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34"/>
  </p:notesMasterIdLst>
  <p:sldIdLst>
    <p:sldId id="256" r:id="rId5"/>
    <p:sldId id="257" r:id="rId6"/>
    <p:sldId id="283" r:id="rId7"/>
    <p:sldId id="260" r:id="rId8"/>
    <p:sldId id="258" r:id="rId9"/>
    <p:sldId id="272" r:id="rId10"/>
    <p:sldId id="259" r:id="rId11"/>
    <p:sldId id="273" r:id="rId12"/>
    <p:sldId id="271" r:id="rId13"/>
    <p:sldId id="274" r:id="rId14"/>
    <p:sldId id="265" r:id="rId15"/>
    <p:sldId id="275" r:id="rId16"/>
    <p:sldId id="262" r:id="rId17"/>
    <p:sldId id="270" r:id="rId18"/>
    <p:sldId id="276" r:id="rId19"/>
    <p:sldId id="277" r:id="rId20"/>
    <p:sldId id="268" r:id="rId21"/>
    <p:sldId id="278" r:id="rId22"/>
    <p:sldId id="279" r:id="rId23"/>
    <p:sldId id="280" r:id="rId24"/>
    <p:sldId id="281" r:id="rId25"/>
    <p:sldId id="288" r:id="rId26"/>
    <p:sldId id="285" r:id="rId27"/>
    <p:sldId id="287" r:id="rId28"/>
    <p:sldId id="261" r:id="rId29"/>
    <p:sldId id="282" r:id="rId30"/>
    <p:sldId id="284" r:id="rId31"/>
    <p:sldId id="289" r:id="rId32"/>
    <p:sldId id="26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32E546-9FED-49B5-BFB0-769379A406AE}" v="79" dt="2023-02-17T16:22:02.026"/>
    <p1510:client id="{F04B0970-486B-4323-96B9-68FAB4608621}" v="40" dt="2023-02-17T16:42:01.3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09" autoAdjust="0"/>
    <p:restoredTop sz="86441" autoAdjust="0"/>
  </p:normalViewPr>
  <p:slideViewPr>
    <p:cSldViewPr snapToGrid="0">
      <p:cViewPr varScale="1">
        <p:scale>
          <a:sx n="80" d="100"/>
          <a:sy n="80" d="100"/>
        </p:scale>
        <p:origin x="80" y="112"/>
      </p:cViewPr>
      <p:guideLst/>
    </p:cSldViewPr>
  </p:slideViewPr>
  <p:outlineViewPr>
    <p:cViewPr>
      <p:scale>
        <a:sx n="33" d="100"/>
        <a:sy n="33" d="100"/>
      </p:scale>
      <p:origin x="0" y="-49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C09371-4BC7-42F8-A9B8-E9BB0D5C8594}" type="datetimeFigureOut">
              <a:rPr lang="en-US" smtClean="0"/>
              <a:t>5/22/2026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629311-F054-4458-8083-612B4032C5C3}" type="slidenum">
              <a:rPr lang="en-US" smtClean="0"/>
              <a:t>‹#›</a:t>
            </a:fld>
            <a:endParaRPr lang="en-US"/>
          </a:p>
        </p:txBody>
      </p:sp>
    </p:spTree>
    <p:extLst>
      <p:ext uri="{BB962C8B-B14F-4D97-AF65-F5344CB8AC3E}">
        <p14:creationId xmlns:p14="http://schemas.microsoft.com/office/powerpoint/2010/main" val="3232589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herokeedictionary.net/newSearch/individual?id=10032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inaturalist.org/projects/rivercane-mapping-in-the-southeast"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nrcs.usda.gov/Internet/FSE_DOCUMENTS/nrcs144p2_002413.pdf"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namethatplant.net/PDFS/Chinquapin_24-1_Spring_2016.pdf" TargetMode="External"/><Relationship Id="rId4" Type="http://schemas.openxmlformats.org/officeDocument/2006/relationships/hyperlink" Target="https://www.srs.fs.usda.gov/research/2020-research-highlights/highlight.php?id=mapping-rivercan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Is it possible for a plant to be a “super plant?” </a:t>
            </a:r>
          </a:p>
          <a:p>
            <a:r>
              <a:rPr lang="en-US" sz="1200" kern="1200" dirty="0">
                <a:solidFill>
                  <a:schemeClr val="tx1"/>
                </a:solidFill>
                <a:effectLst/>
                <a:latin typeface="+mn-lt"/>
                <a:ea typeface="+mn-ea"/>
                <a:cs typeface="+mn-cs"/>
              </a:rPr>
              <a:t>Rivercane is a source of Cherokee cultural identity and is also important ecologically. It preserves riverbanks and improves water quality. However, it is now considered a threatened ecosystem. Is it worth our protection?</a:t>
            </a:r>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a:t>
            </a:fld>
            <a:endParaRPr lang="en-US"/>
          </a:p>
        </p:txBody>
      </p:sp>
    </p:spTree>
    <p:extLst>
      <p:ext uri="{BB962C8B-B14F-4D97-AF65-F5344CB8AC3E}">
        <p14:creationId xmlns:p14="http://schemas.microsoft.com/office/powerpoint/2010/main" val="3578641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 we care?</a:t>
            </a:r>
          </a:p>
          <a:p>
            <a:r>
              <a:rPr lang="en-US" dirty="0"/>
              <a:t>Do any of you have any knowledge about rivercane and its importance?</a:t>
            </a:r>
          </a:p>
        </p:txBody>
      </p:sp>
      <p:sp>
        <p:nvSpPr>
          <p:cNvPr id="4" name="Slide Number Placeholder 3"/>
          <p:cNvSpPr>
            <a:spLocks noGrp="1"/>
          </p:cNvSpPr>
          <p:nvPr>
            <p:ph type="sldNum" sz="quarter" idx="5"/>
          </p:nvPr>
        </p:nvSpPr>
        <p:spPr/>
        <p:txBody>
          <a:bodyPr/>
          <a:lstStyle/>
          <a:p>
            <a:fld id="{25629311-F054-4458-8083-612B4032C5C3}" type="slidenum">
              <a:rPr lang="en-US" smtClean="0"/>
              <a:t>2</a:t>
            </a:fld>
            <a:endParaRPr lang="en-US"/>
          </a:p>
        </p:txBody>
      </p:sp>
    </p:spTree>
    <p:extLst>
      <p:ext uri="{BB962C8B-B14F-4D97-AF65-F5344CB8AC3E}">
        <p14:creationId xmlns:p14="http://schemas.microsoft.com/office/powerpoint/2010/main" val="631900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Great Smoky Mountains National Park works to preserve and protect both natural and cultural resources in this diverse area. With so many different ecosystems, rivercane can be found in several areas around the park and within the surrounding communities. The Smokies are within the ancestral lands of the Cherokee people and share the mountains with the </a:t>
            </a:r>
            <a:r>
              <a:rPr lang="en-US" err="1"/>
              <a:t>Qualla</a:t>
            </a:r>
            <a:r>
              <a:rPr lang="en-US"/>
              <a:t> Boundary, the modern home of the Eastern Band of Cherokee Indians.</a:t>
            </a:r>
          </a:p>
          <a:p>
            <a:endParaRPr lang="en-US"/>
          </a:p>
          <a:p>
            <a:r>
              <a:rPr lang="en-US"/>
              <a:t>The Park is working with the tribe to manage resources important to the tribe. For example, </a:t>
            </a:r>
            <a:r>
              <a:rPr lang="en-US" err="1"/>
              <a:t>sochan</a:t>
            </a:r>
            <a:r>
              <a:rPr lang="en-US"/>
              <a:t>, or </a:t>
            </a:r>
            <a:r>
              <a:rPr lang="en-US" err="1"/>
              <a:t>cutleaf</a:t>
            </a:r>
            <a:r>
              <a:rPr lang="en-US"/>
              <a:t> coneflower, can be selectively harvested for traditional uses through a lottery system. </a:t>
            </a:r>
          </a:p>
          <a:p>
            <a:endParaRPr lang="en-US"/>
          </a:p>
          <a:p>
            <a:r>
              <a:rPr lang="en-US"/>
              <a:t>Image: NPS</a:t>
            </a:r>
          </a:p>
        </p:txBody>
      </p:sp>
      <p:sp>
        <p:nvSpPr>
          <p:cNvPr id="4" name="Slide Number Placeholder 3"/>
          <p:cNvSpPr>
            <a:spLocks noGrp="1"/>
          </p:cNvSpPr>
          <p:nvPr>
            <p:ph type="sldNum" sz="quarter" idx="5"/>
          </p:nvPr>
        </p:nvSpPr>
        <p:spPr/>
        <p:txBody>
          <a:bodyPr/>
          <a:lstStyle/>
          <a:p>
            <a:fld id="{25629311-F054-4458-8083-612B4032C5C3}" type="slidenum">
              <a:rPr lang="en-US" smtClean="0"/>
              <a:t>3</a:t>
            </a:fld>
            <a:endParaRPr lang="en-US"/>
          </a:p>
        </p:txBody>
      </p:sp>
    </p:spTree>
    <p:extLst>
      <p:ext uri="{BB962C8B-B14F-4D97-AF65-F5344CB8AC3E}">
        <p14:creationId xmlns:p14="http://schemas.microsoft.com/office/powerpoint/2010/main" val="3279870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first examine some things we know about rivercane’s history here.</a:t>
            </a:r>
          </a:p>
          <a:p>
            <a:r>
              <a:rPr lang="en-US"/>
              <a:t>Imagine walking through forests of rivercane, stalking wildlife, fishing, gathering food. Several Cherokee stories point to rivercane’s use and early written accounts of European explorers mention its use as well. </a:t>
            </a:r>
          </a:p>
          <a:p>
            <a:endParaRPr lang="en-US"/>
          </a:p>
          <a:p>
            <a:r>
              <a:rPr lang="en-US"/>
              <a:t>(If time)</a:t>
            </a:r>
          </a:p>
          <a:p>
            <a:pPr marL="171450" indent="-171450">
              <a:buFont typeface="Arial" panose="020B0604020202020204" pitchFamily="34" charset="0"/>
              <a:buChar char="•"/>
            </a:pPr>
            <a:r>
              <a:rPr lang="en-US"/>
              <a:t>In 1540, Hernando DeSoto wrote of the reliance on rivercane for baskets and homebuilding.</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Botanist Mark Catesby described rivers “covered with spacious tracts of cane” in 1724, as he documented local flora and fauna, as did William Byrd in 1728, describing “a Forest of Tall canes”.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William Bartram’s 1775 exploration and documentation of the southern Appalachians described “perhaps the most extensive </a:t>
            </a:r>
            <a:r>
              <a:rPr lang="en-US" sz="1200" kern="1200" err="1">
                <a:solidFill>
                  <a:schemeClr val="tx1"/>
                </a:solidFill>
                <a:effectLst/>
                <a:latin typeface="+mn-lt"/>
                <a:ea typeface="+mn-ea"/>
                <a:cs typeface="+mn-cs"/>
              </a:rPr>
              <a:t>Canebreak</a:t>
            </a:r>
            <a:r>
              <a:rPr lang="en-US" sz="1200" kern="1200">
                <a:solidFill>
                  <a:schemeClr val="tx1"/>
                </a:solidFill>
                <a:effectLst/>
                <a:latin typeface="+mn-lt"/>
                <a:ea typeface="+mn-ea"/>
                <a:cs typeface="+mn-cs"/>
              </a:rPr>
              <a:t> (sic) that is to be seen on the face of the whole earth”.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When Henry Timberlake visited the Cherokees in 1754, he described vast canebrakes dominating the lowlands and the hunting of small game by children using cane blowguns. Other accounts describe dense stands, as well as local usage. </a:t>
            </a:r>
          </a:p>
          <a:p>
            <a:pPr marL="171450" lvl="0" indent="-171450">
              <a:buFont typeface="Arial" panose="020B0604020202020204" pitchFamily="34" charset="0"/>
              <a:buChar char="•"/>
            </a:pPr>
            <a:endParaRPr lang="en-US" sz="1200" kern="1200">
              <a:solidFill>
                <a:schemeClr val="tx1"/>
              </a:solidFill>
              <a:effectLst/>
              <a:latin typeface="+mn-lt"/>
              <a:ea typeface="+mn-ea"/>
              <a:cs typeface="+mn-cs"/>
            </a:endParaRPr>
          </a:p>
          <a:p>
            <a:pPr marL="0" lvl="0" indent="0">
              <a:buFont typeface="Arial" panose="020B0604020202020204" pitchFamily="34" charset="0"/>
              <a:buNone/>
            </a:pPr>
            <a:r>
              <a:rPr lang="en-US" sz="1200" kern="1200">
                <a:solidFill>
                  <a:schemeClr val="tx1"/>
                </a:solidFill>
                <a:effectLst/>
                <a:latin typeface="+mn-lt"/>
                <a:ea typeface="+mn-ea"/>
                <a:cs typeface="+mn-cs"/>
              </a:rPr>
              <a:t>Image: Timberlake map 1754, PD.</a:t>
            </a:r>
          </a:p>
        </p:txBody>
      </p:sp>
      <p:sp>
        <p:nvSpPr>
          <p:cNvPr id="4" name="Slide Number Placeholder 3"/>
          <p:cNvSpPr>
            <a:spLocks noGrp="1"/>
          </p:cNvSpPr>
          <p:nvPr>
            <p:ph type="sldNum" sz="quarter" idx="5"/>
          </p:nvPr>
        </p:nvSpPr>
        <p:spPr/>
        <p:txBody>
          <a:bodyPr/>
          <a:lstStyle/>
          <a:p>
            <a:fld id="{25629311-F054-4458-8083-612B4032C5C3}" type="slidenum">
              <a:rPr lang="en-US" smtClean="0"/>
              <a:t>4</a:t>
            </a:fld>
            <a:endParaRPr lang="en-US"/>
          </a:p>
        </p:txBody>
      </p:sp>
    </p:spTree>
    <p:extLst>
      <p:ext uri="{BB962C8B-B14F-4D97-AF65-F5344CB8AC3E}">
        <p14:creationId xmlns:p14="http://schemas.microsoft.com/office/powerpoint/2010/main" val="531999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is something that you use every day? What is it made of? Now imagine that resource gone, how would you adapt without 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Eastern Band of Cherokee and their ancestors have used native rivercane, a North American relative of bamboo, for centuries (at least 500-1500 years) and many continue those traditions today. Archeologist Dr. Charles Hudson referred to it as “the plastic of the Southeastern Indian”, and many have called it “Cherokee plastic” because of its versatility.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Rivercane was abundant, versatile, strong, waterproof and valuable in its many uses. It could be straightened, bent, split, woven, and drilled. (</a:t>
            </a:r>
            <a:r>
              <a:rPr lang="en-US" sz="1200" u="sng" kern="1200" dirty="0" err="1">
                <a:solidFill>
                  <a:schemeClr val="tx1"/>
                </a:solidFill>
                <a:effectLst/>
                <a:latin typeface="+mn-lt"/>
                <a:ea typeface="+mn-ea"/>
                <a:cs typeface="+mn-cs"/>
                <a:hlinkClick r:id="rId3"/>
              </a:rPr>
              <a:t>ᎢᏯ</a:t>
            </a:r>
            <a:r>
              <a:rPr lang="en-US" sz="1200" u="sng"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ihya</a:t>
            </a:r>
            <a:r>
              <a:rPr lang="en-US" sz="1200" kern="1200" dirty="0">
                <a:solidFill>
                  <a:schemeClr val="tx1"/>
                </a:solidFill>
                <a:effectLst/>
                <a:latin typeface="+mn-lt"/>
                <a:ea typeface="+mn-ea"/>
                <a:cs typeface="+mn-cs"/>
              </a:rPr>
              <a:t>” – pronounced “</a:t>
            </a:r>
            <a:r>
              <a:rPr lang="en-US" sz="1200" b="1" kern="1200" dirty="0" err="1">
                <a:solidFill>
                  <a:schemeClr val="tx1"/>
                </a:solidFill>
                <a:effectLst/>
                <a:latin typeface="+mn-lt"/>
                <a:ea typeface="+mn-ea"/>
                <a:cs typeface="+mn-cs"/>
              </a:rPr>
              <a:t>ee</a:t>
            </a:r>
            <a:r>
              <a:rPr lang="en-US" sz="1200" b="1" kern="1200" dirty="0">
                <a:solidFill>
                  <a:schemeClr val="tx1"/>
                </a:solidFill>
                <a:effectLst/>
                <a:latin typeface="+mn-lt"/>
                <a:ea typeface="+mn-ea"/>
                <a:cs typeface="+mn-cs"/>
              </a:rPr>
              <a:t>-</a:t>
            </a:r>
            <a:r>
              <a:rPr lang="en-US" sz="1200" b="1" kern="1200" dirty="0" err="1">
                <a:solidFill>
                  <a:schemeClr val="tx1"/>
                </a:solidFill>
                <a:effectLst/>
                <a:latin typeface="+mn-lt"/>
                <a:ea typeface="+mn-ea"/>
                <a:cs typeface="+mn-cs"/>
              </a:rPr>
              <a:t>hee</a:t>
            </a:r>
            <a:r>
              <a:rPr lang="en-US" sz="1200" b="1" kern="1200" dirty="0">
                <a:solidFill>
                  <a:schemeClr val="tx1"/>
                </a:solidFill>
                <a:effectLst/>
                <a:latin typeface="+mn-lt"/>
                <a:ea typeface="+mn-ea"/>
                <a:cs typeface="+mn-cs"/>
              </a:rPr>
              <a:t>-yah”)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Arundinaria gigantea</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Conserving Carolina / </a:t>
            </a:r>
            <a:r>
              <a:rPr lang="en-US" sz="1200" kern="1200" dirty="0" err="1">
                <a:solidFill>
                  <a:schemeClr val="tx1"/>
                </a:solidFill>
                <a:effectLst/>
                <a:latin typeface="+mn-lt"/>
                <a:ea typeface="+mn-ea"/>
                <a:cs typeface="+mn-cs"/>
              </a:rPr>
              <a:t>RoseJenkinsLane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Artisans: Dylan Morgan and Lucille Lossiah</a:t>
            </a:r>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5</a:t>
            </a:fld>
            <a:endParaRPr lang="en-US"/>
          </a:p>
        </p:txBody>
      </p:sp>
    </p:spTree>
    <p:extLst>
      <p:ext uri="{BB962C8B-B14F-4D97-AF65-F5344CB8AC3E}">
        <p14:creationId xmlns:p14="http://schemas.microsoft.com/office/powerpoint/2010/main" val="2160711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Being lightweight with the strength compared to steel or modern materials, rivercane could be used to build houses. Cane was woven into walls, and then covered with mud and clay compounds to create an adobe like structure. Furniture could also be built, and mats woven for rugs and sleeping.</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NPS (</a:t>
            </a:r>
            <a:r>
              <a:rPr lang="en-US" sz="1200" kern="1200" err="1">
                <a:solidFill>
                  <a:schemeClr val="tx1"/>
                </a:solidFill>
                <a:effectLst/>
                <a:latin typeface="+mn-lt"/>
                <a:ea typeface="+mn-ea"/>
                <a:cs typeface="+mn-cs"/>
              </a:rPr>
              <a:t>B.Bramhall</a:t>
            </a:r>
            <a:r>
              <a:rPr lang="en-US" sz="1200" kern="1200">
                <a:solidFill>
                  <a:schemeClr val="tx1"/>
                </a:solidFill>
                <a:effectLst/>
                <a:latin typeface="+mn-lt"/>
                <a:ea typeface="+mn-ea"/>
                <a:cs typeface="+mn-cs"/>
              </a:rPr>
              <a:t>) – </a:t>
            </a:r>
            <a:r>
              <a:rPr lang="en-US" sz="1200" kern="1200" err="1">
                <a:solidFill>
                  <a:schemeClr val="tx1"/>
                </a:solidFill>
                <a:effectLst/>
                <a:latin typeface="+mn-lt"/>
                <a:ea typeface="+mn-ea"/>
                <a:cs typeface="+mn-cs"/>
              </a:rPr>
              <a:t>Oconaluftee</a:t>
            </a:r>
            <a:r>
              <a:rPr lang="en-US" sz="1200" kern="1200">
                <a:solidFill>
                  <a:schemeClr val="tx1"/>
                </a:solidFill>
                <a:effectLst/>
                <a:latin typeface="+mn-lt"/>
                <a:ea typeface="+mn-ea"/>
                <a:cs typeface="+mn-cs"/>
              </a:rPr>
              <a:t> Indian Village</a:t>
            </a:r>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6</a:t>
            </a:fld>
            <a:endParaRPr lang="en-US"/>
          </a:p>
        </p:txBody>
      </p:sp>
    </p:spTree>
    <p:extLst>
      <p:ext uri="{BB962C8B-B14F-4D97-AF65-F5344CB8AC3E}">
        <p14:creationId xmlns:p14="http://schemas.microsoft.com/office/powerpoint/2010/main" val="2154638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Fish could be funneled by creating weirs to corral them downstream. Low rock walls would be built in the riverbed, extending from the shores and shaped like a “V”. A line of women and children would form a chain and smack the water with rivercane poles, driving the fish into the rock funnel, and eventually a basket-like trap made of rivercane.</a:t>
            </a:r>
          </a:p>
          <a:p>
            <a:endParaRPr lang="en-US" dirty="0"/>
          </a:p>
          <a:p>
            <a:r>
              <a:rPr lang="en-US" dirty="0"/>
              <a:t>Reference</a:t>
            </a:r>
          </a:p>
          <a:p>
            <a:r>
              <a:rPr lang="en-US" dirty="0"/>
              <a:t>USFW - image</a:t>
            </a:r>
          </a:p>
          <a:p>
            <a:r>
              <a:rPr lang="en-US" dirty="0"/>
              <a:t>Watershed Association of </a:t>
            </a:r>
            <a:r>
              <a:rPr lang="en-US" dirty="0" err="1"/>
              <a:t>Tuckasegee</a:t>
            </a:r>
            <a:r>
              <a:rPr lang="en-US" dirty="0"/>
              <a:t> River (WATR)</a:t>
            </a:r>
          </a:p>
        </p:txBody>
      </p:sp>
      <p:sp>
        <p:nvSpPr>
          <p:cNvPr id="4" name="Slide Number Placeholder 3"/>
          <p:cNvSpPr>
            <a:spLocks noGrp="1"/>
          </p:cNvSpPr>
          <p:nvPr>
            <p:ph type="sldNum" sz="quarter" idx="5"/>
          </p:nvPr>
        </p:nvSpPr>
        <p:spPr/>
        <p:txBody>
          <a:bodyPr/>
          <a:lstStyle/>
          <a:p>
            <a:fld id="{25629311-F054-4458-8083-612B4032C5C3}" type="slidenum">
              <a:rPr lang="en-US" smtClean="0"/>
              <a:t>7</a:t>
            </a:fld>
            <a:endParaRPr lang="en-US"/>
          </a:p>
        </p:txBody>
      </p:sp>
    </p:spTree>
    <p:extLst>
      <p:ext uri="{BB962C8B-B14F-4D97-AF65-F5344CB8AC3E}">
        <p14:creationId xmlns:p14="http://schemas.microsoft.com/office/powerpoint/2010/main" val="145721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Rivercane could be hollowed out by dropping hot embers inside to burn through the joints. The rod could then be straightened by applying heat. The result would be an effective blowgun, used to hunt small animals using darts made from wood and thistle. (See Blowguns Program for more info.)</a:t>
            </a:r>
          </a:p>
          <a:p>
            <a:endParaRPr lang="en-US"/>
          </a:p>
          <a:p>
            <a:r>
              <a:rPr lang="en-US"/>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t>Oconaluftee</a:t>
            </a:r>
            <a:r>
              <a:rPr lang="en-US"/>
              <a:t> Indian Village - image</a:t>
            </a:r>
          </a:p>
          <a:p>
            <a:r>
              <a:rPr lang="en-US"/>
              <a:t>Museum of Cherokee Indian</a:t>
            </a:r>
          </a:p>
        </p:txBody>
      </p:sp>
      <p:sp>
        <p:nvSpPr>
          <p:cNvPr id="4" name="Slide Number Placeholder 3"/>
          <p:cNvSpPr>
            <a:spLocks noGrp="1"/>
          </p:cNvSpPr>
          <p:nvPr>
            <p:ph type="sldNum" sz="quarter" idx="5"/>
          </p:nvPr>
        </p:nvSpPr>
        <p:spPr/>
        <p:txBody>
          <a:bodyPr/>
          <a:lstStyle/>
          <a:p>
            <a:fld id="{25629311-F054-4458-8083-612B4032C5C3}" type="slidenum">
              <a:rPr lang="en-US" smtClean="0"/>
              <a:t>8</a:t>
            </a:fld>
            <a:endParaRPr lang="en-US"/>
          </a:p>
        </p:txBody>
      </p:sp>
    </p:spTree>
    <p:extLst>
      <p:ext uri="{BB962C8B-B14F-4D97-AF65-F5344CB8AC3E}">
        <p14:creationId xmlns:p14="http://schemas.microsoft.com/office/powerpoint/2010/main" val="2483861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Rivercane could also be stripped and split into very narrow sections. The cane could be dyed with various trees and plants, soaked, and woven into intricate baskets. Intricate double-walled baskets can mystify, with one pattern on the inside and another on the outside. They can be </a:t>
            </a:r>
            <a:r>
              <a:rPr lang="en-US"/>
              <a:t>woven tightly </a:t>
            </a:r>
            <a:r>
              <a:rPr lang="en-US" dirty="0"/>
              <a:t>enough to haul water. Very few artisans today are able to make these amazing basket. </a:t>
            </a:r>
          </a:p>
          <a:p>
            <a:endParaRPr lang="en-US" dirty="0"/>
          </a:p>
          <a:p>
            <a:r>
              <a:rPr lang="en-US" dirty="0"/>
              <a:t>Images: </a:t>
            </a:r>
          </a:p>
          <a:p>
            <a:r>
              <a:rPr lang="en-US" dirty="0"/>
              <a:t>NPS (B. Bramhall)</a:t>
            </a:r>
          </a:p>
        </p:txBody>
      </p:sp>
      <p:sp>
        <p:nvSpPr>
          <p:cNvPr id="4" name="Slide Number Placeholder 3"/>
          <p:cNvSpPr>
            <a:spLocks noGrp="1"/>
          </p:cNvSpPr>
          <p:nvPr>
            <p:ph type="sldNum" sz="quarter" idx="5"/>
          </p:nvPr>
        </p:nvSpPr>
        <p:spPr/>
        <p:txBody>
          <a:bodyPr/>
          <a:lstStyle/>
          <a:p>
            <a:fld id="{25629311-F054-4458-8083-612B4032C5C3}" type="slidenum">
              <a:rPr lang="en-US" smtClean="0"/>
              <a:t>9</a:t>
            </a:fld>
            <a:endParaRPr lang="en-US"/>
          </a:p>
        </p:txBody>
      </p:sp>
    </p:spTree>
    <p:extLst>
      <p:ext uri="{BB962C8B-B14F-4D97-AF65-F5344CB8AC3E}">
        <p14:creationId xmlns:p14="http://schemas.microsoft.com/office/powerpoint/2010/main" val="4196591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Rivercane is an important buffer for streams. The woven rhizomes (roots) of rivercane provide structure for stream banks, lessening erosion. This is especially important with the increase in flood events due to climate change.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Ecologically important, it also filters contaminants and sediment from riparian (wetland) areas. Imagine the stalks as a huge teabag for water to filter through, the finely knitted roots removing toxins such as nitrates in agricultural areas. It is also important in its role in stabilizing and protecting eroding riverbanks, especially in flooding events. Soil can wash away from runoff without the Velcro-like structure provided by plants such as rivercane.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Image: South River Watershed Alliance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5629311-F054-4458-8083-612B4032C5C3}" type="slidenum">
              <a:rPr lang="en-US" smtClean="0"/>
              <a:t>10</a:t>
            </a:fld>
            <a:endParaRPr lang="en-US"/>
          </a:p>
        </p:txBody>
      </p:sp>
    </p:spTree>
    <p:extLst>
      <p:ext uri="{BB962C8B-B14F-4D97-AF65-F5344CB8AC3E}">
        <p14:creationId xmlns:p14="http://schemas.microsoft.com/office/powerpoint/2010/main" val="969814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Found from Maryland to Florida, and as far west as Texas, rivercane serves as important habitat for over 60 species of wildlife including mammals, birds, amphibians, fish, insects and reptiles. Birds build their nests in canebrakes, bears find refuge, snakes live and hunt there, and white-tailed deer graze on tender shoots in spring. Several butterfly species also rely on canebrakes for habitat.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streams get murky, fish cannot find food, see prey or predators. The woven rhizomes (roots) of rivercane also provide structure for stream banks, lessening erosion. This is especially important with the increase in flood events due to climate change.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NPS</a:t>
            </a:r>
          </a:p>
        </p:txBody>
      </p:sp>
      <p:sp>
        <p:nvSpPr>
          <p:cNvPr id="4" name="Slide Number Placeholder 3"/>
          <p:cNvSpPr>
            <a:spLocks noGrp="1"/>
          </p:cNvSpPr>
          <p:nvPr>
            <p:ph type="sldNum" sz="quarter" idx="5"/>
          </p:nvPr>
        </p:nvSpPr>
        <p:spPr/>
        <p:txBody>
          <a:bodyPr/>
          <a:lstStyle/>
          <a:p>
            <a:fld id="{25629311-F054-4458-8083-612B4032C5C3}" type="slidenum">
              <a:rPr lang="en-US" smtClean="0"/>
              <a:t>11</a:t>
            </a:fld>
            <a:endParaRPr lang="en-US"/>
          </a:p>
        </p:txBody>
      </p:sp>
    </p:spTree>
    <p:extLst>
      <p:ext uri="{BB962C8B-B14F-4D97-AF65-F5344CB8AC3E}">
        <p14:creationId xmlns:p14="http://schemas.microsoft.com/office/powerpoint/2010/main" val="811389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Unfortunately, canebrakes have disappeared over time due to years of colonization, cattle-grazing, land prospecting, development, farming, logging and competition from exotic bamboo. It now only occupies 2% of its historic range, making canebrakes a technically endangered ecosystem. Efforts are underway to restore and increase knowledge about this amazing plant.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 the arrival of European colonists, the demand for land resulted in an aggressive eradication of rivercane. Just as bison were important to western cultures, rivercane in the East was vital to tribes in many ways. By destroying canebrakes, those wanting the land could put further pressure on Cherokee and other tribes by diminishing their resource needs. Generations of cutting, burning, using grazing cattle to destroy the giant stands, and hogs to root up the rhizomes, resulted in a dramatic landscape change. In the recent years, development and invasive plants have further strained the rivercane population.</a:t>
            </a:r>
          </a:p>
        </p:txBody>
      </p:sp>
      <p:sp>
        <p:nvSpPr>
          <p:cNvPr id="4" name="Slide Number Placeholder 3"/>
          <p:cNvSpPr>
            <a:spLocks noGrp="1"/>
          </p:cNvSpPr>
          <p:nvPr>
            <p:ph type="sldNum" sz="quarter" idx="5"/>
          </p:nvPr>
        </p:nvSpPr>
        <p:spPr/>
        <p:txBody>
          <a:bodyPr/>
          <a:lstStyle/>
          <a:p>
            <a:fld id="{25629311-F054-4458-8083-612B4032C5C3}" type="slidenum">
              <a:rPr lang="en-US" smtClean="0"/>
              <a:t>12</a:t>
            </a:fld>
            <a:endParaRPr lang="en-US"/>
          </a:p>
        </p:txBody>
      </p:sp>
    </p:spTree>
    <p:extLst>
      <p:ext uri="{BB962C8B-B14F-4D97-AF65-F5344CB8AC3E}">
        <p14:creationId xmlns:p14="http://schemas.microsoft.com/office/powerpoint/2010/main" val="3416123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“Arundinaria gigantea” is the scientific name of rivercane and refers to the native “Giant Rivercane” that grows in North America.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What do YOU know about rivercane?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There are three different </a:t>
            </a:r>
            <a:r>
              <a:rPr lang="en-US" sz="1200" b="0" i="0" kern="1200" dirty="0" err="1">
                <a:solidFill>
                  <a:schemeClr val="tx1"/>
                </a:solidFill>
                <a:effectLst/>
                <a:latin typeface="+mn-lt"/>
                <a:ea typeface="+mn-ea"/>
                <a:cs typeface="+mn-cs"/>
              </a:rPr>
              <a:t>Arundainaria</a:t>
            </a:r>
            <a:r>
              <a:rPr lang="en-US" sz="1200" b="0" i="0" kern="1200" dirty="0">
                <a:solidFill>
                  <a:schemeClr val="tx1"/>
                </a:solidFill>
                <a:effectLst/>
                <a:latin typeface="+mn-lt"/>
                <a:ea typeface="+mn-ea"/>
                <a:cs typeface="+mn-cs"/>
              </a:rPr>
              <a:t> species found in the US: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0" i="0" kern="1200" dirty="0">
                <a:solidFill>
                  <a:schemeClr val="tx1"/>
                </a:solidFill>
                <a:effectLst/>
                <a:latin typeface="+mn-lt"/>
                <a:ea typeface="+mn-ea"/>
                <a:cs typeface="+mn-cs"/>
              </a:rPr>
              <a:t>Arundinaria Gigantea (rivercane)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0" i="0" kern="1200" dirty="0">
                <a:solidFill>
                  <a:schemeClr val="tx1"/>
                </a:solidFill>
                <a:effectLst/>
                <a:latin typeface="+mn-lt"/>
                <a:ea typeface="+mn-ea"/>
                <a:cs typeface="+mn-cs"/>
              </a:rPr>
              <a:t>Arundinaria </a:t>
            </a:r>
            <a:r>
              <a:rPr lang="en-US" sz="1200" b="0" i="0" kern="1200" dirty="0" err="1">
                <a:solidFill>
                  <a:schemeClr val="tx1"/>
                </a:solidFill>
                <a:effectLst/>
                <a:latin typeface="+mn-lt"/>
                <a:ea typeface="+mn-ea"/>
                <a:cs typeface="+mn-cs"/>
              </a:rPr>
              <a:t>Appalachiana</a:t>
            </a:r>
            <a:r>
              <a:rPr lang="en-US" sz="1200" b="0" i="0" kern="1200" dirty="0">
                <a:solidFill>
                  <a:schemeClr val="tx1"/>
                </a:solidFill>
                <a:effectLst/>
                <a:latin typeface="+mn-lt"/>
                <a:ea typeface="+mn-ea"/>
                <a:cs typeface="+mn-cs"/>
              </a:rPr>
              <a:t> (hill cane)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b="0" i="0" kern="1200" dirty="0">
                <a:solidFill>
                  <a:schemeClr val="tx1"/>
                </a:solidFill>
                <a:effectLst/>
                <a:latin typeface="+mn-lt"/>
                <a:ea typeface="+mn-ea"/>
                <a:cs typeface="+mn-cs"/>
              </a:rPr>
              <a:t>Arundinaria tecta (switch cane – in swamps)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Rivercane is found from southern New York to central Florida, and as far west as Texas. It is classified as a “native, perennial, evergreen grass that grows to a height of 6.6’ to 32.8’. The stems are round and hollow, 0.7” to 3” thick.” (USDA). It reproduces mostly from rhizomes, as seed production is rare. Seedlings grow painfully slowly, with 3-year-old seedlings usually less than a foot tall!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Artwork (BB via USDA Image)</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13</a:t>
            </a:fld>
            <a:endParaRPr lang="en-US"/>
          </a:p>
        </p:txBody>
      </p:sp>
    </p:spTree>
    <p:extLst>
      <p:ext uri="{BB962C8B-B14F-4D97-AF65-F5344CB8AC3E}">
        <p14:creationId xmlns:p14="http://schemas.microsoft.com/office/powerpoint/2010/main" val="3826100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Rivercane is a type of bamboo, and like other grasses, spreads underground with rhizomes (like “roots”), sends up shoots that produce culms (a protective layer, like tree trunks), and branches with leaves, for photosynthesis.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Along the culm, or “trunk” of the cane, branches grow from the solid “nodes”, where you see a segment line. Between these nodes are hollow internodes.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It only flowers every 30-40 years, but has been observed 3-50 years, and the blossoms continue for about a year. The length of time for a seed to germinate, grow and die is suggested to be 20 years or more. There is still a lot to learn about the life cycle of rivercane.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r>
              <a:rPr lang="en-US"/>
              <a:t>Image: 1913 Illustration by Britton and </a:t>
            </a:r>
            <a:r>
              <a:rPr lang="en-US" err="1"/>
              <a:t>Barown</a:t>
            </a:r>
            <a:r>
              <a:rPr lang="en-US"/>
              <a:t> (USDA/NCRS)</a:t>
            </a:r>
          </a:p>
        </p:txBody>
      </p:sp>
      <p:sp>
        <p:nvSpPr>
          <p:cNvPr id="4" name="Slide Number Placeholder 3"/>
          <p:cNvSpPr>
            <a:spLocks noGrp="1"/>
          </p:cNvSpPr>
          <p:nvPr>
            <p:ph type="sldNum" sz="quarter" idx="5"/>
          </p:nvPr>
        </p:nvSpPr>
        <p:spPr/>
        <p:txBody>
          <a:bodyPr/>
          <a:lstStyle/>
          <a:p>
            <a:fld id="{25629311-F054-4458-8083-612B4032C5C3}" type="slidenum">
              <a:rPr lang="en-US" smtClean="0"/>
              <a:t>14</a:t>
            </a:fld>
            <a:endParaRPr lang="en-US"/>
          </a:p>
        </p:txBody>
      </p:sp>
    </p:spTree>
    <p:extLst>
      <p:ext uri="{BB962C8B-B14F-4D97-AF65-F5344CB8AC3E}">
        <p14:creationId xmlns:p14="http://schemas.microsoft.com/office/powerpoint/2010/main" val="3584101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While both are members of the grass family, rivercane is native to the United States and is different from much of the exotic bamboo we see in our region.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 how can we identify which is which?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The exotic bamboo found here is often Chinese Golden Bamboo and is highly invasive and difficult to remove once started. It is larger than rivercane, often over 3” in diameter, and much taller, often over 30 feet. When seen together, the bamboo dwarfs the rivercane, as seen in this image. It usually crowds out native rivercane along streams.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Golden Bamboo generally has thicker nodes or joints.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Rivercane generally grows about 1” in diameter at most, and usually to 15 feet tall. Some grow taller but are generally decades old.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Rivercane leaves are more leathery than exotic bamboo.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dirty="0"/>
              <a:t>Image: Adam Griffith, EBCI RTCAR</a:t>
            </a:r>
          </a:p>
        </p:txBody>
      </p:sp>
      <p:sp>
        <p:nvSpPr>
          <p:cNvPr id="4" name="Slide Number Placeholder 3"/>
          <p:cNvSpPr>
            <a:spLocks noGrp="1"/>
          </p:cNvSpPr>
          <p:nvPr>
            <p:ph type="sldNum" sz="quarter" idx="5"/>
          </p:nvPr>
        </p:nvSpPr>
        <p:spPr/>
        <p:txBody>
          <a:bodyPr/>
          <a:lstStyle/>
          <a:p>
            <a:fld id="{25629311-F054-4458-8083-612B4032C5C3}" type="slidenum">
              <a:rPr lang="en-US" smtClean="0"/>
              <a:t>15</a:t>
            </a:fld>
            <a:endParaRPr lang="en-US"/>
          </a:p>
        </p:txBody>
      </p:sp>
    </p:spTree>
    <p:extLst>
      <p:ext uri="{BB962C8B-B14F-4D97-AF65-F5344CB8AC3E}">
        <p14:creationId xmlns:p14="http://schemas.microsoft.com/office/powerpoint/2010/main" val="3560496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Branches forming at the joints can help with identifying rivercane versus bamboo.</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Angle of branches: rivercane branches often try to grow parallel with the main stem, angling sharply upwards. Exotic bamboo generally grow at a 45-degree angle or perpendicular at 90 degrees.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Rivercane usually has single branch or clump of branches at each internode, or joint. Non-native bamboo often has two branches at each joint.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kern="1200" dirty="0">
                <a:solidFill>
                  <a:schemeClr val="tx1"/>
                </a:solidFill>
                <a:effectLst/>
                <a:latin typeface="+mn-lt"/>
                <a:ea typeface="+mn-ea"/>
                <a:cs typeface="+mn-cs"/>
              </a:rPr>
              <a:t>Non-native bamboo usually has a groove, called a sulcus, along one side of the stem between nodes.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dirty="0"/>
              <a:t>Image: Adam Griffith, EBCI RTCAR</a:t>
            </a:r>
          </a:p>
        </p:txBody>
      </p:sp>
      <p:sp>
        <p:nvSpPr>
          <p:cNvPr id="4" name="Slide Number Placeholder 3"/>
          <p:cNvSpPr>
            <a:spLocks noGrp="1"/>
          </p:cNvSpPr>
          <p:nvPr>
            <p:ph type="sldNum" sz="quarter" idx="5"/>
          </p:nvPr>
        </p:nvSpPr>
        <p:spPr/>
        <p:txBody>
          <a:bodyPr/>
          <a:lstStyle/>
          <a:p>
            <a:fld id="{25629311-F054-4458-8083-612B4032C5C3}" type="slidenum">
              <a:rPr lang="en-US" smtClean="0"/>
              <a:t>16</a:t>
            </a:fld>
            <a:endParaRPr lang="en-US"/>
          </a:p>
        </p:txBody>
      </p:sp>
    </p:spTree>
    <p:extLst>
      <p:ext uri="{BB962C8B-B14F-4D97-AF65-F5344CB8AC3E}">
        <p14:creationId xmlns:p14="http://schemas.microsoft.com/office/powerpoint/2010/main" val="3266744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Cane inhabits lower elevation moist sites, mostly along river and stream banks, but also on slopes, floodplains and woodlands. It can tolerate floods but doesn’t like to have consistently “wet feet”. It thrives in well-drained silty loams but can grow in soil types from clay to sand. It can be shade tolerant and thrives in areas with light tree cover. It usually grows in neutral to acidic soils.</a:t>
            </a:r>
          </a:p>
          <a:p>
            <a:endParaRPr lang="en-US"/>
          </a:p>
          <a:p>
            <a:r>
              <a:rPr lang="en-US"/>
              <a:t>Canebrakes are considered “fire-dependent ecosystems” and grow well in areas that are disturbed by fire every 2 to 8 years. While fire kills many other aboveground plant parts, it helps cane in the stimulation of new sprouts and elimination of competition.</a:t>
            </a:r>
          </a:p>
          <a:p>
            <a:endParaRPr lang="en-US"/>
          </a:p>
          <a:p>
            <a:r>
              <a:rPr lang="en-US"/>
              <a:t>………………………………</a:t>
            </a:r>
          </a:p>
          <a:p>
            <a:r>
              <a:rPr lang="en-US"/>
              <a:t>Image: Bo Taylor and Laura Anderson / Conserving Carolina</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17</a:t>
            </a:fld>
            <a:endParaRPr lang="en-US"/>
          </a:p>
        </p:txBody>
      </p:sp>
    </p:spTree>
    <p:extLst>
      <p:ext uri="{BB962C8B-B14F-4D97-AF65-F5344CB8AC3E}">
        <p14:creationId xmlns:p14="http://schemas.microsoft.com/office/powerpoint/2010/main" val="2923537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Artisans young and old are interested in using rivercane to continue the traditions of the community. This is Dylan Morgan, a member of the Eastern Band of Cherokee Indians. He is working to learn more about the culture and science of rivercane.</a:t>
            </a:r>
          </a:p>
          <a:p>
            <a:endParaRPr lang="en-US"/>
          </a:p>
          <a:p>
            <a:endParaRPr lang="en-US"/>
          </a:p>
          <a:p>
            <a:endParaRPr lang="en-US"/>
          </a:p>
          <a:p>
            <a:r>
              <a:rPr lang="en-US"/>
              <a:t>Image: Dylan Morgan / Conserving Carolina</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18</a:t>
            </a:fld>
            <a:endParaRPr lang="en-US"/>
          </a:p>
        </p:txBody>
      </p:sp>
    </p:spTree>
    <p:extLst>
      <p:ext uri="{BB962C8B-B14F-4D97-AF65-F5344CB8AC3E}">
        <p14:creationId xmlns:p14="http://schemas.microsoft.com/office/powerpoint/2010/main" val="3382640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Scientists and artisans are working together to study where rivercane is found and how to propagate more healthy stands. This is Adam Griffith, who with others, has studied rivercane for years. He works with the tribe and other agencies and community members to help identify and expand existing rivercane habitat. </a:t>
            </a:r>
          </a:p>
          <a:p>
            <a:endParaRPr lang="en-US" dirty="0"/>
          </a:p>
          <a:p>
            <a:endParaRPr lang="en-US" dirty="0"/>
          </a:p>
          <a:p>
            <a:endParaRPr lang="en-US" dirty="0"/>
          </a:p>
          <a:p>
            <a:r>
              <a:rPr lang="en-US" dirty="0"/>
              <a:t>Image: Adam Griffith EBCI/RTCAR</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19</a:t>
            </a:fld>
            <a:endParaRPr lang="en-US"/>
          </a:p>
        </p:txBody>
      </p:sp>
    </p:spTree>
    <p:extLst>
      <p:ext uri="{BB962C8B-B14F-4D97-AF65-F5344CB8AC3E}">
        <p14:creationId xmlns:p14="http://schemas.microsoft.com/office/powerpoint/2010/main" val="1871310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questions that Adam and his crew are trying to answer are:</a:t>
            </a:r>
          </a:p>
          <a:p>
            <a:pPr marL="285750" indent="-228600">
              <a:buFont typeface="Avenir Next LT Pro" panose="020B0504020202020204" pitchFamily="34" charset="0"/>
              <a:buChar char="+"/>
            </a:pPr>
            <a:r>
              <a:rPr lang="en-US" sz="1200" dirty="0"/>
              <a:t>Where is rivercane found?</a:t>
            </a:r>
          </a:p>
          <a:p>
            <a:pPr marL="285750" indent="-228600">
              <a:buFont typeface="Avenir Next LT Pro" panose="020B0504020202020204" pitchFamily="34" charset="0"/>
              <a:buChar char="+"/>
            </a:pPr>
            <a:r>
              <a:rPr lang="en-US" sz="1200" dirty="0"/>
              <a:t>What is the best way to propagate it?</a:t>
            </a:r>
          </a:p>
          <a:p>
            <a:pPr marL="285750" indent="-228600">
              <a:buFont typeface="Avenir Next LT Pro" panose="020B0504020202020204" pitchFamily="34" charset="0"/>
              <a:buChar char="+"/>
            </a:pPr>
            <a:r>
              <a:rPr lang="en-US" sz="1200" dirty="0"/>
              <a:t>What is the best way to manage it?</a:t>
            </a:r>
          </a:p>
          <a:p>
            <a:pPr marL="285750" indent="-228600">
              <a:buFont typeface="Avenir Next LT Pro" panose="020B0504020202020204" pitchFamily="34" charset="0"/>
              <a:buChar char="+"/>
            </a:pPr>
            <a:r>
              <a:rPr lang="en-US" sz="1200" dirty="0"/>
              <a:t>How can we help keep traditions alive?</a:t>
            </a:r>
            <a:endParaRPr lang="en-US" dirty="0"/>
          </a:p>
          <a:p>
            <a:endParaRPr lang="en-US" dirty="0"/>
          </a:p>
          <a:p>
            <a:endParaRPr lang="en-US" dirty="0"/>
          </a:p>
          <a:p>
            <a:r>
              <a:rPr lang="en-US" dirty="0"/>
              <a:t>Image: Adam Griffith EBCI/RTCAR</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20</a:t>
            </a:fld>
            <a:endParaRPr lang="en-US"/>
          </a:p>
        </p:txBody>
      </p:sp>
    </p:spTree>
    <p:extLst>
      <p:ext uri="{BB962C8B-B14F-4D97-AF65-F5344CB8AC3E}">
        <p14:creationId xmlns:p14="http://schemas.microsoft.com/office/powerpoint/2010/main" val="1635605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Mapping and modeling are methods that scientists can use to find where rivercane might grow, and where it might be best planted and managed. </a:t>
            </a:r>
          </a:p>
          <a:p>
            <a:endParaRPr lang="en-US" dirty="0"/>
          </a:p>
          <a:p>
            <a:r>
              <a:rPr lang="en-US" dirty="0"/>
              <a:t>Scientists look at data about elevation, soil type, water sources and other information, and determine which areas might be targeted for rivercane habitat.</a:t>
            </a:r>
          </a:p>
          <a:p>
            <a:endParaRPr lang="en-US" dirty="0"/>
          </a:p>
          <a:p>
            <a:r>
              <a:rPr lang="en-US" dirty="0"/>
              <a:t>Today, you will get a chance to try your hand at mapping where you think the best habitat for rivercane might be. </a:t>
            </a:r>
          </a:p>
          <a:p>
            <a:endParaRPr lang="en-US" dirty="0"/>
          </a:p>
          <a:p>
            <a:endParaRPr lang="en-US" dirty="0"/>
          </a:p>
          <a:p>
            <a:r>
              <a:rPr lang="en-US" dirty="0"/>
              <a:t>Image: Adam Griffith EBCI/RTCAR</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21</a:t>
            </a:fld>
            <a:endParaRPr lang="en-US"/>
          </a:p>
        </p:txBody>
      </p:sp>
    </p:spTree>
    <p:extLst>
      <p:ext uri="{BB962C8B-B14F-4D97-AF65-F5344CB8AC3E}">
        <p14:creationId xmlns:p14="http://schemas.microsoft.com/office/powerpoint/2010/main" val="2118277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find where rivercane grows, we need to know where it thrives.</a:t>
            </a:r>
            <a:r>
              <a:rPr lang="en-US" dirty="0"/>
              <a:t> </a:t>
            </a:r>
            <a:endParaRPr lang="en-US" b="1" dirty="0">
              <a:ea typeface="Calibri" panose="020F0502020204030204"/>
              <a:cs typeface="Calibri" panose="020F0502020204030204"/>
            </a:endParaRPr>
          </a:p>
          <a:p>
            <a:pPr marL="628650" lvl="1" indent="-171450">
              <a:buFont typeface="Arial" panose="020B0604020202020204" pitchFamily="34" charset="0"/>
              <a:buChar char="•"/>
            </a:pPr>
            <a:r>
              <a:rPr lang="en-US" dirty="0"/>
              <a:t>Elevation – prefers areas below 760-m in elevation (2,493.4 ft.) </a:t>
            </a:r>
          </a:p>
          <a:p>
            <a:pPr marL="628650" lvl="1" indent="-171450">
              <a:buFont typeface="Arial" panose="020B0604020202020204" pitchFamily="34" charset="0"/>
              <a:buChar char="•"/>
            </a:pPr>
            <a:r>
              <a:rPr lang="en-US" dirty="0"/>
              <a:t>Close to Water – prefers floodplains </a:t>
            </a:r>
          </a:p>
          <a:p>
            <a:pPr marL="628650" lvl="1" indent="-171450">
              <a:buFont typeface="Arial" panose="020B0604020202020204" pitchFamily="34" charset="0"/>
              <a:buChar char="•"/>
            </a:pPr>
            <a:r>
              <a:rPr lang="en-US" dirty="0"/>
              <a:t>Flooding tolerance – it is unable to withstand long periods of being under water </a:t>
            </a:r>
          </a:p>
          <a:p>
            <a:pPr marL="628650" lvl="1" indent="-171450">
              <a:buFont typeface="Arial" panose="020B0604020202020204" pitchFamily="34" charset="0"/>
              <a:buChar char="•"/>
            </a:pPr>
            <a:r>
              <a:rPr lang="en-US" dirty="0"/>
              <a:t>Solar Energy – prefers thin or no canopy cover </a:t>
            </a:r>
          </a:p>
          <a:p>
            <a:pPr marL="628650" lvl="1" indent="-171450">
              <a:buFont typeface="Arial" panose="020B0604020202020204" pitchFamily="34" charset="0"/>
              <a:buChar char="•"/>
            </a:pPr>
            <a:r>
              <a:rPr lang="en-US" dirty="0"/>
              <a:t>Soil Type – prefers soils with high sand content</a:t>
            </a:r>
            <a:endParaRPr lang="en-US" dirty="0">
              <a:ea typeface="Calibri"/>
              <a:cs typeface="Calibri"/>
            </a:endParaRPr>
          </a:p>
          <a:p>
            <a:pPr marL="228600" indent="-228600">
              <a:buAutoNum type="arabicParenR"/>
            </a:pPr>
            <a:endParaRPr lang="en-US" b="0"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25629311-F054-4458-8083-612B4032C5C3}" type="slidenum">
              <a:rPr lang="en-US" smtClean="0"/>
              <a:t>22</a:t>
            </a:fld>
            <a:endParaRPr lang="en-US"/>
          </a:p>
        </p:txBody>
      </p:sp>
    </p:spTree>
    <p:extLst>
      <p:ext uri="{BB962C8B-B14F-4D97-AF65-F5344CB8AC3E}">
        <p14:creationId xmlns:p14="http://schemas.microsoft.com/office/powerpoint/2010/main" val="21214464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you ever used mapping technology on your phone to find something? (Have students share examples). You can ask the map to show locations of restaurants, stores, parks and other destinations.</a:t>
            </a:r>
          </a:p>
          <a:p>
            <a:endParaRPr lang="en-US"/>
          </a:p>
          <a:p>
            <a:r>
              <a:rPr lang="en-US"/>
              <a:t>Technology has assisted our lives in so many ways. But have you ever stopped to think about how certain things work? Specifically, have you ever used any map app that gives you directions from Point A to Point B with any other stops along the way? </a:t>
            </a:r>
          </a:p>
          <a:p>
            <a:endParaRPr lang="en-US"/>
          </a:p>
          <a:p>
            <a:endParaRPr lang="en-US"/>
          </a:p>
          <a:p>
            <a:endParaRPr lang="en-US"/>
          </a:p>
          <a:p>
            <a:r>
              <a:rPr lang="en-US"/>
              <a:t>Image: NPS</a:t>
            </a:r>
          </a:p>
          <a:p>
            <a:endParaRPr lang="en-US"/>
          </a:p>
        </p:txBody>
      </p:sp>
      <p:sp>
        <p:nvSpPr>
          <p:cNvPr id="4" name="Slide Number Placeholder 3"/>
          <p:cNvSpPr>
            <a:spLocks noGrp="1"/>
          </p:cNvSpPr>
          <p:nvPr>
            <p:ph type="sldNum" sz="quarter" idx="5"/>
          </p:nvPr>
        </p:nvSpPr>
        <p:spPr/>
        <p:txBody>
          <a:bodyPr/>
          <a:lstStyle/>
          <a:p>
            <a:fld id="{25629311-F054-4458-8083-612B4032C5C3}" type="slidenum">
              <a:rPr lang="en-US" smtClean="0"/>
              <a:t>23</a:t>
            </a:fld>
            <a:endParaRPr lang="en-US"/>
          </a:p>
        </p:txBody>
      </p:sp>
    </p:spTree>
    <p:extLst>
      <p:ext uri="{BB962C8B-B14F-4D97-AF65-F5344CB8AC3E}">
        <p14:creationId xmlns:p14="http://schemas.microsoft.com/office/powerpoint/2010/main" val="1588564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possible thanks to something called </a:t>
            </a:r>
            <a:r>
              <a:rPr lang="en-US" b="1" dirty="0"/>
              <a:t>GIS or Geographic Information Systems</a:t>
            </a:r>
            <a:r>
              <a:rPr lang="en-US" dirty="0"/>
              <a:t>. </a:t>
            </a:r>
          </a:p>
          <a:p>
            <a:endParaRPr lang="en-US" dirty="0"/>
          </a:p>
          <a:p>
            <a:pPr marL="0" indent="0">
              <a:buNone/>
            </a:pPr>
            <a:r>
              <a:rPr lang="en-US" dirty="0"/>
              <a:t>It allows us to discover new restaurants, but can also help us discover which pieces of land would be best for the restoration of native plants or where to dedicate resources to protecting prime habitats for endangered animals. Plus, so much more! </a:t>
            </a:r>
          </a:p>
          <a:p>
            <a:pPr marL="0" indent="0">
              <a:buNone/>
            </a:pPr>
            <a:endParaRPr lang="en-US" dirty="0"/>
          </a:p>
          <a:p>
            <a:pPr marL="0" indent="0">
              <a:buNone/>
            </a:pPr>
            <a:r>
              <a:rPr lang="en-US" dirty="0"/>
              <a:t>It does this by taking known data set variables and layering them on one another as in the illustration. Depending on what layers of data are added or removed allow for many different conclusions to be drawn from the same data sets.</a:t>
            </a:r>
          </a:p>
          <a:p>
            <a:pPr marL="0" indent="0">
              <a:buNone/>
            </a:pPr>
            <a:endParaRPr lang="en-US" dirty="0"/>
          </a:p>
          <a:p>
            <a:pPr marL="0" indent="0">
              <a:buNone/>
            </a:pPr>
            <a:r>
              <a:rPr lang="en-US" dirty="0"/>
              <a:t>Today we’re going to learn how you can help Great Smoky Mountains National Park find the best places to restore a native grass called rivercane (</a:t>
            </a:r>
            <a:r>
              <a:rPr lang="en-US" i="1" dirty="0"/>
              <a:t>Arundinaria gigantea</a:t>
            </a:r>
            <a:r>
              <a:rPr lang="en-US" dirty="0"/>
              <a:t>.)</a:t>
            </a:r>
          </a:p>
          <a:p>
            <a:endParaRPr lang="en-US" dirty="0"/>
          </a:p>
          <a:p>
            <a:endParaRPr lang="en-US" dirty="0"/>
          </a:p>
          <a:p>
            <a:r>
              <a:rPr lang="en-US" dirty="0"/>
              <a:t>Image: Adam Griffith EBCI/RTCAR</a:t>
            </a:r>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24</a:t>
            </a:fld>
            <a:endParaRPr lang="en-US"/>
          </a:p>
        </p:txBody>
      </p:sp>
    </p:spTree>
    <p:extLst>
      <p:ext uri="{BB962C8B-B14F-4D97-AF65-F5344CB8AC3E}">
        <p14:creationId xmlns:p14="http://schemas.microsoft.com/office/powerpoint/2010/main" val="945527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dirty="0"/>
              <a:t>You can also help efforts by helping to build the data sets. Community science efforts are collecting data about where rivercane is located and pooling the results using phone apps. You can add data using your smartphone!</a:t>
            </a:r>
          </a:p>
          <a:p>
            <a:endParaRPr lang="en-US" dirty="0"/>
          </a:p>
          <a:p>
            <a:endParaRPr lang="en-US" dirty="0"/>
          </a:p>
          <a:p>
            <a:endParaRPr lang="en-US" dirty="0"/>
          </a:p>
          <a:p>
            <a:r>
              <a:rPr lang="en-US" dirty="0"/>
              <a:t>Reference – B. Bramhall</a:t>
            </a:r>
          </a:p>
        </p:txBody>
      </p:sp>
      <p:sp>
        <p:nvSpPr>
          <p:cNvPr id="4" name="Slide Number Placeholder 3"/>
          <p:cNvSpPr>
            <a:spLocks noGrp="1"/>
          </p:cNvSpPr>
          <p:nvPr>
            <p:ph type="sldNum" sz="quarter" idx="5"/>
          </p:nvPr>
        </p:nvSpPr>
        <p:spPr/>
        <p:txBody>
          <a:bodyPr/>
          <a:lstStyle/>
          <a:p>
            <a:fld id="{25629311-F054-4458-8083-612B4032C5C3}" type="slidenum">
              <a:rPr lang="en-US" smtClean="0"/>
              <a:t>25</a:t>
            </a:fld>
            <a:endParaRPr lang="en-US"/>
          </a:p>
        </p:txBody>
      </p:sp>
    </p:spTree>
    <p:extLst>
      <p:ext uri="{BB962C8B-B14F-4D97-AF65-F5344CB8AC3E}">
        <p14:creationId xmlns:p14="http://schemas.microsoft.com/office/powerpoint/2010/main" val="1746791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Crowd-sourcing apps, like </a:t>
            </a:r>
            <a:r>
              <a:rPr lang="en-US" dirty="0" err="1"/>
              <a:t>iNaturalist</a:t>
            </a:r>
            <a:r>
              <a:rPr lang="en-US" dirty="0"/>
              <a:t> and Seek, provide much needed data about where people are seeing rivercane. Learn about the species in the Smokies and earn badges in Seek. Scientists refer to the data in </a:t>
            </a:r>
            <a:r>
              <a:rPr lang="en-US" dirty="0" err="1"/>
              <a:t>iNaturalist</a:t>
            </a:r>
            <a:r>
              <a:rPr lang="en-US" dirty="0"/>
              <a:t> to fill out their own studies. </a:t>
            </a:r>
          </a:p>
          <a:p>
            <a:pPr indent="-228600">
              <a:lnSpc>
                <a:spcPct val="100000"/>
              </a:lnSpc>
              <a:buFont typeface="Avenir Next LT Pro" panose="020B0504020202020204" pitchFamily="34" charset="0"/>
              <a:buChar char="+"/>
            </a:pPr>
            <a:endParaRPr lang="en-US" sz="1200" dirty="0"/>
          </a:p>
          <a:p>
            <a:pPr indent="-228600">
              <a:lnSpc>
                <a:spcPct val="100000"/>
              </a:lnSpc>
              <a:buFont typeface="Avenir Next LT Pro" panose="020B0504020202020204" pitchFamily="34" charset="0"/>
              <a:buChar char="+"/>
            </a:pPr>
            <a:r>
              <a:rPr lang="en-US" sz="1200" dirty="0"/>
              <a:t>Join efforts such as the “Rivercane Mapping in the Southeast” program - </a:t>
            </a:r>
            <a:r>
              <a:rPr lang="en-US" sz="1200" u="sng" kern="1200" dirty="0">
                <a:solidFill>
                  <a:schemeClr val="tx1"/>
                </a:solidFill>
                <a:effectLst/>
                <a:latin typeface="+mn-lt"/>
                <a:ea typeface="+mn-ea"/>
                <a:cs typeface="+mn-cs"/>
                <a:hlinkClick r:id="rId3"/>
              </a:rPr>
              <a:t>Rivercane Mapping in the Southeast · </a:t>
            </a:r>
            <a:r>
              <a:rPr lang="en-US" sz="1200" u="sng" kern="1200" dirty="0" err="1">
                <a:solidFill>
                  <a:schemeClr val="tx1"/>
                </a:solidFill>
                <a:effectLst/>
                <a:latin typeface="+mn-lt"/>
                <a:ea typeface="+mn-ea"/>
                <a:cs typeface="+mn-cs"/>
                <a:hlinkClick r:id="rId3"/>
              </a:rPr>
              <a:t>iNaturalist</a:t>
            </a:r>
            <a:r>
              <a:rPr lang="en-US" sz="1200" kern="1200" dirty="0">
                <a:solidFill>
                  <a:schemeClr val="tx1"/>
                </a:solidFill>
                <a:effectLst/>
                <a:latin typeface="+mn-lt"/>
                <a:ea typeface="+mn-ea"/>
                <a:cs typeface="+mn-cs"/>
              </a:rPr>
              <a:t> </a:t>
            </a:r>
            <a:endParaRPr lang="en-US" sz="1200" dirty="0"/>
          </a:p>
          <a:p>
            <a:endParaRPr lang="en-US" dirty="0"/>
          </a:p>
          <a:p>
            <a:endParaRPr lang="en-US" dirty="0"/>
          </a:p>
          <a:p>
            <a:r>
              <a:rPr lang="en-US" dirty="0"/>
              <a:t>Image: </a:t>
            </a:r>
            <a:r>
              <a:rPr lang="en-US" dirty="0" err="1"/>
              <a:t>iNaturalist</a:t>
            </a:r>
            <a:endParaRPr lang="en-US" dirty="0"/>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26</a:t>
            </a:fld>
            <a:endParaRPr lang="en-US"/>
          </a:p>
        </p:txBody>
      </p:sp>
    </p:spTree>
    <p:extLst>
      <p:ext uri="{BB962C8B-B14F-4D97-AF65-F5344CB8AC3E}">
        <p14:creationId xmlns:p14="http://schemas.microsoft.com/office/powerpoint/2010/main" val="4103229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venir Next LT Pro" panose="020B0504020202020204" pitchFamily="34" charset="0"/>
              <a:buNone/>
            </a:pPr>
            <a:r>
              <a:rPr lang="en-US" sz="1200" dirty="0"/>
              <a:t>Download </a:t>
            </a:r>
            <a:r>
              <a:rPr lang="en-US" sz="1200" dirty="0" err="1"/>
              <a:t>iNaturalist</a:t>
            </a:r>
            <a:r>
              <a:rPr lang="en-US" sz="1200" dirty="0"/>
              <a:t> app, take photos and share location data to assist Park and other scientists in locating healthy canebrakes. This effort can help in creating regional maps!</a:t>
            </a:r>
          </a:p>
          <a:p>
            <a:pPr marL="0" indent="0">
              <a:lnSpc>
                <a:spcPct val="100000"/>
              </a:lnSpc>
              <a:buFont typeface="Avenir Next LT Pro" panose="020B0504020202020204" pitchFamily="34" charset="0"/>
              <a:buNone/>
            </a:pPr>
            <a:endParaRPr lang="en-US" sz="1200" dirty="0"/>
          </a:p>
          <a:p>
            <a:pPr marL="0" indent="0">
              <a:lnSpc>
                <a:spcPct val="100000"/>
              </a:lnSpc>
              <a:buFont typeface="Avenir Next LT Pro" panose="020B0504020202020204" pitchFamily="34" charset="0"/>
              <a:buNone/>
            </a:pPr>
            <a:r>
              <a:rPr lang="en-US" sz="1200" dirty="0"/>
              <a:t>It’s as easy as snapping a picture, posting and waiting for others to help identify what you’ve found. Besides rivercane, you can learn about all the other organisms living in our area!</a:t>
            </a:r>
          </a:p>
          <a:p>
            <a:pPr marL="0" indent="0">
              <a:lnSpc>
                <a:spcPct val="100000"/>
              </a:lnSpc>
              <a:buFont typeface="Avenir Next LT Pro" panose="020B0504020202020204" pitchFamily="34" charset="0"/>
              <a:buNone/>
            </a:pPr>
            <a:endParaRPr lang="en-US" sz="1200" dirty="0"/>
          </a:p>
          <a:p>
            <a:endParaRPr lang="en-US" dirty="0"/>
          </a:p>
          <a:p>
            <a:r>
              <a:rPr lang="en-US" dirty="0"/>
              <a:t>……………………………………..</a:t>
            </a:r>
          </a:p>
          <a:p>
            <a:r>
              <a:rPr lang="en-US" dirty="0"/>
              <a:t>Image: </a:t>
            </a:r>
            <a:r>
              <a:rPr lang="en-US" dirty="0" err="1"/>
              <a:t>iNaturalist</a:t>
            </a:r>
            <a:endParaRPr lang="en-US" dirty="0"/>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27</a:t>
            </a:fld>
            <a:endParaRPr lang="en-US"/>
          </a:p>
        </p:txBody>
      </p:sp>
    </p:spTree>
    <p:extLst>
      <p:ext uri="{BB962C8B-B14F-4D97-AF65-F5344CB8AC3E}">
        <p14:creationId xmlns:p14="http://schemas.microsoft.com/office/powerpoint/2010/main" val="1432131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Next presentation labeled: </a:t>
            </a:r>
          </a:p>
          <a:p>
            <a:r>
              <a:rPr lang="en-US" dirty="0">
                <a:cs typeface="Calibri" panose="020F0502020204030204"/>
              </a:rPr>
              <a:t>Rivercane Mapping PPT ACTIVITY </a:t>
            </a:r>
          </a:p>
          <a:p>
            <a:pPr marL="285750" indent="-285750">
              <a:buFont typeface="Arial"/>
              <a:buChar char="•"/>
            </a:pPr>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28</a:t>
            </a:fld>
            <a:endParaRPr lang="en-US"/>
          </a:p>
        </p:txBody>
      </p:sp>
    </p:spTree>
    <p:extLst>
      <p:ext uri="{BB962C8B-B14F-4D97-AF65-F5344CB8AC3E}">
        <p14:creationId xmlns:p14="http://schemas.microsoft.com/office/powerpoint/2010/main" val="1970558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What questions or comments do you have?</a:t>
            </a:r>
          </a:p>
          <a:p>
            <a:endParaRPr lang="en-US" b="0" dirty="0"/>
          </a:p>
          <a:p>
            <a:endParaRPr lang="en-US" b="0" dirty="0"/>
          </a:p>
          <a:p>
            <a:r>
              <a:rPr lang="en-US" b="1" dirty="0"/>
              <a:t>………………………………..</a:t>
            </a:r>
          </a:p>
          <a:p>
            <a:r>
              <a:rPr lang="en-US" b="1" dirty="0"/>
              <a:t>References</a:t>
            </a:r>
          </a:p>
          <a:p>
            <a:r>
              <a:rPr lang="en-US" dirty="0"/>
              <a:t>RTCAR.org (Revitalization of Traditional Cherokee Artisan Resources)</a:t>
            </a:r>
          </a:p>
          <a:p>
            <a:r>
              <a:rPr lang="en-US" dirty="0"/>
              <a:t>Conserving Carolina</a:t>
            </a:r>
          </a:p>
          <a:p>
            <a:r>
              <a:rPr lang="en-US" dirty="0"/>
              <a:t>iNaturalist.org</a:t>
            </a:r>
          </a:p>
          <a:p>
            <a:r>
              <a:rPr lang="en-US" dirty="0"/>
              <a:t>Museum of the Cherokee Indian</a:t>
            </a:r>
          </a:p>
          <a:p>
            <a:r>
              <a:rPr lang="en-US" dirty="0"/>
              <a:t>Great Smoky Mountains National Park</a:t>
            </a:r>
          </a:p>
          <a:p>
            <a:r>
              <a:rPr lang="en-US" dirty="0"/>
              <a:t>USDA / NRCS - </a:t>
            </a:r>
            <a:r>
              <a:rPr lang="en-US" dirty="0">
                <a:hlinkClick r:id="rId3"/>
              </a:rPr>
              <a:t>Giant cane (Arundinaria gigantea) Plant Guide (usda.gov)</a:t>
            </a:r>
            <a:r>
              <a:rPr lang="en-US" dirty="0"/>
              <a:t> </a:t>
            </a:r>
            <a:r>
              <a:rPr lang="en-US" dirty="0">
                <a:hlinkClick r:id="rId4"/>
              </a:rPr>
              <a:t>Mapping rivercane in the Southeast through community science partnership with the United Keetoowah Band of Cherokee Indians | SRS Research Highlights 2019 (usda.gov)</a:t>
            </a:r>
            <a:endParaRPr lang="en-US" dirty="0"/>
          </a:p>
          <a:p>
            <a:r>
              <a:rPr lang="en-US" dirty="0"/>
              <a:t>WCU </a:t>
            </a:r>
          </a:p>
          <a:p>
            <a:r>
              <a:rPr lang="en-US" dirty="0"/>
              <a:t>Native Plants of the Carolinas and </a:t>
            </a:r>
            <a:r>
              <a:rPr lang="en-US" dirty="0" err="1"/>
              <a:t>Georgias</a:t>
            </a:r>
            <a:endParaRPr lang="en-US" dirty="0"/>
          </a:p>
          <a:p>
            <a:r>
              <a:rPr lang="en-US" dirty="0"/>
              <a:t>Chinquapin: Newsletter of Southern Appalachian Botanical Society </a:t>
            </a:r>
            <a:r>
              <a:rPr lang="en-US" dirty="0">
                <a:hlinkClick r:id="rId5"/>
              </a:rPr>
              <a:t>Chinquapin_24-1_Spring_2016.pdf (namethatplant.net)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5629311-F054-4458-8083-612B4032C5C3}" type="slidenum">
              <a:rPr lang="en-US" smtClean="0"/>
              <a:t>29</a:t>
            </a:fld>
            <a:endParaRPr lang="en-US"/>
          </a:p>
        </p:txBody>
      </p:sp>
    </p:spTree>
    <p:extLst>
      <p:ext uri="{BB962C8B-B14F-4D97-AF65-F5344CB8AC3E}">
        <p14:creationId xmlns:p14="http://schemas.microsoft.com/office/powerpoint/2010/main" val="783448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4658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49648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84194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55752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7664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8418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017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222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60244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87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9795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5/22/2026</a:t>
            </a:fld>
            <a:endParaRPr lang="en-US"/>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0171520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27.jpe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1" name="Rectangle 24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02" name="Rectangle 24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03"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46" name="Freeform: Shape 245">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47" name="Freeform: Shape 246">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BF66AD5A-A40F-4ACA-9F0E-C6A7CD15BCFF}"/>
              </a:ext>
            </a:extLst>
          </p:cNvPr>
          <p:cNvSpPr>
            <a:spLocks noGrp="1"/>
          </p:cNvSpPr>
          <p:nvPr>
            <p:ph type="ctrTitle"/>
          </p:nvPr>
        </p:nvSpPr>
        <p:spPr>
          <a:xfrm>
            <a:off x="1005653" y="744909"/>
            <a:ext cx="4455207" cy="3155419"/>
          </a:xfrm>
        </p:spPr>
        <p:txBody>
          <a:bodyPr anchor="b">
            <a:normAutofit fontScale="90000"/>
          </a:bodyPr>
          <a:lstStyle/>
          <a:p>
            <a:pPr algn="l"/>
            <a:r>
              <a:rPr lang="en-US" sz="6600" dirty="0"/>
              <a:t>Rivercane Mapping - Introduction</a:t>
            </a:r>
          </a:p>
        </p:txBody>
      </p:sp>
      <p:sp>
        <p:nvSpPr>
          <p:cNvPr id="3" name="Subtitle 2">
            <a:extLst>
              <a:ext uri="{FF2B5EF4-FFF2-40B4-BE49-F238E27FC236}">
                <a16:creationId xmlns:a16="http://schemas.microsoft.com/office/drawing/2014/main" id="{40234469-4DCE-407E-A307-DC9C4F6C4826}"/>
              </a:ext>
            </a:extLst>
          </p:cNvPr>
          <p:cNvSpPr>
            <a:spLocks noGrp="1"/>
          </p:cNvSpPr>
          <p:nvPr>
            <p:ph type="subTitle" idx="1"/>
          </p:nvPr>
        </p:nvSpPr>
        <p:spPr>
          <a:xfrm>
            <a:off x="1012785" y="4074784"/>
            <a:ext cx="3776415" cy="2054306"/>
          </a:xfrm>
        </p:spPr>
        <p:txBody>
          <a:bodyPr anchor="t">
            <a:normAutofit/>
          </a:bodyPr>
          <a:lstStyle/>
          <a:p>
            <a:pPr algn="l"/>
            <a:r>
              <a:rPr lang="en-US" sz="2200" dirty="0"/>
              <a:t>Raising Cane: Restoration of “Cherokee Plastic”</a:t>
            </a:r>
          </a:p>
        </p:txBody>
      </p:sp>
      <p:grpSp>
        <p:nvGrpSpPr>
          <p:cNvPr id="255"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08" name="Straight Connector 307">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09" name="Straight Connector 308">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7" name="Picture 6" descr="Illustration of rivercane in white against a blue circular background" title="Rivercane">
            <a:extLst>
              <a:ext uri="{FF2B5EF4-FFF2-40B4-BE49-F238E27FC236}">
                <a16:creationId xmlns:a16="http://schemas.microsoft.com/office/drawing/2014/main" id="{1CD9F977-4FDF-42B1-B2A6-C613336B174F}"/>
              </a:ext>
            </a:extLst>
          </p:cNvPr>
          <p:cNvPicPr>
            <a:picLocks noChangeAspect="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r="8963" b="40368"/>
          <a:stretch/>
        </p:blipFill>
        <p:spPr>
          <a:xfrm>
            <a:off x="5463909" y="567942"/>
            <a:ext cx="5847509" cy="5716862"/>
          </a:xfrm>
          <a:prstGeom prst="rect">
            <a:avLst/>
          </a:prstGeom>
        </p:spPr>
      </p:pic>
      <p:grpSp>
        <p:nvGrpSpPr>
          <p:cNvPr id="311"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12" name="Freeform: Shape 311">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13"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15" name="Freeform: Shape 314">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6" name="Freeform: Shape 315">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7" name="Freeform: Shape 316">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8" name="Freeform: Shape 317">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9" name="Freeform: Shape 318">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0" name="Freeform: Shape 319">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1" name="Freeform: Shape 320">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14" name="Freeform: Shape 313">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Picture 8" descr="Spin logo, black spiral with words &quot;seeking paths in nature&quot; at end " title="SPIN Logo">
            <a:extLst>
              <a:ext uri="{FF2B5EF4-FFF2-40B4-BE49-F238E27FC236}">
                <a16:creationId xmlns:a16="http://schemas.microsoft.com/office/drawing/2014/main" id="{530B0903-0950-400C-A6C0-0AC1975902D5}"/>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14597" y="5781462"/>
            <a:ext cx="708287" cy="758618"/>
          </a:xfrm>
          <a:prstGeom prst="rect">
            <a:avLst/>
          </a:prstGeom>
        </p:spPr>
      </p:pic>
      <p:pic>
        <p:nvPicPr>
          <p:cNvPr id="11" name="Picture 10" descr="NPS Logo, arrowhead with words National Park Service above mountain" title="NPS Logo">
            <a:extLst>
              <a:ext uri="{FF2B5EF4-FFF2-40B4-BE49-F238E27FC236}">
                <a16:creationId xmlns:a16="http://schemas.microsoft.com/office/drawing/2014/main" id="{514579C9-32B3-4499-9348-09D2CBC9D919}"/>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256288" y="5781462"/>
            <a:ext cx="611264" cy="781445"/>
          </a:xfrm>
          <a:prstGeom prst="rect">
            <a:avLst/>
          </a:prstGeom>
        </p:spPr>
      </p:pic>
    </p:spTree>
    <p:extLst>
      <p:ext uri="{BB962C8B-B14F-4D97-AF65-F5344CB8AC3E}">
        <p14:creationId xmlns:p14="http://schemas.microsoft.com/office/powerpoint/2010/main" val="2567236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85" name="Freeform: Shape 8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87" name="Freeform: Shape 8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89" name="Freeform: Shape 8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92" name="Freeform: Shape 9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97" name="Freeform: Shape 9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98" name="Freeform: Shape 9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0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01" name="Freeform: Shape 10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09" name="Rectangle 108">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1" name="Rectangle 110">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3" name="Rectangle 112">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llustration of rivercane colored in green and brown against black background with topographic lines" title="Rivercane">
            <a:extLst>
              <a:ext uri="{FF2B5EF4-FFF2-40B4-BE49-F238E27FC236}">
                <a16:creationId xmlns:a16="http://schemas.microsoft.com/office/drawing/2014/main" id="{5D48DA6B-3D9A-4EA5-8786-BC992B1BDF1D}"/>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14813" b="47497"/>
          <a:stretch/>
        </p:blipFill>
        <p:spPr>
          <a:xfrm>
            <a:off x="20" y="10"/>
            <a:ext cx="12188932" cy="6856614"/>
          </a:xfrm>
          <a:prstGeom prst="rect">
            <a:avLst/>
          </a:prstGeom>
        </p:spPr>
      </p:pic>
      <p:grpSp>
        <p:nvGrpSpPr>
          <p:cNvPr id="115"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16" name="Freeform: Shape 115">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19" name="Freeform: Shape 118">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20" name="Freeform: Shape 119">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121" name="Freeform: Shape 120">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a:p>
          </p:txBody>
        </p:sp>
        <p:sp>
          <p:nvSpPr>
            <p:cNvPr id="122" name="Freeform: Shape 121">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23" name="Freeform: Shape 122">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24" name="Freeform: Shape 123">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25" name="Freeform: Shape 124">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28" name="Freeform: Shape 127">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129" name="Freeform: Shape 128">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130" name="Freeform: Shape 129">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38" name="Freeform: Shape 137">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39" name="Freeform: Shape 138">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141"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2"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44" name="Freeform: Shape 143">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47" name="Freeform: Shape 146">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48" name="Freeform: Shape 147">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49" name="Freeform: Shape 148">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43" name="Freeform: Shape 142">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20E0BF5-D7A0-4428-8BBB-67573E98CA43}"/>
              </a:ext>
            </a:extLst>
          </p:cNvPr>
          <p:cNvSpPr>
            <a:spLocks noGrp="1"/>
          </p:cNvSpPr>
          <p:nvPr>
            <p:ph type="title"/>
          </p:nvPr>
        </p:nvSpPr>
        <p:spPr>
          <a:xfrm>
            <a:off x="5001841" y="726641"/>
            <a:ext cx="5998193" cy="3187427"/>
          </a:xfrm>
        </p:spPr>
        <p:txBody>
          <a:bodyPr vert="horz" lIns="91440" tIns="45720" rIns="91440" bIns="45720" rtlCol="0" anchor="b">
            <a:normAutofit/>
          </a:bodyPr>
          <a:lstStyle/>
          <a:p>
            <a:pPr algn="r"/>
            <a:r>
              <a:rPr lang="en-US" sz="5400" kern="1200" dirty="0">
                <a:solidFill>
                  <a:srgbClr val="FFFFFF"/>
                </a:solidFill>
                <a:latin typeface="+mj-lt"/>
                <a:ea typeface="+mj-ea"/>
                <a:cs typeface="+mj-cs"/>
              </a:rPr>
              <a:t>Why is Rivercane Important?</a:t>
            </a:r>
          </a:p>
        </p:txBody>
      </p:sp>
      <p:sp>
        <p:nvSpPr>
          <p:cNvPr id="3" name="Text Placeholder 2">
            <a:extLst>
              <a:ext uri="{FF2B5EF4-FFF2-40B4-BE49-F238E27FC236}">
                <a16:creationId xmlns:a16="http://schemas.microsoft.com/office/drawing/2014/main" id="{1E1F6D4F-B96C-48F1-9F1F-0663FF3E19FC}"/>
              </a:ext>
            </a:extLst>
          </p:cNvPr>
          <p:cNvSpPr>
            <a:spLocks noGrp="1"/>
          </p:cNvSpPr>
          <p:nvPr>
            <p:ph type="body" idx="1"/>
          </p:nvPr>
        </p:nvSpPr>
        <p:spPr>
          <a:xfrm>
            <a:off x="4994025" y="4069781"/>
            <a:ext cx="5993576" cy="2043305"/>
          </a:xfrm>
        </p:spPr>
        <p:txBody>
          <a:bodyPr vert="horz" lIns="91440" tIns="45720" rIns="91440" bIns="45720" rtlCol="0">
            <a:normAutofit/>
          </a:bodyPr>
          <a:lstStyle/>
          <a:p>
            <a:pPr algn="r"/>
            <a:r>
              <a:rPr lang="en-US" sz="2200" kern="1200" dirty="0">
                <a:solidFill>
                  <a:srgbClr val="FFFFFF"/>
                </a:solidFill>
                <a:latin typeface="+mn-lt"/>
                <a:ea typeface="+mn-ea"/>
                <a:cs typeface="+mn-cs"/>
              </a:rPr>
              <a:t>What’s the big deal?</a:t>
            </a:r>
          </a:p>
        </p:txBody>
      </p:sp>
      <p:grpSp>
        <p:nvGrpSpPr>
          <p:cNvPr id="152"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153" name="Straight Connector 152">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54" name="Straight Connector 153">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588549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 name="Rectangle 23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7" name="Freeform: Shape 23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9" name="Freeform: Shape 23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1" name="Freeform: Shape 24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44" name="Freeform: Shape 24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5" name="Freeform: Shape 24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6" name="Freeform: Shape 24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5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53" name="Freeform: Shape 25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4" name="Freeform: Shape 25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6" name="Freeform: Shape 25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7" name="Freeform: Shape 25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8" name="Freeform: Shape 25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9" name="Freeform: Shape 25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61" name="Rectangle 26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63" name="Rectangle 26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5" name="Picture 4" descr="Smokies&#10;&#10;Image of fence with mist covered wildflower field receding into forest behind it. Mountain faintly visible in background">
            <a:extLst>
              <a:ext uri="{FF2B5EF4-FFF2-40B4-BE49-F238E27FC236}">
                <a16:creationId xmlns:a16="http://schemas.microsoft.com/office/drawing/2014/main" id="{5D48DA6B-3D9A-4EA5-8786-BC992B1BDF1D}"/>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5726" r="-1" b="-1"/>
          <a:stretch/>
        </p:blipFill>
        <p:spPr>
          <a:xfrm>
            <a:off x="20" y="10"/>
            <a:ext cx="12188932" cy="6856614"/>
          </a:xfrm>
          <a:prstGeom prst="rect">
            <a:avLst/>
          </a:prstGeom>
        </p:spPr>
      </p:pic>
      <p:sp>
        <p:nvSpPr>
          <p:cNvPr id="265" name="Rectangle 264">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3124261"/>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0E0BF5-D7A0-4428-8BBB-67573E98CA43}"/>
              </a:ext>
            </a:extLst>
          </p:cNvPr>
          <p:cNvSpPr>
            <a:spLocks noGrp="1"/>
          </p:cNvSpPr>
          <p:nvPr>
            <p:ph type="title"/>
          </p:nvPr>
        </p:nvSpPr>
        <p:spPr>
          <a:xfrm>
            <a:off x="996275" y="3523512"/>
            <a:ext cx="6198566" cy="2603208"/>
          </a:xfrm>
        </p:spPr>
        <p:txBody>
          <a:bodyPr vert="horz" lIns="91440" tIns="45720" rIns="91440" bIns="45720" rtlCol="0" anchor="b">
            <a:normAutofit/>
          </a:bodyPr>
          <a:lstStyle/>
          <a:p>
            <a:r>
              <a:rPr lang="en-US" sz="5400" kern="1200" dirty="0">
                <a:solidFill>
                  <a:srgbClr val="FFFFFF"/>
                </a:solidFill>
                <a:latin typeface="+mj-lt"/>
                <a:ea typeface="+mj-ea"/>
                <a:cs typeface="+mj-cs"/>
              </a:rPr>
              <a:t>Rivercane in the National Park</a:t>
            </a:r>
          </a:p>
        </p:txBody>
      </p:sp>
      <p:sp>
        <p:nvSpPr>
          <p:cNvPr id="3" name="Text Placeholder 2">
            <a:extLst>
              <a:ext uri="{FF2B5EF4-FFF2-40B4-BE49-F238E27FC236}">
                <a16:creationId xmlns:a16="http://schemas.microsoft.com/office/drawing/2014/main" id="{1E1F6D4F-B96C-48F1-9F1F-0663FF3E19FC}"/>
              </a:ext>
            </a:extLst>
          </p:cNvPr>
          <p:cNvSpPr>
            <a:spLocks noGrp="1"/>
          </p:cNvSpPr>
          <p:nvPr>
            <p:ph type="body" idx="1"/>
          </p:nvPr>
        </p:nvSpPr>
        <p:spPr>
          <a:xfrm>
            <a:off x="7369593" y="3509735"/>
            <a:ext cx="3630442" cy="2357665"/>
          </a:xfrm>
        </p:spPr>
        <p:txBody>
          <a:bodyPr vert="horz" lIns="91440" tIns="45720" rIns="91440" bIns="45720" rtlCol="0" anchor="b">
            <a:normAutofit/>
          </a:bodyPr>
          <a:lstStyle/>
          <a:p>
            <a:r>
              <a:rPr lang="en-US" sz="2200" kern="1200" dirty="0">
                <a:solidFill>
                  <a:srgbClr val="FFFFFF"/>
                </a:solidFill>
                <a:latin typeface="+mn-lt"/>
                <a:ea typeface="+mn-ea"/>
                <a:cs typeface="+mn-cs"/>
              </a:rPr>
              <a:t>Why do we care?</a:t>
            </a:r>
          </a:p>
        </p:txBody>
      </p:sp>
      <p:grpSp>
        <p:nvGrpSpPr>
          <p:cNvPr id="267"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68" name="Freeform: Shape 267">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269" name="Freeform: Shape 268">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270" name="Freeform: Shape 269">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271" name="Freeform: Shape 270">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276"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77"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9" name="Freeform: Shape 278">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80" name="Freeform: Shape 279">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81" name="Freeform: Shape 280">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82" name="Freeform: Shape 281">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83" name="Freeform: Shape 282">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84" name="Freeform: Shape 283">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85" name="Freeform: Shape 284">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78" name="Freeform: Shape 277">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84" name="Picture 183" descr="NPS Logo / NPS Logo, arrowhead with words National Park Service above mountain">
            <a:extLst>
              <a:ext uri="{FF2B5EF4-FFF2-40B4-BE49-F238E27FC236}">
                <a16:creationId xmlns:a16="http://schemas.microsoft.com/office/drawing/2014/main" id="{CE53C883-7DC6-4CB3-83F0-BB7454D11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8390" y="4833270"/>
            <a:ext cx="874625" cy="1118128"/>
          </a:xfrm>
          <a:prstGeom prst="rect">
            <a:avLst/>
          </a:prstGeom>
        </p:spPr>
      </p:pic>
    </p:spTree>
    <p:extLst>
      <p:ext uri="{BB962C8B-B14F-4D97-AF65-F5344CB8AC3E}">
        <p14:creationId xmlns:p14="http://schemas.microsoft.com/office/powerpoint/2010/main" val="2037915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 name="Rectangle 16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1" name="Freeform: Shape 17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3" name="Freeform: Shape 17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5" name="Freeform: Shape 17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8" name="Freeform: Shape 17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0" name="Freeform: Shape 17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7" name="Freeform: Shape 18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8" name="Freeform: Shape 18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8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0" name="Freeform: Shape 18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1" name="Freeform: Shape 19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2" name="Freeform: Shape 19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3" name="Freeform: Shape 19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95" name="Rectangle 19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7" name="Rectangle 19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10" name="Content Placeholder 9" descr="Historic illustrated map in brown tones, showing Cherokee villages and mountain ranges, from the 1700s.">
            <a:extLst>
              <a:ext uri="{FF2B5EF4-FFF2-40B4-BE49-F238E27FC236}">
                <a16:creationId xmlns:a16="http://schemas.microsoft.com/office/drawing/2014/main" id="{9196F45A-0E2D-4889-AE27-44DB622D3DC2}"/>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t="25409" r="1" b="40980"/>
          <a:stretch/>
        </p:blipFill>
        <p:spPr>
          <a:xfrm>
            <a:off x="0" y="15178"/>
            <a:ext cx="12188932" cy="6856614"/>
          </a:xfrm>
          <a:prstGeom prst="rect">
            <a:avLst/>
          </a:prstGeom>
        </p:spPr>
      </p:pic>
      <p:sp>
        <p:nvSpPr>
          <p:cNvPr id="199" name="Rectangle 198">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E6876A-4D8F-4DED-BDBD-3FCBD116DFD7}"/>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Historic Significance</a:t>
            </a:r>
          </a:p>
        </p:txBody>
      </p:sp>
      <p:grpSp>
        <p:nvGrpSpPr>
          <p:cNvPr id="201"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2" name="Freeform: Shape 201">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203" name="Freeform: Shape 202">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204" name="Freeform: Shape 203">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205" name="Freeform: Shape 204">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206" name="Freeform: Shape 205">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207" name="Freeform: Shape 206">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208" name="Freeform: Shape 207">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210"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11"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13" name="Freeform: Shape 212">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15" name="Freeform: Shape 214">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16" name="Freeform: Shape 215">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17" name="Freeform: Shape 216">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12" name="Freeform: Shape 211">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84329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 name="Rectangle 37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74" name="Freeform: Shape 37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76" name="Freeform: Shape 37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78" name="Freeform: Shape 37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8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81" name="Freeform: Shape 38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2" name="Freeform: Shape 38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3" name="Freeform: Shape 38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84" name="Freeform: Shape 38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5" name="Freeform: Shape 38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86" name="Freeform: Shape 38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87" name="Freeform: Shape 38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8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90" name="Freeform: Shape 38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1" name="Freeform: Shape 39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2" name="Freeform: Shape 39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3" name="Freeform: Shape 39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4" name="Freeform: Shape 39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5" name="Freeform: Shape 39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6" name="Freeform: Shape 39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98" name="Rectangle 39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00" name="Rectangle 399">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02" name="Rectangle 401">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Splitting Rivercane&#10;&#10;Woman wearing mask with small knife is splitting a stalk of dried rivercane down the middle while a younger man wearing mask watches">
            <a:extLst>
              <a:ext uri="{FF2B5EF4-FFF2-40B4-BE49-F238E27FC236}">
                <a16:creationId xmlns:a16="http://schemas.microsoft.com/office/drawing/2014/main" id="{9CF2252D-E717-481F-B765-4CFE4B94CE4D}"/>
              </a:ext>
            </a:extLst>
          </p:cNvPr>
          <p:cNvPicPr>
            <a:picLocks noGrp="1" noChangeAspect="1"/>
          </p:cNvPicPr>
          <p:nvPr>
            <p:ph type="pic" idx="1"/>
          </p:nvPr>
        </p:nvPicPr>
        <p:blipFill rotWithShape="1">
          <a:blip r:embed="rId3">
            <a:alphaModFix amt="60000"/>
            <a:extLst>
              <a:ext uri="{28A0092B-C50C-407E-A947-70E740481C1C}">
                <a14:useLocalDpi xmlns:a14="http://schemas.microsoft.com/office/drawing/2010/main" val="0"/>
              </a:ext>
            </a:extLst>
          </a:blip>
          <a:srcRect t="8439" r="-1" b="16556"/>
          <a:stretch/>
        </p:blipFill>
        <p:spPr>
          <a:xfrm>
            <a:off x="20" y="10"/>
            <a:ext cx="12188932" cy="6856614"/>
          </a:xfrm>
          <a:prstGeom prst="rect">
            <a:avLst/>
          </a:prstGeom>
        </p:spPr>
      </p:pic>
      <p:grpSp>
        <p:nvGrpSpPr>
          <p:cNvPr id="404"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05" name="Freeform: Shape 404">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406" name="Freeform: Shape 405">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407" name="Freeform: Shape 406">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408" name="Freeform: Shape 407">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409" name="Freeform: Shape 408">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410" name="Freeform: Shape 409">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411" name="Freeform: Shape 410">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982FC314-2EDD-46A9-9BE5-26100D77C731}"/>
              </a:ext>
            </a:extLst>
          </p:cNvPr>
          <p:cNvSpPr>
            <a:spLocks noGrp="1"/>
          </p:cNvSpPr>
          <p:nvPr>
            <p:ph type="title"/>
          </p:nvPr>
        </p:nvSpPr>
        <p:spPr>
          <a:xfrm>
            <a:off x="1198181" y="726066"/>
            <a:ext cx="4795282" cy="5018227"/>
          </a:xfrm>
        </p:spPr>
        <p:txBody>
          <a:bodyPr vert="horz" lIns="91440" tIns="45720" rIns="91440" bIns="45720" rtlCol="0" anchor="ctr">
            <a:normAutofit/>
          </a:bodyPr>
          <a:lstStyle/>
          <a:p>
            <a:r>
              <a:rPr lang="en-US" sz="4400" kern="1200" dirty="0">
                <a:solidFill>
                  <a:srgbClr val="FFFFFF"/>
                </a:solidFill>
                <a:latin typeface="+mj-lt"/>
                <a:ea typeface="+mj-ea"/>
                <a:cs typeface="+mj-cs"/>
              </a:rPr>
              <a:t>Cultural Importance</a:t>
            </a:r>
          </a:p>
        </p:txBody>
      </p:sp>
      <p:grpSp>
        <p:nvGrpSpPr>
          <p:cNvPr id="413"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414"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16" name="Freeform: Shape 415">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417" name="Freeform: Shape 416">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418" name="Freeform: Shape 417">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419" name="Freeform: Shape 418">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420" name="Freeform: Shape 419">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421" name="Freeform: Shape 420">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422" name="Freeform: Shape 421">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415" name="Freeform: Shape 414">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1E75F621-6B72-4AB7-816D-36DF3C065CE8}"/>
              </a:ext>
            </a:extLst>
          </p:cNvPr>
          <p:cNvSpPr>
            <a:spLocks noGrp="1"/>
          </p:cNvSpPr>
          <p:nvPr>
            <p:ph type="body" sz="half" idx="2"/>
          </p:nvPr>
        </p:nvSpPr>
        <p:spPr>
          <a:xfrm>
            <a:off x="5063575" y="2604641"/>
            <a:ext cx="4977905" cy="4150707"/>
          </a:xfrm>
        </p:spPr>
        <p:txBody>
          <a:bodyPr vert="horz" lIns="91440" tIns="45720" rIns="91440" bIns="45720" rtlCol="0" anchor="ctr">
            <a:normAutofit/>
          </a:bodyPr>
          <a:lstStyle/>
          <a:p>
            <a:pPr indent="-228600">
              <a:buFont typeface="Avenir Next LT Pro" panose="020B0504020202020204" pitchFamily="34" charset="0"/>
              <a:buChar char="+"/>
            </a:pPr>
            <a:r>
              <a:rPr lang="en-US" sz="1800" dirty="0">
                <a:solidFill>
                  <a:srgbClr val="FFFFFF"/>
                </a:solidFill>
              </a:rPr>
              <a:t>Referred to as “the plastic of the Southeastern Indian”</a:t>
            </a:r>
          </a:p>
        </p:txBody>
      </p:sp>
      <p:sp>
        <p:nvSpPr>
          <p:cNvPr id="47" name="TextBox 46">
            <a:extLst>
              <a:ext uri="{FF2B5EF4-FFF2-40B4-BE49-F238E27FC236}">
                <a16:creationId xmlns:a16="http://schemas.microsoft.com/office/drawing/2014/main" id="{0281775A-AC29-4D26-9C99-7BAE09FC80AC}"/>
              </a:ext>
            </a:extLst>
          </p:cNvPr>
          <p:cNvSpPr txBox="1"/>
          <p:nvPr/>
        </p:nvSpPr>
        <p:spPr>
          <a:xfrm>
            <a:off x="391515" y="6098776"/>
            <a:ext cx="6253842" cy="430887"/>
          </a:xfrm>
          <a:prstGeom prst="rect">
            <a:avLst/>
          </a:prstGeom>
          <a:noFill/>
        </p:spPr>
        <p:txBody>
          <a:bodyPr wrap="square">
            <a:spAutoFit/>
          </a:bodyPr>
          <a:lstStyle/>
          <a:p>
            <a:r>
              <a:rPr lang="en-US" sz="1100" kern="1200" dirty="0">
                <a:solidFill>
                  <a:schemeClr val="bg1"/>
                </a:solidFill>
                <a:effectLst/>
                <a:latin typeface="+mn-lt"/>
                <a:ea typeface="+mn-ea"/>
                <a:cs typeface="+mn-cs"/>
              </a:rPr>
              <a:t>Image: Conserving Carolina / </a:t>
            </a:r>
            <a:r>
              <a:rPr lang="en-US" sz="1100" kern="1200" dirty="0" err="1">
                <a:solidFill>
                  <a:schemeClr val="bg1"/>
                </a:solidFill>
                <a:effectLst/>
                <a:latin typeface="+mn-lt"/>
                <a:ea typeface="+mn-ea"/>
                <a:cs typeface="+mn-cs"/>
              </a:rPr>
              <a:t>RoseJenkinsLane</a:t>
            </a:r>
            <a:endParaRPr lang="en-US" sz="1100" kern="1200" dirty="0">
              <a:solidFill>
                <a:schemeClr val="bg1"/>
              </a:solidFill>
              <a:effectLst/>
              <a:latin typeface="+mn-lt"/>
              <a:ea typeface="+mn-ea"/>
              <a:cs typeface="+mn-cs"/>
            </a:endParaRPr>
          </a:p>
          <a:p>
            <a:r>
              <a:rPr lang="en-US" sz="1100" kern="1200" dirty="0">
                <a:solidFill>
                  <a:schemeClr val="bg1"/>
                </a:solidFill>
                <a:effectLst/>
                <a:latin typeface="+mn-lt"/>
                <a:ea typeface="+mn-ea"/>
                <a:cs typeface="+mn-cs"/>
              </a:rPr>
              <a:t>Artisans: Dylan Morgan and Lucille Lossiah</a:t>
            </a:r>
            <a:endParaRPr lang="en-US" sz="400" dirty="0">
              <a:solidFill>
                <a:schemeClr val="bg1"/>
              </a:solidFill>
            </a:endParaRPr>
          </a:p>
        </p:txBody>
      </p:sp>
    </p:spTree>
    <p:extLst>
      <p:ext uri="{BB962C8B-B14F-4D97-AF65-F5344CB8AC3E}">
        <p14:creationId xmlns:p14="http://schemas.microsoft.com/office/powerpoint/2010/main" val="172831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68" name="Freeform: Shape 6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70" name="Freeform: Shape 6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72" name="Freeform: Shape 7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75" name="Freeform: Shape 7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8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4" name="Freeform: Shape 8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87">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88">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2" name="Rectangle 9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4" name="Rectangle 93">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6" name="Rectangle 95">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Content Placeholder 11" descr="Cherokee home constructed from rivercane and red soil.">
            <a:extLst>
              <a:ext uri="{FF2B5EF4-FFF2-40B4-BE49-F238E27FC236}">
                <a16:creationId xmlns:a16="http://schemas.microsoft.com/office/drawing/2014/main" id="{18140F6A-9C5A-49DB-8D07-7AE504D17031}"/>
              </a:ext>
            </a:extLst>
          </p:cNvPr>
          <p:cNvPicPr>
            <a:picLocks noGrp="1" noChangeAspect="1"/>
          </p:cNvPicPr>
          <p:nvPr>
            <p:ph type="pic" idx="1"/>
          </p:nvPr>
        </p:nvPicPr>
        <p:blipFill rotWithShape="1">
          <a:blip r:embed="rId3">
            <a:alphaModFix amt="60000"/>
            <a:extLst>
              <a:ext uri="{28A0092B-C50C-407E-A947-70E740481C1C}">
                <a14:useLocalDpi xmlns:a14="http://schemas.microsoft.com/office/drawing/2010/main" val="0"/>
              </a:ext>
            </a:extLst>
          </a:blip>
          <a:srcRect t="19482" r="1" b="38328"/>
          <a:stretch/>
        </p:blipFill>
        <p:spPr>
          <a:xfrm>
            <a:off x="20" y="10"/>
            <a:ext cx="12188932" cy="6856614"/>
          </a:xfrm>
          <a:prstGeom prst="rect">
            <a:avLst/>
          </a:prstGeom>
        </p:spPr>
      </p:pic>
      <p:grpSp>
        <p:nvGrpSpPr>
          <p:cNvPr id="98"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99" name="Freeform: Shape 98">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982FC314-2EDD-46A9-9BE5-26100D77C731}"/>
              </a:ext>
            </a:extLst>
          </p:cNvPr>
          <p:cNvSpPr>
            <a:spLocks noGrp="1"/>
          </p:cNvSpPr>
          <p:nvPr>
            <p:ph type="title"/>
          </p:nvPr>
        </p:nvSpPr>
        <p:spPr>
          <a:xfrm>
            <a:off x="1198181" y="726066"/>
            <a:ext cx="4795282" cy="5018227"/>
          </a:xfrm>
        </p:spPr>
        <p:txBody>
          <a:bodyPr vert="horz" lIns="91440" tIns="45720" rIns="91440" bIns="45720" rtlCol="0" anchor="ctr">
            <a:normAutofit/>
          </a:bodyPr>
          <a:lstStyle/>
          <a:p>
            <a:r>
              <a:rPr lang="en-US" sz="4400" kern="1200" dirty="0">
                <a:solidFill>
                  <a:srgbClr val="FFFFFF"/>
                </a:solidFill>
                <a:latin typeface="+mj-lt"/>
                <a:ea typeface="+mj-ea"/>
                <a:cs typeface="+mj-cs"/>
              </a:rPr>
              <a:t>Homes</a:t>
            </a:r>
          </a:p>
        </p:txBody>
      </p:sp>
      <p:grpSp>
        <p:nvGrpSpPr>
          <p:cNvPr id="107"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8"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0" name="Freeform: Shape 109">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11" name="Freeform: Shape 110">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09" name="Freeform: Shape 108">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ext Placeholder 7">
            <a:extLst>
              <a:ext uri="{FF2B5EF4-FFF2-40B4-BE49-F238E27FC236}">
                <a16:creationId xmlns:a16="http://schemas.microsoft.com/office/drawing/2014/main" id="{6CC0892F-46DF-4F9C-84D0-50AD1497D28A}"/>
              </a:ext>
              <a:ext uri="{C183D7F6-B498-43B3-948B-1728B52AA6E4}">
                <adec:decorative xmlns:adec="http://schemas.microsoft.com/office/drawing/2017/decorative" val="1"/>
              </a:ext>
            </a:extLst>
          </p:cNvPr>
          <p:cNvSpPr>
            <a:spLocks noGrp="1"/>
          </p:cNvSpPr>
          <p:nvPr>
            <p:ph type="body" sz="half" idx="2"/>
          </p:nvPr>
        </p:nvSpPr>
        <p:spPr/>
        <p:txBody>
          <a:bodyPr/>
          <a:lstStyle/>
          <a:p>
            <a:endParaRPr lang="en-US" dirty="0"/>
          </a:p>
        </p:txBody>
      </p:sp>
      <p:sp>
        <p:nvSpPr>
          <p:cNvPr id="46" name="TextBox 45">
            <a:extLst>
              <a:ext uri="{FF2B5EF4-FFF2-40B4-BE49-F238E27FC236}">
                <a16:creationId xmlns:a16="http://schemas.microsoft.com/office/drawing/2014/main" id="{5B35B3B4-FA87-4312-991A-2E76A3954315}"/>
              </a:ext>
            </a:extLst>
          </p:cNvPr>
          <p:cNvSpPr txBox="1"/>
          <p:nvPr/>
        </p:nvSpPr>
        <p:spPr>
          <a:xfrm>
            <a:off x="1093652" y="6098776"/>
            <a:ext cx="6253842" cy="261610"/>
          </a:xfrm>
          <a:prstGeom prst="rect">
            <a:avLst/>
          </a:prstGeom>
          <a:noFill/>
        </p:spPr>
        <p:txBody>
          <a:bodyPr wrap="square">
            <a:spAutoFit/>
          </a:bodyPr>
          <a:lstStyle/>
          <a:p>
            <a:r>
              <a:rPr lang="en-US" sz="1100" kern="1200">
                <a:solidFill>
                  <a:schemeClr val="bg1"/>
                </a:solidFill>
                <a:effectLst/>
                <a:latin typeface="+mn-lt"/>
                <a:ea typeface="+mn-ea"/>
                <a:cs typeface="+mn-cs"/>
              </a:rPr>
              <a:t>Image: Courtesy of </a:t>
            </a:r>
            <a:r>
              <a:rPr lang="en-US" sz="1100" kern="1200" err="1">
                <a:solidFill>
                  <a:schemeClr val="bg1"/>
                </a:solidFill>
                <a:effectLst/>
                <a:latin typeface="+mn-lt"/>
                <a:ea typeface="+mn-ea"/>
                <a:cs typeface="+mn-cs"/>
              </a:rPr>
              <a:t>Oconaluftee</a:t>
            </a:r>
            <a:r>
              <a:rPr lang="en-US" sz="1100" kern="1200">
                <a:solidFill>
                  <a:schemeClr val="bg1"/>
                </a:solidFill>
                <a:effectLst/>
                <a:latin typeface="+mn-lt"/>
                <a:ea typeface="+mn-ea"/>
                <a:cs typeface="+mn-cs"/>
              </a:rPr>
              <a:t> Indian Village</a:t>
            </a:r>
            <a:endParaRPr lang="en-US" sz="400">
              <a:solidFill>
                <a:schemeClr val="bg1"/>
              </a:solidFill>
            </a:endParaRPr>
          </a:p>
        </p:txBody>
      </p:sp>
    </p:spTree>
    <p:extLst>
      <p:ext uri="{BB962C8B-B14F-4D97-AF65-F5344CB8AC3E}">
        <p14:creationId xmlns:p14="http://schemas.microsoft.com/office/powerpoint/2010/main" val="3077849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2" name="Freeform: Shape 14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44" name="Freeform: Shape 14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46" name="Freeform: Shape 14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49" name="Freeform: Shape 14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1" name="Freeform: Shape 15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5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58" name="Freeform: Shape 15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0" name="Freeform: Shape 15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3" name="Freeform: Shape 16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66" name="Rectangle 16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8" name="Rectangle 167">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20" name="Content Placeholder 19" descr="Students in shorts and tee shirts fishing in river using river cane rods, driving fish towards rock funnels.">
            <a:extLst>
              <a:ext uri="{FF2B5EF4-FFF2-40B4-BE49-F238E27FC236}">
                <a16:creationId xmlns:a16="http://schemas.microsoft.com/office/drawing/2014/main" id="{7190DDDC-543A-427E-9D71-5CECA1AA878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5726" r="-1" b="-1"/>
          <a:stretch/>
        </p:blipFill>
        <p:spPr>
          <a:xfrm>
            <a:off x="20" y="10"/>
            <a:ext cx="12188932" cy="6856614"/>
          </a:xfrm>
          <a:prstGeom prst="rect">
            <a:avLst/>
          </a:prstGeom>
        </p:spPr>
      </p:pic>
      <p:sp>
        <p:nvSpPr>
          <p:cNvPr id="170" name="Rectangle 169">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3124261"/>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64E783-676A-4599-91B7-3926D153DFD4}"/>
              </a:ext>
            </a:extLst>
          </p:cNvPr>
          <p:cNvSpPr>
            <a:spLocks noGrp="1"/>
          </p:cNvSpPr>
          <p:nvPr>
            <p:ph type="title"/>
          </p:nvPr>
        </p:nvSpPr>
        <p:spPr>
          <a:xfrm>
            <a:off x="996275" y="3523512"/>
            <a:ext cx="6198566" cy="2603208"/>
          </a:xfrm>
        </p:spPr>
        <p:txBody>
          <a:bodyPr vert="horz" lIns="91440" tIns="45720" rIns="91440" bIns="45720" rtlCol="0" anchor="b">
            <a:normAutofit/>
          </a:bodyPr>
          <a:lstStyle/>
          <a:p>
            <a:r>
              <a:rPr lang="en-US" sz="5400" kern="1200" dirty="0">
                <a:solidFill>
                  <a:srgbClr val="FFFFFF"/>
                </a:solidFill>
                <a:latin typeface="+mj-lt"/>
                <a:ea typeface="+mj-ea"/>
                <a:cs typeface="+mj-cs"/>
              </a:rPr>
              <a:t>Fishing Weirs</a:t>
            </a:r>
          </a:p>
        </p:txBody>
      </p:sp>
      <p:grpSp>
        <p:nvGrpSpPr>
          <p:cNvPr id="172"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3" name="Freeform: Shape 172">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175" name="Freeform: Shape 174">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181"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82"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84" name="Freeform: Shape 183">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88" name="Freeform: Shape 187">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89" name="Freeform: Shape 188">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90" name="Freeform: Shape 189">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83" name="Freeform: Shape 182">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5" name="TextBox 44">
            <a:extLst>
              <a:ext uri="{FF2B5EF4-FFF2-40B4-BE49-F238E27FC236}">
                <a16:creationId xmlns:a16="http://schemas.microsoft.com/office/drawing/2014/main" id="{968394BF-C1A7-49E6-8348-FDEF340E4A9D}"/>
              </a:ext>
            </a:extLst>
          </p:cNvPr>
          <p:cNvSpPr txBox="1"/>
          <p:nvPr/>
        </p:nvSpPr>
        <p:spPr>
          <a:xfrm>
            <a:off x="1095569" y="6455452"/>
            <a:ext cx="6253842" cy="261610"/>
          </a:xfrm>
          <a:prstGeom prst="rect">
            <a:avLst/>
          </a:prstGeom>
          <a:noFill/>
        </p:spPr>
        <p:txBody>
          <a:bodyPr wrap="square">
            <a:spAutoFit/>
          </a:bodyPr>
          <a:lstStyle/>
          <a:p>
            <a:r>
              <a:rPr lang="en-US" sz="1100" kern="1200">
                <a:solidFill>
                  <a:schemeClr val="bg1"/>
                </a:solidFill>
                <a:effectLst/>
                <a:latin typeface="+mn-lt"/>
                <a:ea typeface="+mn-ea"/>
                <a:cs typeface="+mn-cs"/>
              </a:rPr>
              <a:t>Image: Courtesy of USFW &amp; WATR</a:t>
            </a:r>
            <a:endParaRPr lang="en-US" sz="400">
              <a:solidFill>
                <a:schemeClr val="bg1"/>
              </a:solidFill>
            </a:endParaRPr>
          </a:p>
        </p:txBody>
      </p:sp>
    </p:spTree>
    <p:extLst>
      <p:ext uri="{BB962C8B-B14F-4D97-AF65-F5344CB8AC3E}">
        <p14:creationId xmlns:p14="http://schemas.microsoft.com/office/powerpoint/2010/main" val="2637336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 name="Rectangle 19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7" name="Freeform: Shape 19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99" name="Freeform: Shape 19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01" name="Freeform: Shape 20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4" name="Freeform: Shape 20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5" name="Freeform: Shape 20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6" name="Freeform: Shape 20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07" name="Freeform: Shape 20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8" name="Freeform: Shape 20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09" name="Freeform: Shape 20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1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13" name="Freeform: Shape 21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5" name="Freeform: Shape 21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6" name="Freeform: Shape 21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7" name="Freeform: Shape 21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21" name="Rectangle 22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23" name="Rectangle 22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25" name="Top Left">
            <a:extLst>
              <a:ext uri="{FF2B5EF4-FFF2-40B4-BE49-F238E27FC236}">
                <a16:creationId xmlns:a16="http://schemas.microsoft.com/office/drawing/2014/main" id="{7092E392-4FB7-4E2D-928D-EFC63D148E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26" name="Freeform: Shape 225">
              <a:extLst>
                <a:ext uri="{FF2B5EF4-FFF2-40B4-BE49-F238E27FC236}">
                  <a16:creationId xmlns:a16="http://schemas.microsoft.com/office/drawing/2014/main" id="{9B57026F-1936-4B50-9E5F-0037B748B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27" name="Freeform: Shape 226">
              <a:extLst>
                <a:ext uri="{FF2B5EF4-FFF2-40B4-BE49-F238E27FC236}">
                  <a16:creationId xmlns:a16="http://schemas.microsoft.com/office/drawing/2014/main" id="{31C2FEB5-C2DC-4FDF-9FE5-407608D607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8" name="Freeform: Shape 227">
              <a:extLst>
                <a:ext uri="{FF2B5EF4-FFF2-40B4-BE49-F238E27FC236}">
                  <a16:creationId xmlns:a16="http://schemas.microsoft.com/office/drawing/2014/main" id="{60B00B9B-BAB1-4074-A3AF-13B08F4E0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0B6DF209-B3F7-4699-802B-4BE211132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30" name="Freeform: Shape 229">
              <a:extLst>
                <a:ext uri="{FF2B5EF4-FFF2-40B4-BE49-F238E27FC236}">
                  <a16:creationId xmlns:a16="http://schemas.microsoft.com/office/drawing/2014/main" id="{C45FFE10-7D64-45F0-B227-92979752A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4395C91B-6EED-4F5B-8873-5E0AA757F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32" name="Freeform: Shape 231">
              <a:extLst>
                <a:ext uri="{FF2B5EF4-FFF2-40B4-BE49-F238E27FC236}">
                  <a16:creationId xmlns:a16="http://schemas.microsoft.com/office/drawing/2014/main" id="{248D099A-D8DD-4FBA-AF53-928CE633CC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33" name="Freeform: Shape 232">
              <a:extLst>
                <a:ext uri="{FF2B5EF4-FFF2-40B4-BE49-F238E27FC236}">
                  <a16:creationId xmlns:a16="http://schemas.microsoft.com/office/drawing/2014/main" id="{1F857259-D6C4-41F7-82DC-37816E8AD0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CA64E783-676A-4599-91B7-3926D153DFD4}"/>
              </a:ext>
            </a:extLst>
          </p:cNvPr>
          <p:cNvSpPr>
            <a:spLocks noGrp="1"/>
          </p:cNvSpPr>
          <p:nvPr>
            <p:ph type="title"/>
          </p:nvPr>
        </p:nvSpPr>
        <p:spPr>
          <a:xfrm>
            <a:off x="1005654" y="744909"/>
            <a:ext cx="5132388" cy="3155419"/>
          </a:xfrm>
        </p:spPr>
        <p:txBody>
          <a:bodyPr vert="horz" lIns="91440" tIns="45720" rIns="91440" bIns="45720" rtlCol="0" anchor="b">
            <a:normAutofit/>
          </a:bodyPr>
          <a:lstStyle/>
          <a:p>
            <a:r>
              <a:rPr lang="en-US" sz="5400" kern="1200" dirty="0">
                <a:solidFill>
                  <a:schemeClr val="tx2"/>
                </a:solidFill>
                <a:latin typeface="+mj-lt"/>
                <a:ea typeface="+mj-ea"/>
                <a:cs typeface="+mj-cs"/>
              </a:rPr>
              <a:t>Weapons</a:t>
            </a:r>
          </a:p>
        </p:txBody>
      </p:sp>
      <p:pic>
        <p:nvPicPr>
          <p:cNvPr id="45" name="Content Placeholder 9" descr="Man holding blowgun up to his mouth.">
            <a:extLst>
              <a:ext uri="{FF2B5EF4-FFF2-40B4-BE49-F238E27FC236}">
                <a16:creationId xmlns:a16="http://schemas.microsoft.com/office/drawing/2014/main" id="{AE0AB498-8DAE-4B3F-8C66-68FEC91E2DB1}"/>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845" r="2157" b="1"/>
          <a:stretch/>
        </p:blipFill>
        <p:spPr>
          <a:xfrm>
            <a:off x="6508749" y="862806"/>
            <a:ext cx="5132388" cy="5132388"/>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grpSp>
        <p:nvGrpSpPr>
          <p:cNvPr id="235" name="Bottom Right">
            <a:extLst>
              <a:ext uri="{FF2B5EF4-FFF2-40B4-BE49-F238E27FC236}">
                <a16:creationId xmlns:a16="http://schemas.microsoft.com/office/drawing/2014/main" id="{A7C60A7A-4212-46AC-80A2-DE231DD3D1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36" name="Freeform: Shape 235">
              <a:extLst>
                <a:ext uri="{FF2B5EF4-FFF2-40B4-BE49-F238E27FC236}">
                  <a16:creationId xmlns:a16="http://schemas.microsoft.com/office/drawing/2014/main" id="{7EDA875D-6B8A-4B32-89EB-F4CD6D1FC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37" name="Graphic 157">
              <a:extLst>
                <a:ext uri="{FF2B5EF4-FFF2-40B4-BE49-F238E27FC236}">
                  <a16:creationId xmlns:a16="http://schemas.microsoft.com/office/drawing/2014/main" id="{AA7D7CCE-E90B-483E-AFF7-CF95CABC97F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39" name="Freeform: Shape 238">
                <a:extLst>
                  <a:ext uri="{FF2B5EF4-FFF2-40B4-BE49-F238E27FC236}">
                    <a16:creationId xmlns:a16="http://schemas.microsoft.com/office/drawing/2014/main" id="{67F2D919-84B6-4EC4-87F5-BDFF145BB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0" name="Freeform: Shape 239">
                <a:extLst>
                  <a:ext uri="{FF2B5EF4-FFF2-40B4-BE49-F238E27FC236}">
                    <a16:creationId xmlns:a16="http://schemas.microsoft.com/office/drawing/2014/main" id="{65C8244C-685B-42CF-B028-C7ADE067CC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0420B7EF-9249-4974-A978-AAD55C81B7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05BD8B59-E1C0-4320-BFC1-66D139E80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A983471C-A7FE-4ED8-BE9B-601CEC61EB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4" name="Freeform: Shape 243">
                <a:extLst>
                  <a:ext uri="{FF2B5EF4-FFF2-40B4-BE49-F238E27FC236}">
                    <a16:creationId xmlns:a16="http://schemas.microsoft.com/office/drawing/2014/main" id="{E8B842F2-803D-4F74-BBF6-6965BC0FD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5" name="Freeform: Shape 244">
                <a:extLst>
                  <a:ext uri="{FF2B5EF4-FFF2-40B4-BE49-F238E27FC236}">
                    <a16:creationId xmlns:a16="http://schemas.microsoft.com/office/drawing/2014/main" id="{94ECDF1E-AE5F-46C4-A134-C28C6D6B7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38" name="Freeform: Shape 237">
              <a:extLst>
                <a:ext uri="{FF2B5EF4-FFF2-40B4-BE49-F238E27FC236}">
                  <a16:creationId xmlns:a16="http://schemas.microsoft.com/office/drawing/2014/main" id="{C0E491A0-7D49-4A1F-B2DB-C94F563295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47" name="Cross">
            <a:extLst>
              <a:ext uri="{FF2B5EF4-FFF2-40B4-BE49-F238E27FC236}">
                <a16:creationId xmlns:a16="http://schemas.microsoft.com/office/drawing/2014/main" id="{5C0E6139-8A19-4905-87E2-E547D7B7F1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15507" y="3369564"/>
            <a:ext cx="118872" cy="118872"/>
            <a:chOff x="1175347" y="3733800"/>
            <a:chExt cx="118872" cy="118872"/>
          </a:xfrm>
        </p:grpSpPr>
        <p:cxnSp>
          <p:nvCxnSpPr>
            <p:cNvPr id="248" name="Straight Connector 247">
              <a:extLst>
                <a:ext uri="{FF2B5EF4-FFF2-40B4-BE49-F238E27FC236}">
                  <a16:creationId xmlns:a16="http://schemas.microsoft.com/office/drawing/2014/main" id="{BC05FFBD-B86A-4BD3-A147-FA95CE03CF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49" name="Straight Connector 248">
              <a:extLst>
                <a:ext uri="{FF2B5EF4-FFF2-40B4-BE49-F238E27FC236}">
                  <a16:creationId xmlns:a16="http://schemas.microsoft.com/office/drawing/2014/main" id="{EB69F8B1-78FB-4562-8A0D-8D29636755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49" name="TextBox 48">
            <a:extLst>
              <a:ext uri="{FF2B5EF4-FFF2-40B4-BE49-F238E27FC236}">
                <a16:creationId xmlns:a16="http://schemas.microsoft.com/office/drawing/2014/main" id="{97EAD289-D19A-47B3-8953-3C773C199BD1}"/>
              </a:ext>
            </a:extLst>
          </p:cNvPr>
          <p:cNvSpPr txBox="1"/>
          <p:nvPr/>
        </p:nvSpPr>
        <p:spPr>
          <a:xfrm>
            <a:off x="523534" y="6425550"/>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courtesy of </a:t>
            </a:r>
            <a:r>
              <a:rPr lang="en-US" sz="1100" kern="1200" err="1">
                <a:solidFill>
                  <a:schemeClr val="bg2">
                    <a:lumMod val="25000"/>
                  </a:schemeClr>
                </a:solidFill>
                <a:effectLst/>
                <a:latin typeface="+mn-lt"/>
                <a:ea typeface="+mn-ea"/>
                <a:cs typeface="+mn-cs"/>
              </a:rPr>
              <a:t>Oconaluftee</a:t>
            </a:r>
            <a:r>
              <a:rPr lang="en-US" sz="1100" kern="1200">
                <a:solidFill>
                  <a:schemeClr val="bg2">
                    <a:lumMod val="25000"/>
                  </a:schemeClr>
                </a:solidFill>
                <a:effectLst/>
                <a:latin typeface="+mn-lt"/>
                <a:ea typeface="+mn-ea"/>
                <a:cs typeface="+mn-cs"/>
              </a:rPr>
              <a:t> Indian Village and the Museum of the Cherokee</a:t>
            </a:r>
            <a:endParaRPr lang="en-US" sz="400">
              <a:solidFill>
                <a:schemeClr val="bg2">
                  <a:lumMod val="25000"/>
                </a:schemeClr>
              </a:solidFill>
            </a:endParaRPr>
          </a:p>
        </p:txBody>
      </p:sp>
    </p:spTree>
    <p:extLst>
      <p:ext uri="{BB962C8B-B14F-4D97-AF65-F5344CB8AC3E}">
        <p14:creationId xmlns:p14="http://schemas.microsoft.com/office/powerpoint/2010/main" val="2798385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2" name="Rectangle 12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53" name="Freeform: Shape 12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57" name="Freeform: Shape 25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59" name="Freeform: Shape 25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6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62" name="Freeform: Shape 26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8" name="Freeform: Shape 26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7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1" name="Freeform: Shape 27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79" name="Rectangle 27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81" name="Rectangle 28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83" name="Top Left">
            <a:extLst>
              <a:ext uri="{FF2B5EF4-FFF2-40B4-BE49-F238E27FC236}">
                <a16:creationId xmlns:a16="http://schemas.microsoft.com/office/drawing/2014/main" id="{F99A87B6-0764-47AD-BF24-B54A16F944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84" name="Freeform: Shape 283">
              <a:extLst>
                <a:ext uri="{FF2B5EF4-FFF2-40B4-BE49-F238E27FC236}">
                  <a16:creationId xmlns:a16="http://schemas.microsoft.com/office/drawing/2014/main" id="{C50E14B7-3770-407C-A359-030533E14B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85" name="Freeform: Shape 284">
              <a:extLst>
                <a:ext uri="{FF2B5EF4-FFF2-40B4-BE49-F238E27FC236}">
                  <a16:creationId xmlns:a16="http://schemas.microsoft.com/office/drawing/2014/main" id="{4F5BFEC0-D7AC-4F30-9697-1A7804BE7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86" name="Freeform: Shape 285">
              <a:extLst>
                <a:ext uri="{FF2B5EF4-FFF2-40B4-BE49-F238E27FC236}">
                  <a16:creationId xmlns:a16="http://schemas.microsoft.com/office/drawing/2014/main" id="{1D47A7E9-69C2-466A-8E0A-1E82502C74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87" name="Freeform: Shape 286">
              <a:extLst>
                <a:ext uri="{FF2B5EF4-FFF2-40B4-BE49-F238E27FC236}">
                  <a16:creationId xmlns:a16="http://schemas.microsoft.com/office/drawing/2014/main" id="{37B64B2C-0074-40A5-AD7B-10234F367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88" name="Freeform: Shape 287">
              <a:extLst>
                <a:ext uri="{FF2B5EF4-FFF2-40B4-BE49-F238E27FC236}">
                  <a16:creationId xmlns:a16="http://schemas.microsoft.com/office/drawing/2014/main" id="{B4EAC4AF-90F7-4D5B-9D52-8B5CC855B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89" name="Freeform: Shape 288">
              <a:extLst>
                <a:ext uri="{FF2B5EF4-FFF2-40B4-BE49-F238E27FC236}">
                  <a16:creationId xmlns:a16="http://schemas.microsoft.com/office/drawing/2014/main" id="{FC772208-699E-460A-B31E-D49D3EFE3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90" name="Freeform: Shape 289">
              <a:extLst>
                <a:ext uri="{FF2B5EF4-FFF2-40B4-BE49-F238E27FC236}">
                  <a16:creationId xmlns:a16="http://schemas.microsoft.com/office/drawing/2014/main" id="{899AB563-7EE7-4EB1-A6C7-E885E4774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91" name="Freeform: Shape 290">
              <a:extLst>
                <a:ext uri="{FF2B5EF4-FFF2-40B4-BE49-F238E27FC236}">
                  <a16:creationId xmlns:a16="http://schemas.microsoft.com/office/drawing/2014/main" id="{2A4ABF96-0400-4F13-B053-5AB9AB2902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CA64E783-676A-4599-91B7-3926D153DFD4}"/>
              </a:ext>
            </a:extLst>
          </p:cNvPr>
          <p:cNvSpPr>
            <a:spLocks noGrp="1"/>
          </p:cNvSpPr>
          <p:nvPr>
            <p:ph type="title"/>
          </p:nvPr>
        </p:nvSpPr>
        <p:spPr>
          <a:xfrm>
            <a:off x="1005653" y="744909"/>
            <a:ext cx="4798447" cy="3155419"/>
          </a:xfrm>
        </p:spPr>
        <p:txBody>
          <a:bodyPr vert="horz" lIns="91440" tIns="45720" rIns="91440" bIns="45720" rtlCol="0" anchor="b">
            <a:normAutofit/>
          </a:bodyPr>
          <a:lstStyle/>
          <a:p>
            <a:r>
              <a:rPr lang="en-US" sz="5400" kern="1200" dirty="0">
                <a:solidFill>
                  <a:schemeClr val="tx2"/>
                </a:solidFill>
                <a:latin typeface="+mj-lt"/>
                <a:ea typeface="+mj-ea"/>
                <a:cs typeface="+mj-cs"/>
              </a:rPr>
              <a:t>Baskets</a:t>
            </a:r>
          </a:p>
        </p:txBody>
      </p:sp>
      <p:grpSp>
        <p:nvGrpSpPr>
          <p:cNvPr id="293" name="Cross">
            <a:extLst>
              <a:ext uri="{FF2B5EF4-FFF2-40B4-BE49-F238E27FC236}">
                <a16:creationId xmlns:a16="http://schemas.microsoft.com/office/drawing/2014/main" id="{5C0E6139-8A19-4905-87E2-E547D7B7F1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37192" y="3369564"/>
            <a:ext cx="118872" cy="118872"/>
            <a:chOff x="1175347" y="3733800"/>
            <a:chExt cx="118872" cy="118872"/>
          </a:xfrm>
        </p:grpSpPr>
        <p:cxnSp>
          <p:nvCxnSpPr>
            <p:cNvPr id="294" name="Straight Connector 293">
              <a:extLst>
                <a:ext uri="{FF2B5EF4-FFF2-40B4-BE49-F238E27FC236}">
                  <a16:creationId xmlns:a16="http://schemas.microsoft.com/office/drawing/2014/main" id="{BC05FFBD-B86A-4BD3-A147-FA95CE03CF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95" name="Straight Connector 294">
              <a:extLst>
                <a:ext uri="{FF2B5EF4-FFF2-40B4-BE49-F238E27FC236}">
                  <a16:creationId xmlns:a16="http://schemas.microsoft.com/office/drawing/2014/main" id="{EB69F8B1-78FB-4562-8A0D-8D29636755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97" name="Bottom Right">
            <a:extLst>
              <a:ext uri="{FF2B5EF4-FFF2-40B4-BE49-F238E27FC236}">
                <a16:creationId xmlns:a16="http://schemas.microsoft.com/office/drawing/2014/main" id="{EE8A2E90-75F0-4F59-AE03-FE737F410E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98" name="Graphic 157">
              <a:extLst>
                <a:ext uri="{FF2B5EF4-FFF2-40B4-BE49-F238E27FC236}">
                  <a16:creationId xmlns:a16="http://schemas.microsoft.com/office/drawing/2014/main" id="{291613E8-1172-4437-97E9-F15A295649C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00" name="Freeform: Shape 299">
                <a:extLst>
                  <a:ext uri="{FF2B5EF4-FFF2-40B4-BE49-F238E27FC236}">
                    <a16:creationId xmlns:a16="http://schemas.microsoft.com/office/drawing/2014/main" id="{CE1404A3-DA0A-451F-80F9-341A400102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1" name="Freeform: Shape 300">
                <a:extLst>
                  <a:ext uri="{FF2B5EF4-FFF2-40B4-BE49-F238E27FC236}">
                    <a16:creationId xmlns:a16="http://schemas.microsoft.com/office/drawing/2014/main" id="{6D9F30DE-11BA-476B-B25D-CED39DBB6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2" name="Freeform: Shape 301">
                <a:extLst>
                  <a:ext uri="{FF2B5EF4-FFF2-40B4-BE49-F238E27FC236}">
                    <a16:creationId xmlns:a16="http://schemas.microsoft.com/office/drawing/2014/main" id="{253755C4-9D54-4D38-856A-7D1D31BC46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3" name="Freeform: Shape 302">
                <a:extLst>
                  <a:ext uri="{FF2B5EF4-FFF2-40B4-BE49-F238E27FC236}">
                    <a16:creationId xmlns:a16="http://schemas.microsoft.com/office/drawing/2014/main" id="{F2D176F7-5471-4C65-B496-F05544AF3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4" name="Freeform: Shape 303">
                <a:extLst>
                  <a:ext uri="{FF2B5EF4-FFF2-40B4-BE49-F238E27FC236}">
                    <a16:creationId xmlns:a16="http://schemas.microsoft.com/office/drawing/2014/main" id="{E3541E62-142A-4078-8B35-723AF8B13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5" name="Freeform: Shape 304">
                <a:extLst>
                  <a:ext uri="{FF2B5EF4-FFF2-40B4-BE49-F238E27FC236}">
                    <a16:creationId xmlns:a16="http://schemas.microsoft.com/office/drawing/2014/main" id="{B2037584-8C21-4B8F-9EC5-5F978F32ED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6" name="Freeform: Shape 305">
                <a:extLst>
                  <a:ext uri="{FF2B5EF4-FFF2-40B4-BE49-F238E27FC236}">
                    <a16:creationId xmlns:a16="http://schemas.microsoft.com/office/drawing/2014/main" id="{318287BF-F368-4F91-A36C-A729B478EF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99" name="Freeform: Shape 298">
              <a:extLst>
                <a:ext uri="{FF2B5EF4-FFF2-40B4-BE49-F238E27FC236}">
                  <a16:creationId xmlns:a16="http://schemas.microsoft.com/office/drawing/2014/main" id="{A54A80ED-1507-4424-AE0D-E8B52DAC01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descr="Photograph of a traditional Cherokee woven basket with a wide body and narrow neck, featuring intricate geometric patterns in natural, red, and black colors. The basket showcases traditional craftsmanship with repeating diamond and zigzag motifs, highlighting cultural artistry.">
            <a:extLst>
              <a:ext uri="{FF2B5EF4-FFF2-40B4-BE49-F238E27FC236}">
                <a16:creationId xmlns:a16="http://schemas.microsoft.com/office/drawing/2014/main" id="{6874F112-DE28-4E85-941D-2538419E2CA5}"/>
              </a:ext>
            </a:extLst>
          </p:cNvPr>
          <p:cNvPicPr>
            <a:picLocks noChangeAspect="1"/>
          </p:cNvPicPr>
          <p:nvPr/>
        </p:nvPicPr>
        <p:blipFill rotWithShape="1">
          <a:blip r:embed="rId3">
            <a:extLst>
              <a:ext uri="{28A0092B-C50C-407E-A947-70E740481C1C}">
                <a14:useLocalDpi xmlns:a14="http://schemas.microsoft.com/office/drawing/2010/main" val="0"/>
              </a:ext>
            </a:extLst>
          </a:blip>
          <a:srcRect l="5739" t="7217" r="15065"/>
          <a:stretch/>
        </p:blipFill>
        <p:spPr>
          <a:xfrm rot="16200000">
            <a:off x="4839011" y="748576"/>
            <a:ext cx="6881037" cy="5378838"/>
          </a:xfrm>
          <a:prstGeom prst="rect">
            <a:avLst/>
          </a:prstGeom>
        </p:spPr>
      </p:pic>
    </p:spTree>
    <p:extLst>
      <p:ext uri="{BB962C8B-B14F-4D97-AF65-F5344CB8AC3E}">
        <p14:creationId xmlns:p14="http://schemas.microsoft.com/office/powerpoint/2010/main" val="1193488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 name="Rectangle 33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39" name="Freeform: Shape 33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41" name="Freeform: Shape 34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43" name="Freeform: Shape 34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46" name="Freeform: Shape 34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7" name="Freeform: Shape 34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8" name="Freeform: Shape 34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49" name="Freeform: Shape 34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0" name="Freeform: Shape 34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51" name="Freeform: Shape 35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52" name="Freeform: Shape 35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5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55" name="Freeform: Shape 35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9" name="Freeform: Shape 35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0" name="Freeform: Shape 35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1" name="Freeform: Shape 36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3" name="Rectangle 362">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65" name="Rectangle 364">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67"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68" name="Freeform: Shape 367">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69" name="Freeform: Shape 368">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70" name="Freeform: Shape 369">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71" name="Freeform: Shape 370">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72" name="Freeform: Shape 371">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73" name="Freeform: Shape 372">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74" name="Freeform: Shape 373">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75" name="Freeform: Shape 374">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B6E6876A-4D8F-4DED-BDBD-3FCBD116DFD7}"/>
              </a:ext>
            </a:extLst>
          </p:cNvPr>
          <p:cNvSpPr>
            <a:spLocks noGrp="1"/>
          </p:cNvSpPr>
          <p:nvPr>
            <p:ph type="title"/>
          </p:nvPr>
        </p:nvSpPr>
        <p:spPr>
          <a:xfrm>
            <a:off x="1005654" y="744909"/>
            <a:ext cx="3776416" cy="3155419"/>
          </a:xfrm>
        </p:spPr>
        <p:txBody>
          <a:bodyPr vert="horz" lIns="91440" tIns="45720" rIns="91440" bIns="45720" rtlCol="0" anchor="b">
            <a:normAutofit/>
          </a:bodyPr>
          <a:lstStyle/>
          <a:p>
            <a:r>
              <a:rPr lang="en-US" sz="5400" kern="1200" dirty="0">
                <a:solidFill>
                  <a:schemeClr val="tx2"/>
                </a:solidFill>
                <a:latin typeface="+mj-lt"/>
                <a:ea typeface="+mj-ea"/>
                <a:cs typeface="+mj-cs"/>
              </a:rPr>
              <a:t>A Natural Water Filter</a:t>
            </a:r>
          </a:p>
        </p:txBody>
      </p:sp>
      <p:grpSp>
        <p:nvGrpSpPr>
          <p:cNvPr id="377"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78" name="Straight Connector 377">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79" name="Straight Connector 378">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Picture 3" descr="Roots and rhizomes of river cane, seen from below the surface.">
            <a:extLst>
              <a:ext uri="{FF2B5EF4-FFF2-40B4-BE49-F238E27FC236}">
                <a16:creationId xmlns:a16="http://schemas.microsoft.com/office/drawing/2014/main" id="{1BCC43B8-3D8D-4950-8C8E-184B49ED6B3D}"/>
              </a:ext>
            </a:extLst>
          </p:cNvPr>
          <p:cNvPicPr>
            <a:picLocks noChangeAspect="1"/>
          </p:cNvPicPr>
          <p:nvPr/>
        </p:nvPicPr>
        <p:blipFill rotWithShape="1">
          <a:blip r:embed="rId3">
            <a:extLst>
              <a:ext uri="{28A0092B-C50C-407E-A947-70E740481C1C}">
                <a14:useLocalDpi xmlns:a14="http://schemas.microsoft.com/office/drawing/2010/main" val="0"/>
              </a:ext>
            </a:extLst>
          </a:blip>
          <a:srcRect t="12328"/>
          <a:stretch/>
        </p:blipFill>
        <p:spPr>
          <a:xfrm>
            <a:off x="5186557" y="1195226"/>
            <a:ext cx="6402214" cy="4462293"/>
          </a:xfrm>
          <a:prstGeom prst="rect">
            <a:avLst/>
          </a:prstGeom>
        </p:spPr>
      </p:pic>
      <p:grpSp>
        <p:nvGrpSpPr>
          <p:cNvPr id="381"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82" name="Freeform: Shape 381">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383"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85" name="Freeform: Shape 384">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6" name="Freeform: Shape 385">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7" name="Freeform: Shape 386">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8" name="Freeform: Shape 387">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9" name="Freeform: Shape 388">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90" name="Freeform: Shape 389">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91" name="Freeform: Shape 390">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84" name="Freeform: Shape 383">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9" name="TextBox 48">
            <a:extLst>
              <a:ext uri="{FF2B5EF4-FFF2-40B4-BE49-F238E27FC236}">
                <a16:creationId xmlns:a16="http://schemas.microsoft.com/office/drawing/2014/main" id="{F9FCD89D-1B07-4EA0-B121-B8B7CBC934EF}"/>
              </a:ext>
            </a:extLst>
          </p:cNvPr>
          <p:cNvSpPr txBox="1"/>
          <p:nvPr/>
        </p:nvSpPr>
        <p:spPr>
          <a:xfrm>
            <a:off x="391515" y="6098776"/>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South River </a:t>
            </a:r>
            <a:r>
              <a:rPr lang="en-US" sz="1100" kern="1200" err="1">
                <a:solidFill>
                  <a:schemeClr val="bg2">
                    <a:lumMod val="25000"/>
                  </a:schemeClr>
                </a:solidFill>
                <a:effectLst/>
                <a:latin typeface="+mn-lt"/>
                <a:ea typeface="+mn-ea"/>
                <a:cs typeface="+mn-cs"/>
              </a:rPr>
              <a:t>Waterhed</a:t>
            </a:r>
            <a:r>
              <a:rPr lang="en-US" sz="1100" kern="1200">
                <a:solidFill>
                  <a:schemeClr val="bg2">
                    <a:lumMod val="25000"/>
                  </a:schemeClr>
                </a:solidFill>
                <a:effectLst/>
                <a:latin typeface="+mn-lt"/>
                <a:ea typeface="+mn-ea"/>
                <a:cs typeface="+mn-cs"/>
              </a:rPr>
              <a:t> Alliance</a:t>
            </a:r>
            <a:endParaRPr lang="en-US" sz="400">
              <a:solidFill>
                <a:schemeClr val="bg2">
                  <a:lumMod val="25000"/>
                </a:schemeClr>
              </a:solidFill>
            </a:endParaRPr>
          </a:p>
        </p:txBody>
      </p:sp>
    </p:spTree>
    <p:extLst>
      <p:ext uri="{BB962C8B-B14F-4D97-AF65-F5344CB8AC3E}">
        <p14:creationId xmlns:p14="http://schemas.microsoft.com/office/powerpoint/2010/main" val="1832684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pic>
        <p:nvPicPr>
          <p:cNvPr id="6" name="Picture 5" descr="Brook Trout&#10;&#10;Image of brook trout resting on rocks on bottom of riverbed">
            <a:extLst>
              <a:ext uri="{FF2B5EF4-FFF2-40B4-BE49-F238E27FC236}">
                <a16:creationId xmlns:a16="http://schemas.microsoft.com/office/drawing/2014/main" id="{1270A942-3944-4BE7-8FF3-7C8166035BD2}"/>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2787" r="-1" b="-1"/>
          <a:stretch/>
        </p:blipFill>
        <p:spPr>
          <a:xfrm>
            <a:off x="20" y="10"/>
            <a:ext cx="12188932" cy="6856614"/>
          </a:xfrm>
          <a:prstGeom prst="rect">
            <a:avLst/>
          </a:prstGeom>
        </p:spPr>
      </p:pic>
      <p:sp>
        <p:nvSpPr>
          <p:cNvPr id="41" name="Rectangle 40">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19C95-4EA8-4D95-A67C-49045FF6E8E2}"/>
              </a:ext>
            </a:extLst>
          </p:cNvPr>
          <p:cNvSpPr>
            <a:spLocks noGrp="1"/>
          </p:cNvSpPr>
          <p:nvPr>
            <p:ph type="title"/>
          </p:nvPr>
        </p:nvSpPr>
        <p:spPr>
          <a:xfrm>
            <a:off x="996275" y="156477"/>
            <a:ext cx="10190071" cy="1515091"/>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Important Wildlife Habitat</a:t>
            </a:r>
          </a:p>
        </p:txBody>
      </p:sp>
      <p:grpSp>
        <p:nvGrpSpPr>
          <p:cNvPr id="43"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4" name="Freeform: Shape 4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52"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3"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5" name="Freeform: Shape 54">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4" name="Freeform: Shape 53">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1" name="TextBox 50">
            <a:extLst>
              <a:ext uri="{FF2B5EF4-FFF2-40B4-BE49-F238E27FC236}">
                <a16:creationId xmlns:a16="http://schemas.microsoft.com/office/drawing/2014/main" id="{821080B1-456C-4ACE-B802-5E5A737CB681}"/>
              </a:ext>
            </a:extLst>
          </p:cNvPr>
          <p:cNvSpPr txBox="1"/>
          <p:nvPr/>
        </p:nvSpPr>
        <p:spPr>
          <a:xfrm>
            <a:off x="391515" y="6098776"/>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South River </a:t>
            </a:r>
            <a:r>
              <a:rPr lang="en-US" sz="1100" kern="1200" err="1">
                <a:solidFill>
                  <a:schemeClr val="bg2">
                    <a:lumMod val="25000"/>
                  </a:schemeClr>
                </a:solidFill>
                <a:effectLst/>
                <a:latin typeface="+mn-lt"/>
                <a:ea typeface="+mn-ea"/>
                <a:cs typeface="+mn-cs"/>
              </a:rPr>
              <a:t>Waterhed</a:t>
            </a:r>
            <a:r>
              <a:rPr lang="en-US" sz="1100" kern="1200">
                <a:solidFill>
                  <a:schemeClr val="bg2">
                    <a:lumMod val="25000"/>
                  </a:schemeClr>
                </a:solidFill>
                <a:effectLst/>
                <a:latin typeface="+mn-lt"/>
                <a:ea typeface="+mn-ea"/>
                <a:cs typeface="+mn-cs"/>
              </a:rPr>
              <a:t> Alliance</a:t>
            </a:r>
            <a:endParaRPr lang="en-US" sz="400">
              <a:solidFill>
                <a:schemeClr val="bg2">
                  <a:lumMod val="25000"/>
                </a:schemeClr>
              </a:solidFill>
            </a:endParaRPr>
          </a:p>
        </p:txBody>
      </p:sp>
    </p:spTree>
    <p:extLst>
      <p:ext uri="{BB962C8B-B14F-4D97-AF65-F5344CB8AC3E}">
        <p14:creationId xmlns:p14="http://schemas.microsoft.com/office/powerpoint/2010/main" val="2116901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1" name="Rectangle 15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52" name="Freeform: Shape 15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53" name="Freeform: Shape 15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54" name="Freeform: Shape 16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5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4" name="Freeform: Shape 16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56" name="Freeform: Shape 16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5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58" name="Freeform: Shape 17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7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9" name="Freeform: Shape 17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0" name="Freeform: Shape 17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1" name="Freeform: Shape 17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2" name="Freeform: Shape 17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3" name="Rectangle 180">
            <a:extLst>
              <a:ext uri="{FF2B5EF4-FFF2-40B4-BE49-F238E27FC236}">
                <a16:creationId xmlns:a16="http://schemas.microsoft.com/office/drawing/2014/main" id="{81BC67A1-175E-439E-85E2-88911C119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64" name="Rectangle 182">
            <a:extLst>
              <a:ext uri="{FF2B5EF4-FFF2-40B4-BE49-F238E27FC236}">
                <a16:creationId xmlns:a16="http://schemas.microsoft.com/office/drawing/2014/main" id="{94A7B82C-30F1-42B4-BE36-3DB42DD51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65" name="Rectangle 184">
            <a:extLst>
              <a:ext uri="{FF2B5EF4-FFF2-40B4-BE49-F238E27FC236}">
                <a16:creationId xmlns:a16="http://schemas.microsoft.com/office/drawing/2014/main" id="{43CA1578-CEEB-41BB-8068-C0DA02C36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Field&#10;&#10;Image of fenced of field of wildflowers dotted with wildflowers with large tree in left foreground">
            <a:extLst>
              <a:ext uri="{FF2B5EF4-FFF2-40B4-BE49-F238E27FC236}">
                <a16:creationId xmlns:a16="http://schemas.microsoft.com/office/drawing/2014/main" id="{9196F45A-0E2D-4889-AE27-44DB622D3DC2}"/>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2033" r="-1" b="13692"/>
          <a:stretch/>
        </p:blipFill>
        <p:spPr>
          <a:xfrm>
            <a:off x="20" y="10"/>
            <a:ext cx="12188932" cy="6856614"/>
          </a:xfrm>
          <a:prstGeom prst="rect">
            <a:avLst/>
          </a:prstGeom>
        </p:spPr>
      </p:pic>
      <p:grpSp>
        <p:nvGrpSpPr>
          <p:cNvPr id="366" name="Top Left">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25493" y="145598"/>
            <a:ext cx="5104732" cy="4853749"/>
            <a:chOff x="3538537" y="995362"/>
            <a:chExt cx="5104732" cy="4853749"/>
          </a:xfrm>
          <a:noFill/>
        </p:grpSpPr>
        <p:sp>
          <p:nvSpPr>
            <p:cNvPr id="367" name="Freeform: Shape 187">
              <a:extLst>
                <a:ext uri="{FF2B5EF4-FFF2-40B4-BE49-F238E27FC236}">
                  <a16:creationId xmlns:a16="http://schemas.microsoft.com/office/drawing/2014/main" id="{454C1B16-3C93-4003-88AD-F74DAD18C8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48071" y="1004887"/>
              <a:ext cx="5085197" cy="4844224"/>
            </a:xfrm>
            <a:custGeom>
              <a:avLst/>
              <a:gdLst>
                <a:gd name="connsiteX0" fmla="*/ 425663 w 5085197"/>
                <a:gd name="connsiteY0" fmla="*/ 0 h 4844224"/>
                <a:gd name="connsiteX1" fmla="*/ 277263 w 5085197"/>
                <a:gd name="connsiteY1" fmla="*/ 200882 h 4844224"/>
                <a:gd name="connsiteX2" fmla="*/ 155629 w 5085197"/>
                <a:gd name="connsiteY2" fmla="*/ 472154 h 4844224"/>
                <a:gd name="connsiteX3" fmla="*/ 55998 w 5085197"/>
                <a:gd name="connsiteY3" fmla="*/ 785336 h 4844224"/>
                <a:gd name="connsiteX4" fmla="*/ 6182 w 5085197"/>
                <a:gd name="connsiteY4" fmla="*/ 1154335 h 4844224"/>
                <a:gd name="connsiteX5" fmla="*/ 6182 w 5085197"/>
                <a:gd name="connsiteY5" fmla="*/ 1577245 h 4844224"/>
                <a:gd name="connsiteX6" fmla="*/ 59998 w 5085197"/>
                <a:gd name="connsiteY6" fmla="*/ 1960245 h 4844224"/>
                <a:gd name="connsiteX7" fmla="*/ 187633 w 5085197"/>
                <a:gd name="connsiteY7" fmla="*/ 2261426 h 4844224"/>
                <a:gd name="connsiteX8" fmla="*/ 365084 w 5085197"/>
                <a:gd name="connsiteY8" fmla="*/ 2474881 h 4844224"/>
                <a:gd name="connsiteX9" fmla="*/ 642261 w 5085197"/>
                <a:gd name="connsiteY9" fmla="*/ 2658428 h 4844224"/>
                <a:gd name="connsiteX10" fmla="*/ 965254 w 5085197"/>
                <a:gd name="connsiteY10" fmla="*/ 2770156 h 4844224"/>
                <a:gd name="connsiteX11" fmla="*/ 1312155 w 5085197"/>
                <a:gd name="connsiteY11" fmla="*/ 2812066 h 4844224"/>
                <a:gd name="connsiteX12" fmla="*/ 1493606 w 5085197"/>
                <a:gd name="connsiteY12" fmla="*/ 2877884 h 4844224"/>
                <a:gd name="connsiteX13" fmla="*/ 1700965 w 5085197"/>
                <a:gd name="connsiteY13" fmla="*/ 3085338 h 4844224"/>
                <a:gd name="connsiteX14" fmla="*/ 1856508 w 5085197"/>
                <a:gd name="connsiteY14" fmla="*/ 3320701 h 4844224"/>
                <a:gd name="connsiteX15" fmla="*/ 1968141 w 5085197"/>
                <a:gd name="connsiteY15" fmla="*/ 3460337 h 4844224"/>
                <a:gd name="connsiteX16" fmla="*/ 2147593 w 5085197"/>
                <a:gd name="connsiteY16" fmla="*/ 3544157 h 4844224"/>
                <a:gd name="connsiteX17" fmla="*/ 2492493 w 5085197"/>
                <a:gd name="connsiteY17" fmla="*/ 3544157 h 4844224"/>
                <a:gd name="connsiteX18" fmla="*/ 2729760 w 5085197"/>
                <a:gd name="connsiteY18" fmla="*/ 3544157 h 4844224"/>
                <a:gd name="connsiteX19" fmla="*/ 2865301 w 5085197"/>
                <a:gd name="connsiteY19" fmla="*/ 3627978 h 4844224"/>
                <a:gd name="connsiteX20" fmla="*/ 2984935 w 5085197"/>
                <a:gd name="connsiteY20" fmla="*/ 3773615 h 4844224"/>
                <a:gd name="connsiteX21" fmla="*/ 3126477 w 5085197"/>
                <a:gd name="connsiteY21" fmla="*/ 3995071 h 4844224"/>
                <a:gd name="connsiteX22" fmla="*/ 3293926 w 5085197"/>
                <a:gd name="connsiteY22" fmla="*/ 4348163 h 4844224"/>
                <a:gd name="connsiteX23" fmla="*/ 3445469 w 5085197"/>
                <a:gd name="connsiteY23" fmla="*/ 4623435 h 4844224"/>
                <a:gd name="connsiteX24" fmla="*/ 3549196 w 5085197"/>
                <a:gd name="connsiteY24" fmla="*/ 4727163 h 4844224"/>
                <a:gd name="connsiteX25" fmla="*/ 3953913 w 5085197"/>
                <a:gd name="connsiteY25" fmla="*/ 4773073 h 4844224"/>
                <a:gd name="connsiteX26" fmla="*/ 4406542 w 5085197"/>
                <a:gd name="connsiteY26" fmla="*/ 4729163 h 4844224"/>
                <a:gd name="connsiteX27" fmla="*/ 4573991 w 5085197"/>
                <a:gd name="connsiteY27" fmla="*/ 4709256 h 4844224"/>
                <a:gd name="connsiteX28" fmla="*/ 5085198 w 5085197"/>
                <a:gd name="connsiteY28" fmla="*/ 4844225 h 48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5197" h="4844224">
                  <a:moveTo>
                    <a:pt x="425663" y="0"/>
                  </a:moveTo>
                  <a:cubicBezTo>
                    <a:pt x="425663" y="0"/>
                    <a:pt x="309172" y="142875"/>
                    <a:pt x="277263" y="200882"/>
                  </a:cubicBezTo>
                  <a:cubicBezTo>
                    <a:pt x="229448" y="287846"/>
                    <a:pt x="191253" y="379571"/>
                    <a:pt x="155629" y="472154"/>
                  </a:cubicBezTo>
                  <a:cubicBezTo>
                    <a:pt x="116291" y="574548"/>
                    <a:pt x="80953" y="678561"/>
                    <a:pt x="55998" y="785336"/>
                  </a:cubicBezTo>
                  <a:cubicBezTo>
                    <a:pt x="27804" y="906399"/>
                    <a:pt x="13707" y="1030224"/>
                    <a:pt x="6182" y="1154335"/>
                  </a:cubicBezTo>
                  <a:cubicBezTo>
                    <a:pt x="-2391" y="1295114"/>
                    <a:pt x="-1724" y="1436370"/>
                    <a:pt x="6182" y="1577245"/>
                  </a:cubicBezTo>
                  <a:cubicBezTo>
                    <a:pt x="13421" y="1706309"/>
                    <a:pt x="26851" y="1835372"/>
                    <a:pt x="59998" y="1960245"/>
                  </a:cubicBezTo>
                  <a:cubicBezTo>
                    <a:pt x="88097" y="2066258"/>
                    <a:pt x="130007" y="2168176"/>
                    <a:pt x="187633" y="2261426"/>
                  </a:cubicBezTo>
                  <a:cubicBezTo>
                    <a:pt x="236496" y="2340578"/>
                    <a:pt x="296028" y="2412587"/>
                    <a:pt x="365084" y="2474881"/>
                  </a:cubicBezTo>
                  <a:cubicBezTo>
                    <a:pt x="447761" y="2549366"/>
                    <a:pt x="542439" y="2609088"/>
                    <a:pt x="642261" y="2658428"/>
                  </a:cubicBezTo>
                  <a:cubicBezTo>
                    <a:pt x="744941" y="2709196"/>
                    <a:pt x="852573" y="2749963"/>
                    <a:pt x="965254" y="2770156"/>
                  </a:cubicBezTo>
                  <a:cubicBezTo>
                    <a:pt x="1080030" y="2790635"/>
                    <a:pt x="1197664" y="2789778"/>
                    <a:pt x="1312155" y="2812066"/>
                  </a:cubicBezTo>
                  <a:cubicBezTo>
                    <a:pt x="1375877" y="2824448"/>
                    <a:pt x="1437980" y="2844641"/>
                    <a:pt x="1493606" y="2877884"/>
                  </a:cubicBezTo>
                  <a:cubicBezTo>
                    <a:pt x="1578283" y="2928366"/>
                    <a:pt x="1643053" y="3005138"/>
                    <a:pt x="1700965" y="3085338"/>
                  </a:cubicBezTo>
                  <a:cubicBezTo>
                    <a:pt x="1756020" y="3161538"/>
                    <a:pt x="1805645" y="3241548"/>
                    <a:pt x="1856508" y="3320701"/>
                  </a:cubicBezTo>
                  <a:cubicBezTo>
                    <a:pt x="1888893" y="3371183"/>
                    <a:pt x="1922707" y="3421380"/>
                    <a:pt x="1968141" y="3460337"/>
                  </a:cubicBezTo>
                  <a:cubicBezTo>
                    <a:pt x="2019005" y="3503962"/>
                    <a:pt x="2082060" y="3529679"/>
                    <a:pt x="2147593" y="3544157"/>
                  </a:cubicBezTo>
                  <a:cubicBezTo>
                    <a:pt x="2260559" y="3569018"/>
                    <a:pt x="2377526" y="3558445"/>
                    <a:pt x="2492493" y="3544157"/>
                  </a:cubicBezTo>
                  <a:cubicBezTo>
                    <a:pt x="2572122" y="3534251"/>
                    <a:pt x="2653370" y="3521012"/>
                    <a:pt x="2729760" y="3544157"/>
                  </a:cubicBezTo>
                  <a:cubicBezTo>
                    <a:pt x="2781291" y="3559778"/>
                    <a:pt x="2826249" y="3590735"/>
                    <a:pt x="2865301" y="3627978"/>
                  </a:cubicBezTo>
                  <a:cubicBezTo>
                    <a:pt x="2910831" y="3671411"/>
                    <a:pt x="2948550" y="3722180"/>
                    <a:pt x="2984935" y="3773615"/>
                  </a:cubicBezTo>
                  <a:cubicBezTo>
                    <a:pt x="3035608" y="3845147"/>
                    <a:pt x="3084471" y="3918109"/>
                    <a:pt x="3126477" y="3995071"/>
                  </a:cubicBezTo>
                  <a:cubicBezTo>
                    <a:pt x="3188961" y="4109371"/>
                    <a:pt x="3239729" y="4229576"/>
                    <a:pt x="3293926" y="4348163"/>
                  </a:cubicBezTo>
                  <a:cubicBezTo>
                    <a:pt x="3337646" y="4443698"/>
                    <a:pt x="3384318" y="4538187"/>
                    <a:pt x="3445469" y="4623435"/>
                  </a:cubicBezTo>
                  <a:cubicBezTo>
                    <a:pt x="3474330" y="4663631"/>
                    <a:pt x="3507858" y="4700207"/>
                    <a:pt x="3549196" y="4727163"/>
                  </a:cubicBezTo>
                  <a:cubicBezTo>
                    <a:pt x="3665401" y="4802886"/>
                    <a:pt x="3813896" y="4783931"/>
                    <a:pt x="3953913" y="4773073"/>
                  </a:cubicBezTo>
                  <a:cubicBezTo>
                    <a:pt x="4105170" y="4761262"/>
                    <a:pt x="4256904" y="4753928"/>
                    <a:pt x="4406542" y="4729163"/>
                  </a:cubicBezTo>
                  <a:cubicBezTo>
                    <a:pt x="4462168" y="4720019"/>
                    <a:pt x="4517698" y="4709256"/>
                    <a:pt x="4573991" y="4709256"/>
                  </a:cubicBezTo>
                  <a:cubicBezTo>
                    <a:pt x="4675813" y="4709065"/>
                    <a:pt x="4891841" y="4844225"/>
                    <a:pt x="5085198" y="4844225"/>
                  </a:cubicBezTo>
                </a:path>
              </a:pathLst>
            </a:custGeom>
            <a:noFill/>
            <a:ln w="9525" cap="rnd">
              <a:solidFill>
                <a:schemeClr val="bg2">
                  <a:alpha val="25000"/>
                </a:schemeClr>
              </a:solidFill>
              <a:prstDash val="lgDash"/>
              <a:round/>
            </a:ln>
          </p:spPr>
          <p:txBody>
            <a:bodyPr rtlCol="0" anchor="ctr"/>
            <a:lstStyle/>
            <a:p>
              <a:endParaRPr lang="en-US"/>
            </a:p>
          </p:txBody>
        </p:sp>
        <p:sp>
          <p:nvSpPr>
            <p:cNvPr id="368" name="Freeform: Shape 188">
              <a:extLst>
                <a:ext uri="{FF2B5EF4-FFF2-40B4-BE49-F238E27FC236}">
                  <a16:creationId xmlns:a16="http://schemas.microsoft.com/office/drawing/2014/main" id="{2E65E8AD-ED51-4874-AABA-DDA0C1597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22792" y="1004887"/>
              <a:ext cx="5010476" cy="4649438"/>
            </a:xfrm>
            <a:custGeom>
              <a:avLst/>
              <a:gdLst>
                <a:gd name="connsiteX0" fmla="*/ 454193 w 5010476"/>
                <a:gd name="connsiteY0" fmla="*/ 0 h 4649438"/>
                <a:gd name="connsiteX1" fmla="*/ 352085 w 5010476"/>
                <a:gd name="connsiteY1" fmla="*/ 92869 h 4649438"/>
                <a:gd name="connsiteX2" fmla="*/ 242452 w 5010476"/>
                <a:gd name="connsiteY2" fmla="*/ 260414 h 4649438"/>
                <a:gd name="connsiteX3" fmla="*/ 130819 w 5010476"/>
                <a:gd name="connsiteY3" fmla="*/ 535686 h 4649438"/>
                <a:gd name="connsiteX4" fmla="*/ 57000 w 5010476"/>
                <a:gd name="connsiteY4" fmla="*/ 761143 h 4649438"/>
                <a:gd name="connsiteX5" fmla="*/ 3184 w 5010476"/>
                <a:gd name="connsiteY5" fmla="*/ 1140143 h 4649438"/>
                <a:gd name="connsiteX6" fmla="*/ 3184 w 5010476"/>
                <a:gd name="connsiteY6" fmla="*/ 1439704 h 4649438"/>
                <a:gd name="connsiteX7" fmla="*/ 60524 w 5010476"/>
                <a:gd name="connsiteY7" fmla="*/ 1905953 h 4649438"/>
                <a:gd name="connsiteX8" fmla="*/ 213686 w 5010476"/>
                <a:gd name="connsiteY8" fmla="*/ 2269808 h 4649438"/>
                <a:gd name="connsiteX9" fmla="*/ 373325 w 5010476"/>
                <a:gd name="connsiteY9" fmla="*/ 2455926 h 4649438"/>
                <a:gd name="connsiteX10" fmla="*/ 644502 w 5010476"/>
                <a:gd name="connsiteY10" fmla="*/ 2625662 h 4649438"/>
                <a:gd name="connsiteX11" fmla="*/ 902915 w 5010476"/>
                <a:gd name="connsiteY11" fmla="*/ 2697195 h 4649438"/>
                <a:gd name="connsiteX12" fmla="*/ 1224860 w 5010476"/>
                <a:gd name="connsiteY12" fmla="*/ 2719102 h 4649438"/>
                <a:gd name="connsiteX13" fmla="*/ 1430315 w 5010476"/>
                <a:gd name="connsiteY13" fmla="*/ 2731008 h 4649438"/>
                <a:gd name="connsiteX14" fmla="*/ 1652914 w 5010476"/>
                <a:gd name="connsiteY14" fmla="*/ 2852642 h 4649438"/>
                <a:gd name="connsiteX15" fmla="*/ 1739306 w 5010476"/>
                <a:gd name="connsiteY15" fmla="*/ 2985611 h 4649438"/>
                <a:gd name="connsiteX16" fmla="*/ 1848938 w 5010476"/>
                <a:gd name="connsiteY16" fmla="*/ 3155156 h 4649438"/>
                <a:gd name="connsiteX17" fmla="*/ 2015054 w 5010476"/>
                <a:gd name="connsiteY17" fmla="*/ 3294793 h 4649438"/>
                <a:gd name="connsiteX18" fmla="*/ 2231082 w 5010476"/>
                <a:gd name="connsiteY18" fmla="*/ 3336322 h 4649438"/>
                <a:gd name="connsiteX19" fmla="*/ 2427106 w 5010476"/>
                <a:gd name="connsiteY19" fmla="*/ 3278124 h 4649438"/>
                <a:gd name="connsiteX20" fmla="*/ 2531786 w 5010476"/>
                <a:gd name="connsiteY20" fmla="*/ 3151823 h 4649438"/>
                <a:gd name="connsiteX21" fmla="*/ 2520165 w 5010476"/>
                <a:gd name="connsiteY21" fmla="*/ 2907411 h 4649438"/>
                <a:gd name="connsiteX22" fmla="*/ 2481970 w 5010476"/>
                <a:gd name="connsiteY22" fmla="*/ 2648045 h 4649438"/>
                <a:gd name="connsiteX23" fmla="*/ 2458729 w 5010476"/>
                <a:gd name="connsiteY23" fmla="*/ 2513362 h 4649438"/>
                <a:gd name="connsiteX24" fmla="*/ 2458729 w 5010476"/>
                <a:gd name="connsiteY24" fmla="*/ 2408587 h 4649438"/>
                <a:gd name="connsiteX25" fmla="*/ 2581697 w 5010476"/>
                <a:gd name="connsiteY25" fmla="*/ 2310479 h 4649438"/>
                <a:gd name="connsiteX26" fmla="*/ 2762767 w 5010476"/>
                <a:gd name="connsiteY26" fmla="*/ 2325434 h 4649438"/>
                <a:gd name="connsiteX27" fmla="*/ 2872400 w 5010476"/>
                <a:gd name="connsiteY27" fmla="*/ 2410206 h 4649438"/>
                <a:gd name="connsiteX28" fmla="*/ 2925549 w 5010476"/>
                <a:gd name="connsiteY28" fmla="*/ 2637949 h 4649438"/>
                <a:gd name="connsiteX29" fmla="*/ 2820869 w 5010476"/>
                <a:gd name="connsiteY29" fmla="*/ 2968752 h 4649438"/>
                <a:gd name="connsiteX30" fmla="*/ 2789342 w 5010476"/>
                <a:gd name="connsiteY30" fmla="*/ 3194876 h 4649438"/>
                <a:gd name="connsiteX31" fmla="*/ 2889069 w 5010476"/>
                <a:gd name="connsiteY31" fmla="*/ 3447574 h 4649438"/>
                <a:gd name="connsiteX32" fmla="*/ 3070139 w 5010476"/>
                <a:gd name="connsiteY32" fmla="*/ 3783330 h 4649438"/>
                <a:gd name="connsiteX33" fmla="*/ 3181486 w 5010476"/>
                <a:gd name="connsiteY33" fmla="*/ 4014407 h 4649438"/>
                <a:gd name="connsiteX34" fmla="*/ 3351888 w 5010476"/>
                <a:gd name="connsiteY34" fmla="*/ 4312539 h 4649438"/>
                <a:gd name="connsiteX35" fmla="*/ 3512194 w 5010476"/>
                <a:gd name="connsiteY35" fmla="*/ 4504087 h 4649438"/>
                <a:gd name="connsiteX36" fmla="*/ 3670119 w 5010476"/>
                <a:gd name="connsiteY36" fmla="*/ 4595051 h 4649438"/>
                <a:gd name="connsiteX37" fmla="*/ 3909386 w 5010476"/>
                <a:gd name="connsiteY37" fmla="*/ 4623816 h 4649438"/>
                <a:gd name="connsiteX38" fmla="*/ 4136653 w 5010476"/>
                <a:gd name="connsiteY38" fmla="*/ 4623816 h 4649438"/>
                <a:gd name="connsiteX39" fmla="*/ 4435071 w 5010476"/>
                <a:gd name="connsiteY39" fmla="*/ 4599432 h 4649438"/>
                <a:gd name="connsiteX40" fmla="*/ 4562992 w 5010476"/>
                <a:gd name="connsiteY40" fmla="*/ 4599432 h 4649438"/>
                <a:gd name="connsiteX41" fmla="*/ 5010477 w 5010476"/>
                <a:gd name="connsiteY41" fmla="*/ 4649439 h 464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10476" h="4649438">
                  <a:moveTo>
                    <a:pt x="454193" y="0"/>
                  </a:moveTo>
                  <a:cubicBezTo>
                    <a:pt x="448478" y="9811"/>
                    <a:pt x="357800" y="83153"/>
                    <a:pt x="352085" y="92869"/>
                  </a:cubicBezTo>
                  <a:cubicBezTo>
                    <a:pt x="318271" y="150495"/>
                    <a:pt x="275694" y="202597"/>
                    <a:pt x="242452" y="260414"/>
                  </a:cubicBezTo>
                  <a:cubicBezTo>
                    <a:pt x="192922" y="346424"/>
                    <a:pt x="162632" y="441484"/>
                    <a:pt x="130819" y="535686"/>
                  </a:cubicBezTo>
                  <a:cubicBezTo>
                    <a:pt x="105482" y="610648"/>
                    <a:pt x="77574" y="684752"/>
                    <a:pt x="57000" y="761143"/>
                  </a:cubicBezTo>
                  <a:cubicBezTo>
                    <a:pt x="23853" y="884682"/>
                    <a:pt x="8994" y="1012222"/>
                    <a:pt x="3184" y="1140143"/>
                  </a:cubicBezTo>
                  <a:cubicBezTo>
                    <a:pt x="-1388" y="1239964"/>
                    <a:pt x="-721" y="1339882"/>
                    <a:pt x="3184" y="1439704"/>
                  </a:cubicBezTo>
                  <a:cubicBezTo>
                    <a:pt x="9280" y="1596676"/>
                    <a:pt x="22805" y="1753553"/>
                    <a:pt x="60524" y="1905953"/>
                  </a:cubicBezTo>
                  <a:cubicBezTo>
                    <a:pt x="92433" y="2034635"/>
                    <a:pt x="141106" y="2158937"/>
                    <a:pt x="213686" y="2269808"/>
                  </a:cubicBezTo>
                  <a:cubicBezTo>
                    <a:pt x="258644" y="2338483"/>
                    <a:pt x="312080" y="2401253"/>
                    <a:pt x="373325" y="2455926"/>
                  </a:cubicBezTo>
                  <a:cubicBezTo>
                    <a:pt x="453431" y="2527459"/>
                    <a:pt x="545252" y="2584514"/>
                    <a:pt x="644502" y="2625662"/>
                  </a:cubicBezTo>
                  <a:cubicBezTo>
                    <a:pt x="727370" y="2660047"/>
                    <a:pt x="814428" y="2683002"/>
                    <a:pt x="902915" y="2697195"/>
                  </a:cubicBezTo>
                  <a:cubicBezTo>
                    <a:pt x="1009310" y="2714244"/>
                    <a:pt x="1117133" y="2718911"/>
                    <a:pt x="1224860" y="2719102"/>
                  </a:cubicBezTo>
                  <a:cubicBezTo>
                    <a:pt x="1293726" y="2719292"/>
                    <a:pt x="1362878" y="2717673"/>
                    <a:pt x="1430315" y="2731008"/>
                  </a:cubicBezTo>
                  <a:cubicBezTo>
                    <a:pt x="1515563" y="2747867"/>
                    <a:pt x="1595383" y="2787872"/>
                    <a:pt x="1652914" y="2852642"/>
                  </a:cubicBezTo>
                  <a:cubicBezTo>
                    <a:pt x="1688061" y="2892266"/>
                    <a:pt x="1713398" y="2939320"/>
                    <a:pt x="1739306" y="2985611"/>
                  </a:cubicBezTo>
                  <a:cubicBezTo>
                    <a:pt x="1772167" y="3044476"/>
                    <a:pt x="1806743" y="3102578"/>
                    <a:pt x="1848938" y="3155156"/>
                  </a:cubicBezTo>
                  <a:cubicBezTo>
                    <a:pt x="1894754" y="3212306"/>
                    <a:pt x="1949427" y="3262503"/>
                    <a:pt x="2015054" y="3294793"/>
                  </a:cubicBezTo>
                  <a:cubicBezTo>
                    <a:pt x="2081825" y="3327749"/>
                    <a:pt x="2156596" y="3340037"/>
                    <a:pt x="2231082" y="3336322"/>
                  </a:cubicBezTo>
                  <a:cubicBezTo>
                    <a:pt x="2300423" y="3332893"/>
                    <a:pt x="2368813" y="3315557"/>
                    <a:pt x="2427106" y="3278124"/>
                  </a:cubicBezTo>
                  <a:cubicBezTo>
                    <a:pt x="2474541" y="3247644"/>
                    <a:pt x="2513403" y="3204877"/>
                    <a:pt x="2531786" y="3151823"/>
                  </a:cubicBezTo>
                  <a:cubicBezTo>
                    <a:pt x="2558837" y="3073622"/>
                    <a:pt x="2535691" y="2989707"/>
                    <a:pt x="2520165" y="2907411"/>
                  </a:cubicBezTo>
                  <a:cubicBezTo>
                    <a:pt x="2503973" y="2821496"/>
                    <a:pt x="2495781" y="2734342"/>
                    <a:pt x="2481970" y="2648045"/>
                  </a:cubicBezTo>
                  <a:cubicBezTo>
                    <a:pt x="2474731" y="2603087"/>
                    <a:pt x="2466159" y="2558320"/>
                    <a:pt x="2458729" y="2513362"/>
                  </a:cubicBezTo>
                  <a:cubicBezTo>
                    <a:pt x="2452919" y="2478310"/>
                    <a:pt x="2447870" y="2442305"/>
                    <a:pt x="2458729" y="2408587"/>
                  </a:cubicBezTo>
                  <a:cubicBezTo>
                    <a:pt x="2475779" y="2355628"/>
                    <a:pt x="2527119" y="2324481"/>
                    <a:pt x="2581697" y="2310479"/>
                  </a:cubicBezTo>
                  <a:cubicBezTo>
                    <a:pt x="2641990" y="2295049"/>
                    <a:pt x="2705617" y="2300954"/>
                    <a:pt x="2762767" y="2325434"/>
                  </a:cubicBezTo>
                  <a:cubicBezTo>
                    <a:pt x="2806011" y="2343912"/>
                    <a:pt x="2844206" y="2372582"/>
                    <a:pt x="2872400" y="2410206"/>
                  </a:cubicBezTo>
                  <a:cubicBezTo>
                    <a:pt x="2920787" y="2474595"/>
                    <a:pt x="2933931" y="2557463"/>
                    <a:pt x="2925549" y="2637949"/>
                  </a:cubicBezTo>
                  <a:cubicBezTo>
                    <a:pt x="2913548" y="2753392"/>
                    <a:pt x="2857636" y="2858262"/>
                    <a:pt x="2820869" y="2968752"/>
                  </a:cubicBezTo>
                  <a:cubicBezTo>
                    <a:pt x="2796486" y="3041904"/>
                    <a:pt x="2780388" y="3118390"/>
                    <a:pt x="2789342" y="3194876"/>
                  </a:cubicBezTo>
                  <a:cubicBezTo>
                    <a:pt x="2799914" y="3285554"/>
                    <a:pt x="2844587" y="3367373"/>
                    <a:pt x="2889069" y="3447574"/>
                  </a:cubicBezTo>
                  <a:cubicBezTo>
                    <a:pt x="2950695" y="3558826"/>
                    <a:pt x="3013560" y="3669506"/>
                    <a:pt x="3070139" y="3783330"/>
                  </a:cubicBezTo>
                  <a:cubicBezTo>
                    <a:pt x="3108239" y="3859911"/>
                    <a:pt x="3143481" y="3937826"/>
                    <a:pt x="3181486" y="4014407"/>
                  </a:cubicBezTo>
                  <a:cubicBezTo>
                    <a:pt x="3232445" y="4116991"/>
                    <a:pt x="3288452" y="4217099"/>
                    <a:pt x="3351888" y="4312539"/>
                  </a:cubicBezTo>
                  <a:cubicBezTo>
                    <a:pt x="3398180" y="4382262"/>
                    <a:pt x="3448567" y="4449795"/>
                    <a:pt x="3512194" y="4504087"/>
                  </a:cubicBezTo>
                  <a:cubicBezTo>
                    <a:pt x="3558867" y="4543901"/>
                    <a:pt x="3611826" y="4575906"/>
                    <a:pt x="3670119" y="4595051"/>
                  </a:cubicBezTo>
                  <a:cubicBezTo>
                    <a:pt x="3746795" y="4620292"/>
                    <a:pt x="3828519" y="4621911"/>
                    <a:pt x="3909386" y="4623816"/>
                  </a:cubicBezTo>
                  <a:cubicBezTo>
                    <a:pt x="3985205" y="4625531"/>
                    <a:pt x="4061025" y="4627436"/>
                    <a:pt x="4136653" y="4623816"/>
                  </a:cubicBezTo>
                  <a:cubicBezTo>
                    <a:pt x="4236380" y="4619054"/>
                    <a:pt x="4335345" y="4605052"/>
                    <a:pt x="4435071" y="4599432"/>
                  </a:cubicBezTo>
                  <a:cubicBezTo>
                    <a:pt x="4477648" y="4597051"/>
                    <a:pt x="4520415" y="4596194"/>
                    <a:pt x="4562992" y="4599432"/>
                  </a:cubicBezTo>
                  <a:cubicBezTo>
                    <a:pt x="4649765" y="4606005"/>
                    <a:pt x="4925799" y="4629150"/>
                    <a:pt x="5010477" y="4649439"/>
                  </a:cubicBezTo>
                </a:path>
              </a:pathLst>
            </a:custGeom>
            <a:noFill/>
            <a:ln w="9525" cap="rnd">
              <a:solidFill>
                <a:schemeClr val="bg2">
                  <a:alpha val="25000"/>
                </a:schemeClr>
              </a:solidFill>
              <a:prstDash val="lgDash"/>
              <a:round/>
            </a:ln>
          </p:spPr>
          <p:txBody>
            <a:bodyPr rtlCol="0" anchor="ctr"/>
            <a:lstStyle/>
            <a:p>
              <a:endParaRPr lang="en-US"/>
            </a:p>
          </p:txBody>
        </p:sp>
        <p:sp>
          <p:nvSpPr>
            <p:cNvPr id="369" name="Freeform: Shape 189">
              <a:extLst>
                <a:ext uri="{FF2B5EF4-FFF2-40B4-BE49-F238E27FC236}">
                  <a16:creationId xmlns:a16="http://schemas.microsoft.com/office/drawing/2014/main" id="{78E5C306-3C29-4BD3-97E1-DCA86FF3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99586" y="1004887"/>
              <a:ext cx="4933777" cy="4552473"/>
            </a:xfrm>
            <a:custGeom>
              <a:avLst/>
              <a:gdLst>
                <a:gd name="connsiteX0" fmla="*/ 4933778 w 4933777"/>
                <a:gd name="connsiteY0" fmla="*/ 4552474 h 4552473"/>
                <a:gd name="connsiteX1" fmla="*/ 4020997 w 4933777"/>
                <a:gd name="connsiteY1" fmla="*/ 4493324 h 4552473"/>
                <a:gd name="connsiteX2" fmla="*/ 3777538 w 4933777"/>
                <a:gd name="connsiteY2" fmla="*/ 4468273 h 4552473"/>
                <a:gd name="connsiteX3" fmla="*/ 3411207 w 4933777"/>
                <a:gd name="connsiteY3" fmla="*/ 4277868 h 4552473"/>
                <a:gd name="connsiteX4" fmla="*/ 3215944 w 4933777"/>
                <a:gd name="connsiteY4" fmla="*/ 3958971 h 4552473"/>
                <a:gd name="connsiteX5" fmla="*/ 3056400 w 4933777"/>
                <a:gd name="connsiteY5" fmla="*/ 3618548 h 4552473"/>
                <a:gd name="connsiteX6" fmla="*/ 2963341 w 4933777"/>
                <a:gd name="connsiteY6" fmla="*/ 3314319 h 4552473"/>
                <a:gd name="connsiteX7" fmla="*/ 3029825 w 4933777"/>
                <a:gd name="connsiteY7" fmla="*/ 2870454 h 4552473"/>
                <a:gd name="connsiteX8" fmla="*/ 3094595 w 4933777"/>
                <a:gd name="connsiteY8" fmla="*/ 2449830 h 4552473"/>
                <a:gd name="connsiteX9" fmla="*/ 2979915 w 4933777"/>
                <a:gd name="connsiteY9" fmla="*/ 2245328 h 4552473"/>
                <a:gd name="connsiteX10" fmla="*/ 2843707 w 4933777"/>
                <a:gd name="connsiteY10" fmla="*/ 2162175 h 4552473"/>
                <a:gd name="connsiteX11" fmla="*/ 2529668 w 4933777"/>
                <a:gd name="connsiteY11" fmla="*/ 2080736 h 4552473"/>
                <a:gd name="connsiteX12" fmla="*/ 2336977 w 4933777"/>
                <a:gd name="connsiteY12" fmla="*/ 2125599 h 4552473"/>
                <a:gd name="connsiteX13" fmla="*/ 2044559 w 4933777"/>
                <a:gd name="connsiteY13" fmla="*/ 2271903 h 4552473"/>
                <a:gd name="connsiteX14" fmla="*/ 2007317 w 4933777"/>
                <a:gd name="connsiteY14" fmla="*/ 2312099 h 4552473"/>
                <a:gd name="connsiteX15" fmla="*/ 1999030 w 4933777"/>
                <a:gd name="connsiteY15" fmla="*/ 2371916 h 4552473"/>
                <a:gd name="connsiteX16" fmla="*/ 2129427 w 4933777"/>
                <a:gd name="connsiteY16" fmla="*/ 2502408 h 4552473"/>
                <a:gd name="connsiteX17" fmla="*/ 2226582 w 4933777"/>
                <a:gd name="connsiteY17" fmla="*/ 2627948 h 4552473"/>
                <a:gd name="connsiteX18" fmla="*/ 2273064 w 4933777"/>
                <a:gd name="connsiteY18" fmla="*/ 2782538 h 4552473"/>
                <a:gd name="connsiteX19" fmla="*/ 2203246 w 4933777"/>
                <a:gd name="connsiteY19" fmla="*/ 2993612 h 4552473"/>
                <a:gd name="connsiteX20" fmla="*/ 2115140 w 4933777"/>
                <a:gd name="connsiteY20" fmla="*/ 3048476 h 4552473"/>
                <a:gd name="connsiteX21" fmla="*/ 1952262 w 4933777"/>
                <a:gd name="connsiteY21" fmla="*/ 3025235 h 4552473"/>
                <a:gd name="connsiteX22" fmla="*/ 1801100 w 4933777"/>
                <a:gd name="connsiteY22" fmla="*/ 2888933 h 4552473"/>
                <a:gd name="connsiteX23" fmla="*/ 1722995 w 4933777"/>
                <a:gd name="connsiteY23" fmla="*/ 2689479 h 4552473"/>
                <a:gd name="connsiteX24" fmla="*/ 1653177 w 4933777"/>
                <a:gd name="connsiteY24" fmla="*/ 2574798 h 4552473"/>
                <a:gd name="connsiteX25" fmla="*/ 1500301 w 4933777"/>
                <a:gd name="connsiteY25" fmla="*/ 2531555 h 4552473"/>
                <a:gd name="connsiteX26" fmla="*/ 1364093 w 4933777"/>
                <a:gd name="connsiteY26" fmla="*/ 2583085 h 4552473"/>
                <a:gd name="connsiteX27" fmla="*/ 1191310 w 4933777"/>
                <a:gd name="connsiteY27" fmla="*/ 2618041 h 4552473"/>
                <a:gd name="connsiteX28" fmla="*/ 759351 w 4933777"/>
                <a:gd name="connsiteY28" fmla="*/ 2618041 h 4552473"/>
                <a:gd name="connsiteX29" fmla="*/ 506843 w 4933777"/>
                <a:gd name="connsiteY29" fmla="*/ 2521649 h 4552473"/>
                <a:gd name="connsiteX30" fmla="*/ 290816 w 4933777"/>
                <a:gd name="connsiteY30" fmla="*/ 2343817 h 4552473"/>
                <a:gd name="connsiteX31" fmla="*/ 126320 w 4933777"/>
                <a:gd name="connsiteY31" fmla="*/ 2062925 h 4552473"/>
                <a:gd name="connsiteX32" fmla="*/ 24021 w 4933777"/>
                <a:gd name="connsiteY32" fmla="*/ 1594295 h 4552473"/>
                <a:gd name="connsiteX33" fmla="*/ 1066 w 4933777"/>
                <a:gd name="connsiteY33" fmla="*/ 1140428 h 4552473"/>
                <a:gd name="connsiteX34" fmla="*/ 87172 w 4933777"/>
                <a:gd name="connsiteY34" fmla="*/ 617601 h 4552473"/>
                <a:gd name="connsiteX35" fmla="*/ 256526 w 4933777"/>
                <a:gd name="connsiteY35" fmla="*/ 249936 h 4552473"/>
                <a:gd name="connsiteX36" fmla="*/ 461504 w 4933777"/>
                <a:gd name="connsiteY36" fmla="*/ 0 h 455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33777" h="4552473">
                  <a:moveTo>
                    <a:pt x="4933778" y="4552474"/>
                  </a:moveTo>
                  <a:cubicBezTo>
                    <a:pt x="4747183" y="4533519"/>
                    <a:pt x="4208735" y="4496562"/>
                    <a:pt x="4020997" y="4493324"/>
                  </a:cubicBezTo>
                  <a:cubicBezTo>
                    <a:pt x="3939273" y="4491895"/>
                    <a:pt x="3857548" y="4485323"/>
                    <a:pt x="3777538" y="4468273"/>
                  </a:cubicBezTo>
                  <a:cubicBezTo>
                    <a:pt x="3639807" y="4438936"/>
                    <a:pt x="3509028" y="4378738"/>
                    <a:pt x="3411207" y="4277868"/>
                  </a:cubicBezTo>
                  <a:cubicBezTo>
                    <a:pt x="3323958" y="4187857"/>
                    <a:pt x="3270236" y="4072414"/>
                    <a:pt x="3215944" y="3958971"/>
                  </a:cubicBezTo>
                  <a:cubicBezTo>
                    <a:pt x="3161842" y="3845909"/>
                    <a:pt x="3106407" y="3733419"/>
                    <a:pt x="3056400" y="3618548"/>
                  </a:cubicBezTo>
                  <a:cubicBezTo>
                    <a:pt x="3013728" y="3520631"/>
                    <a:pt x="2975152" y="3420237"/>
                    <a:pt x="2963341" y="3314319"/>
                  </a:cubicBezTo>
                  <a:cubicBezTo>
                    <a:pt x="2946672" y="3164205"/>
                    <a:pt x="2985249" y="3015329"/>
                    <a:pt x="3029825" y="2870454"/>
                  </a:cubicBezTo>
                  <a:cubicBezTo>
                    <a:pt x="3072498" y="2731865"/>
                    <a:pt x="3122790" y="2590895"/>
                    <a:pt x="3094595" y="2449830"/>
                  </a:cubicBezTo>
                  <a:cubicBezTo>
                    <a:pt x="3078879" y="2371154"/>
                    <a:pt x="3040112" y="2298383"/>
                    <a:pt x="2979915" y="2245328"/>
                  </a:cubicBezTo>
                  <a:cubicBezTo>
                    <a:pt x="2939814" y="2209991"/>
                    <a:pt x="2892094" y="2185035"/>
                    <a:pt x="2843707" y="2162175"/>
                  </a:cubicBezTo>
                  <a:cubicBezTo>
                    <a:pt x="2744075" y="2115312"/>
                    <a:pt x="2639110" y="2075212"/>
                    <a:pt x="2529668" y="2080736"/>
                  </a:cubicBezTo>
                  <a:cubicBezTo>
                    <a:pt x="2463469" y="2084070"/>
                    <a:pt x="2399651" y="2103882"/>
                    <a:pt x="2336977" y="2125599"/>
                  </a:cubicBezTo>
                  <a:cubicBezTo>
                    <a:pt x="2233059" y="2161604"/>
                    <a:pt x="2130094" y="2203133"/>
                    <a:pt x="2044559" y="2271903"/>
                  </a:cubicBezTo>
                  <a:cubicBezTo>
                    <a:pt x="2030177" y="2283524"/>
                    <a:pt x="2016175" y="2295906"/>
                    <a:pt x="2007317" y="2312099"/>
                  </a:cubicBezTo>
                  <a:cubicBezTo>
                    <a:pt x="1997315" y="2330291"/>
                    <a:pt x="1994934" y="2351532"/>
                    <a:pt x="1999030" y="2371916"/>
                  </a:cubicBezTo>
                  <a:cubicBezTo>
                    <a:pt x="2011508" y="2434019"/>
                    <a:pt x="2079040" y="2461165"/>
                    <a:pt x="2129427" y="2502408"/>
                  </a:cubicBezTo>
                  <a:cubicBezTo>
                    <a:pt x="2170766" y="2536222"/>
                    <a:pt x="2202103" y="2580418"/>
                    <a:pt x="2226582" y="2627948"/>
                  </a:cubicBezTo>
                  <a:cubicBezTo>
                    <a:pt x="2251538" y="2676335"/>
                    <a:pt x="2269254" y="2728341"/>
                    <a:pt x="2273064" y="2782538"/>
                  </a:cubicBezTo>
                  <a:cubicBezTo>
                    <a:pt x="2278589" y="2859786"/>
                    <a:pt x="2256395" y="2937605"/>
                    <a:pt x="2203246" y="2993612"/>
                  </a:cubicBezTo>
                  <a:cubicBezTo>
                    <a:pt x="2178957" y="3019235"/>
                    <a:pt x="2149144" y="3039047"/>
                    <a:pt x="2115140" y="3048476"/>
                  </a:cubicBezTo>
                  <a:cubicBezTo>
                    <a:pt x="2060752" y="3063526"/>
                    <a:pt x="2003507" y="3049905"/>
                    <a:pt x="1952262" y="3025235"/>
                  </a:cubicBezTo>
                  <a:cubicBezTo>
                    <a:pt x="1889873" y="2995136"/>
                    <a:pt x="1836724" y="2948369"/>
                    <a:pt x="1801100" y="2888933"/>
                  </a:cubicBezTo>
                  <a:cubicBezTo>
                    <a:pt x="1764239" y="2827591"/>
                    <a:pt x="1748237" y="2756630"/>
                    <a:pt x="1722995" y="2689479"/>
                  </a:cubicBezTo>
                  <a:cubicBezTo>
                    <a:pt x="1706993" y="2646903"/>
                    <a:pt x="1686896" y="2605088"/>
                    <a:pt x="1653177" y="2574798"/>
                  </a:cubicBezTo>
                  <a:cubicBezTo>
                    <a:pt x="1611839" y="2537555"/>
                    <a:pt x="1555260" y="2522315"/>
                    <a:pt x="1500301" y="2531555"/>
                  </a:cubicBezTo>
                  <a:cubicBezTo>
                    <a:pt x="1452295" y="2539651"/>
                    <a:pt x="1409718" y="2565749"/>
                    <a:pt x="1364093" y="2583085"/>
                  </a:cubicBezTo>
                  <a:cubicBezTo>
                    <a:pt x="1308944" y="2603945"/>
                    <a:pt x="1249984" y="2611374"/>
                    <a:pt x="1191310" y="2618041"/>
                  </a:cubicBezTo>
                  <a:cubicBezTo>
                    <a:pt x="1047197" y="2634424"/>
                    <a:pt x="901274" y="2646236"/>
                    <a:pt x="759351" y="2618041"/>
                  </a:cubicBezTo>
                  <a:cubicBezTo>
                    <a:pt x="670388" y="2600325"/>
                    <a:pt x="585329" y="2567083"/>
                    <a:pt x="506843" y="2521649"/>
                  </a:cubicBezTo>
                  <a:cubicBezTo>
                    <a:pt x="425595" y="2474595"/>
                    <a:pt x="352253" y="2414778"/>
                    <a:pt x="290816" y="2343817"/>
                  </a:cubicBezTo>
                  <a:cubicBezTo>
                    <a:pt x="219284" y="2261140"/>
                    <a:pt x="165753" y="2164937"/>
                    <a:pt x="126320" y="2062925"/>
                  </a:cubicBezTo>
                  <a:cubicBezTo>
                    <a:pt x="68503" y="1913192"/>
                    <a:pt x="42500" y="1753838"/>
                    <a:pt x="24021" y="1594295"/>
                  </a:cubicBezTo>
                  <a:cubicBezTo>
                    <a:pt x="6590" y="1443609"/>
                    <a:pt x="-3411" y="1292066"/>
                    <a:pt x="1066" y="1140428"/>
                  </a:cubicBezTo>
                  <a:cubicBezTo>
                    <a:pt x="6305" y="962882"/>
                    <a:pt x="31927" y="786289"/>
                    <a:pt x="87172" y="617601"/>
                  </a:cubicBezTo>
                  <a:cubicBezTo>
                    <a:pt x="129272" y="489014"/>
                    <a:pt x="190423" y="367951"/>
                    <a:pt x="256526" y="249936"/>
                  </a:cubicBezTo>
                  <a:cubicBezTo>
                    <a:pt x="281577" y="205645"/>
                    <a:pt x="431786" y="41243"/>
                    <a:pt x="461504" y="0"/>
                  </a:cubicBezTo>
                </a:path>
              </a:pathLst>
            </a:custGeom>
            <a:noFill/>
            <a:ln w="9525" cap="rnd">
              <a:solidFill>
                <a:schemeClr val="bg2">
                  <a:alpha val="25000"/>
                </a:schemeClr>
              </a:solidFill>
              <a:prstDash val="lgDash"/>
              <a:round/>
            </a:ln>
          </p:spPr>
          <p:txBody>
            <a:bodyPr rtlCol="0" anchor="ctr"/>
            <a:lstStyle/>
            <a:p>
              <a:endParaRPr lang="en-US"/>
            </a:p>
          </p:txBody>
        </p:sp>
        <p:sp>
          <p:nvSpPr>
            <p:cNvPr id="370" name="Freeform: Shape 190">
              <a:extLst>
                <a:ext uri="{FF2B5EF4-FFF2-40B4-BE49-F238E27FC236}">
                  <a16:creationId xmlns:a16="http://schemas.microsoft.com/office/drawing/2014/main" id="{0B2BA2F3-A842-4EA4-8CB8-FD66BD1CE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72372" y="1004887"/>
              <a:ext cx="4844417" cy="4402074"/>
            </a:xfrm>
            <a:custGeom>
              <a:avLst/>
              <a:gdLst>
                <a:gd name="connsiteX0" fmla="*/ 486254 w 4844417"/>
                <a:gd name="connsiteY0" fmla="*/ 0 h 4402074"/>
                <a:gd name="connsiteX1" fmla="*/ 223364 w 4844417"/>
                <a:gd name="connsiteY1" fmla="*/ 286226 h 4402074"/>
                <a:gd name="connsiteX2" fmla="*/ 67821 w 4844417"/>
                <a:gd name="connsiteY2" fmla="*/ 699135 h 4402074"/>
                <a:gd name="connsiteX3" fmla="*/ 3 w 4844417"/>
                <a:gd name="connsiteY3" fmla="*/ 1273683 h 4402074"/>
                <a:gd name="connsiteX4" fmla="*/ 135543 w 4844417"/>
                <a:gd name="connsiteY4" fmla="*/ 2031683 h 4402074"/>
                <a:gd name="connsiteX5" fmla="*/ 297088 w 4844417"/>
                <a:gd name="connsiteY5" fmla="*/ 2312956 h 4402074"/>
                <a:gd name="connsiteX6" fmla="*/ 582171 w 4844417"/>
                <a:gd name="connsiteY6" fmla="*/ 2518410 h 4402074"/>
                <a:gd name="connsiteX7" fmla="*/ 972982 w 4844417"/>
                <a:gd name="connsiteY7" fmla="*/ 2518410 h 4402074"/>
                <a:gd name="connsiteX8" fmla="*/ 1389700 w 4844417"/>
                <a:gd name="connsiteY8" fmla="*/ 2350484 h 4402074"/>
                <a:gd name="connsiteX9" fmla="*/ 1665544 w 4844417"/>
                <a:gd name="connsiteY9" fmla="*/ 2204180 h 4402074"/>
                <a:gd name="connsiteX10" fmla="*/ 2180656 w 4844417"/>
                <a:gd name="connsiteY10" fmla="*/ 1966436 h 4402074"/>
                <a:gd name="connsiteX11" fmla="*/ 2499649 w 4844417"/>
                <a:gd name="connsiteY11" fmla="*/ 1926527 h 4402074"/>
                <a:gd name="connsiteX12" fmla="*/ 2867695 w 4844417"/>
                <a:gd name="connsiteY12" fmla="*/ 2041303 h 4402074"/>
                <a:gd name="connsiteX13" fmla="*/ 3100295 w 4844417"/>
                <a:gd name="connsiteY13" fmla="*/ 2147602 h 4402074"/>
                <a:gd name="connsiteX14" fmla="*/ 3275174 w 4844417"/>
                <a:gd name="connsiteY14" fmla="*/ 2370582 h 4402074"/>
                <a:gd name="connsiteX15" fmla="*/ 3246123 w 4844417"/>
                <a:gd name="connsiteY15" fmla="*/ 2631948 h 4402074"/>
                <a:gd name="connsiteX16" fmla="*/ 3102581 w 4844417"/>
                <a:gd name="connsiteY16" fmla="*/ 2947892 h 4402074"/>
                <a:gd name="connsiteX17" fmla="*/ 3070958 w 4844417"/>
                <a:gd name="connsiteY17" fmla="*/ 3462052 h 4402074"/>
                <a:gd name="connsiteX18" fmla="*/ 3194402 w 4844417"/>
                <a:gd name="connsiteY18" fmla="*/ 3792379 h 4402074"/>
                <a:gd name="connsiteX19" fmla="*/ 3329371 w 4844417"/>
                <a:gd name="connsiteY19" fmla="*/ 4048030 h 4402074"/>
                <a:gd name="connsiteX20" fmla="*/ 3539017 w 4844417"/>
                <a:gd name="connsiteY20" fmla="*/ 4257771 h 4402074"/>
                <a:gd name="connsiteX21" fmla="*/ 3911254 w 4844417"/>
                <a:gd name="connsiteY21" fmla="*/ 4353592 h 4402074"/>
                <a:gd name="connsiteX22" fmla="*/ 4272632 w 4844417"/>
                <a:gd name="connsiteY22" fmla="*/ 4353592 h 4402074"/>
                <a:gd name="connsiteX23" fmla="*/ 4528760 w 4844417"/>
                <a:gd name="connsiteY23" fmla="*/ 4368832 h 4402074"/>
                <a:gd name="connsiteX24" fmla="*/ 4844418 w 4844417"/>
                <a:gd name="connsiteY24" fmla="*/ 4402074 h 440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4417" h="4402074">
                  <a:moveTo>
                    <a:pt x="486254" y="0"/>
                  </a:moveTo>
                  <a:cubicBezTo>
                    <a:pt x="486254" y="0"/>
                    <a:pt x="289182" y="178689"/>
                    <a:pt x="223364" y="286226"/>
                  </a:cubicBezTo>
                  <a:cubicBezTo>
                    <a:pt x="146116" y="412337"/>
                    <a:pt x="101825" y="555022"/>
                    <a:pt x="67821" y="699135"/>
                  </a:cubicBezTo>
                  <a:cubicBezTo>
                    <a:pt x="23434" y="887540"/>
                    <a:pt x="289" y="1080135"/>
                    <a:pt x="3" y="1273683"/>
                  </a:cubicBezTo>
                  <a:cubicBezTo>
                    <a:pt x="-378" y="1532668"/>
                    <a:pt x="38865" y="1791748"/>
                    <a:pt x="135543" y="2031683"/>
                  </a:cubicBezTo>
                  <a:cubicBezTo>
                    <a:pt x="176215" y="2132648"/>
                    <a:pt x="227650" y="2229231"/>
                    <a:pt x="297088" y="2312956"/>
                  </a:cubicBezTo>
                  <a:cubicBezTo>
                    <a:pt x="373383" y="2404967"/>
                    <a:pt x="469014" y="2480882"/>
                    <a:pt x="582171" y="2518410"/>
                  </a:cubicBezTo>
                  <a:cubicBezTo>
                    <a:pt x="708091" y="2560130"/>
                    <a:pt x="843727" y="2550605"/>
                    <a:pt x="972982" y="2518410"/>
                  </a:cubicBezTo>
                  <a:cubicBezTo>
                    <a:pt x="1118714" y="2482120"/>
                    <a:pt x="1255874" y="2419160"/>
                    <a:pt x="1389700" y="2350484"/>
                  </a:cubicBezTo>
                  <a:cubicBezTo>
                    <a:pt x="1482283" y="2302955"/>
                    <a:pt x="1574104" y="2253996"/>
                    <a:pt x="1665544" y="2204180"/>
                  </a:cubicBezTo>
                  <a:cubicBezTo>
                    <a:pt x="1832137" y="2113407"/>
                    <a:pt x="1999586" y="2022348"/>
                    <a:pt x="2180656" y="1966436"/>
                  </a:cubicBezTo>
                  <a:cubicBezTo>
                    <a:pt x="2284288" y="1934432"/>
                    <a:pt x="2392016" y="1915478"/>
                    <a:pt x="2499649" y="1926527"/>
                  </a:cubicBezTo>
                  <a:cubicBezTo>
                    <a:pt x="2627950" y="1939671"/>
                    <a:pt x="2747108" y="1994535"/>
                    <a:pt x="2867695" y="2041303"/>
                  </a:cubicBezTo>
                  <a:cubicBezTo>
                    <a:pt x="2947514" y="2072259"/>
                    <a:pt x="3028667" y="2100929"/>
                    <a:pt x="3100295" y="2147602"/>
                  </a:cubicBezTo>
                  <a:cubicBezTo>
                    <a:pt x="3182401" y="2201037"/>
                    <a:pt x="3250980" y="2276189"/>
                    <a:pt x="3275174" y="2370582"/>
                  </a:cubicBezTo>
                  <a:cubicBezTo>
                    <a:pt x="3297367" y="2457450"/>
                    <a:pt x="3278508" y="2547747"/>
                    <a:pt x="3246123" y="2631948"/>
                  </a:cubicBezTo>
                  <a:cubicBezTo>
                    <a:pt x="3204403" y="2740057"/>
                    <a:pt x="3142872" y="2839307"/>
                    <a:pt x="3102581" y="2947892"/>
                  </a:cubicBezTo>
                  <a:cubicBezTo>
                    <a:pt x="3041621" y="3112103"/>
                    <a:pt x="3032668" y="3291173"/>
                    <a:pt x="3070958" y="3462052"/>
                  </a:cubicBezTo>
                  <a:cubicBezTo>
                    <a:pt x="3096771" y="3577019"/>
                    <a:pt x="3145063" y="3685223"/>
                    <a:pt x="3194402" y="3792379"/>
                  </a:cubicBezTo>
                  <a:cubicBezTo>
                    <a:pt x="3234788" y="3880104"/>
                    <a:pt x="3276127" y="3967639"/>
                    <a:pt x="3329371" y="4048030"/>
                  </a:cubicBezTo>
                  <a:cubicBezTo>
                    <a:pt x="3384712" y="4131564"/>
                    <a:pt x="3453196" y="4206335"/>
                    <a:pt x="3539017" y="4257771"/>
                  </a:cubicBezTo>
                  <a:cubicBezTo>
                    <a:pt x="3650364" y="4324541"/>
                    <a:pt x="3781142" y="4346924"/>
                    <a:pt x="3911254" y="4353592"/>
                  </a:cubicBezTo>
                  <a:cubicBezTo>
                    <a:pt x="4031554" y="4359783"/>
                    <a:pt x="4152141" y="4351878"/>
                    <a:pt x="4272632" y="4353592"/>
                  </a:cubicBezTo>
                  <a:cubicBezTo>
                    <a:pt x="4358167" y="4354830"/>
                    <a:pt x="4443511" y="4361593"/>
                    <a:pt x="4528760" y="4368832"/>
                  </a:cubicBezTo>
                  <a:cubicBezTo>
                    <a:pt x="4634201" y="4377785"/>
                    <a:pt x="4739738" y="4386644"/>
                    <a:pt x="4844418" y="4402074"/>
                  </a:cubicBezTo>
                </a:path>
              </a:pathLst>
            </a:custGeom>
            <a:noFill/>
            <a:ln w="9525" cap="rnd">
              <a:solidFill>
                <a:schemeClr val="bg2">
                  <a:alpha val="25000"/>
                </a:schemeClr>
              </a:solidFill>
              <a:prstDash val="lgDash"/>
              <a:round/>
            </a:ln>
          </p:spPr>
          <p:txBody>
            <a:bodyPr rtlCol="0" anchor="ctr"/>
            <a:lstStyle/>
            <a:p>
              <a:endParaRPr lang="en-US"/>
            </a:p>
          </p:txBody>
        </p:sp>
        <p:sp>
          <p:nvSpPr>
            <p:cNvPr id="292" name="Freeform: Shape 291">
              <a:extLst>
                <a:ext uri="{FF2B5EF4-FFF2-40B4-BE49-F238E27FC236}">
                  <a16:creationId xmlns:a16="http://schemas.microsoft.com/office/drawing/2014/main" id="{11968F54-9FAB-433B-B990-0552F58E0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53707" y="1004887"/>
              <a:ext cx="3915933" cy="2452322"/>
            </a:xfrm>
            <a:custGeom>
              <a:avLst/>
              <a:gdLst>
                <a:gd name="connsiteX0" fmla="*/ 540651 w 3915933"/>
                <a:gd name="connsiteY0" fmla="*/ 0 h 2452322"/>
                <a:gd name="connsiteX1" fmla="*/ 235470 w 3915933"/>
                <a:gd name="connsiteY1" fmla="*/ 274320 h 2452322"/>
                <a:gd name="connsiteX2" fmla="*/ 103929 w 3915933"/>
                <a:gd name="connsiteY2" fmla="*/ 537496 h 2452322"/>
                <a:gd name="connsiteX3" fmla="*/ 2869 w 3915933"/>
                <a:gd name="connsiteY3" fmla="*/ 998792 h 2452322"/>
                <a:gd name="connsiteX4" fmla="*/ 59638 w 3915933"/>
                <a:gd name="connsiteY4" fmla="*/ 1582007 h 2452322"/>
                <a:gd name="connsiteX5" fmla="*/ 139934 w 3915933"/>
                <a:gd name="connsiteY5" fmla="*/ 1897856 h 2452322"/>
                <a:gd name="connsiteX6" fmla="*/ 258996 w 3915933"/>
                <a:gd name="connsiteY6" fmla="*/ 2195703 h 2452322"/>
                <a:gd name="connsiteX7" fmla="*/ 495788 w 3915933"/>
                <a:gd name="connsiteY7" fmla="*/ 2417350 h 2452322"/>
                <a:gd name="connsiteX8" fmla="*/ 627328 w 3915933"/>
                <a:gd name="connsiteY8" fmla="*/ 2450592 h 2452322"/>
                <a:gd name="connsiteX9" fmla="*/ 1170063 w 3915933"/>
                <a:gd name="connsiteY9" fmla="*/ 2249710 h 2452322"/>
                <a:gd name="connsiteX10" fmla="*/ 1352847 w 3915933"/>
                <a:gd name="connsiteY10" fmla="*/ 2102834 h 2452322"/>
                <a:gd name="connsiteX11" fmla="*/ 1978735 w 3915933"/>
                <a:gd name="connsiteY11" fmla="*/ 1834134 h 2452322"/>
                <a:gd name="connsiteX12" fmla="*/ 2306872 w 3915933"/>
                <a:gd name="connsiteY12" fmla="*/ 1789843 h 2452322"/>
                <a:gd name="connsiteX13" fmla="*/ 2731972 w 3915933"/>
                <a:gd name="connsiteY13" fmla="*/ 1870234 h 2452322"/>
                <a:gd name="connsiteX14" fmla="*/ 3172313 w 3915933"/>
                <a:gd name="connsiteY14" fmla="*/ 2021205 h 2452322"/>
                <a:gd name="connsiteX15" fmla="*/ 3573887 w 3915933"/>
                <a:gd name="connsiteY15" fmla="*/ 2010156 h 2452322"/>
                <a:gd name="connsiteX16" fmla="*/ 3860494 w 3915933"/>
                <a:gd name="connsiteY16" fmla="*/ 1867472 h 2452322"/>
                <a:gd name="connsiteX17" fmla="*/ 3913072 w 3915933"/>
                <a:gd name="connsiteY17" fmla="*/ 1652778 h 2452322"/>
                <a:gd name="connsiteX18" fmla="*/ 3681805 w 3915933"/>
                <a:gd name="connsiteY18" fmla="*/ 1295400 h 2452322"/>
                <a:gd name="connsiteX19" fmla="*/ 3029533 w 3915933"/>
                <a:gd name="connsiteY19" fmla="*/ 812197 h 2452322"/>
                <a:gd name="connsiteX20" fmla="*/ 2789789 w 3915933"/>
                <a:gd name="connsiteY20" fmla="*/ 668941 h 2452322"/>
                <a:gd name="connsiteX21" fmla="*/ 2510135 w 3915933"/>
                <a:gd name="connsiteY21" fmla="*/ 498539 h 2452322"/>
                <a:gd name="connsiteX22" fmla="*/ 2281630 w 3915933"/>
                <a:gd name="connsiteY22" fmla="*/ 355854 h 2452322"/>
                <a:gd name="connsiteX23" fmla="*/ 2002357 w 3915933"/>
                <a:gd name="connsiteY23" fmla="*/ 161544 h 2452322"/>
                <a:gd name="connsiteX24" fmla="*/ 1726037 w 3915933"/>
                <a:gd name="connsiteY24" fmla="*/ 0 h 24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15933" h="2452322">
                  <a:moveTo>
                    <a:pt x="540651" y="0"/>
                  </a:moveTo>
                  <a:cubicBezTo>
                    <a:pt x="540651" y="0"/>
                    <a:pt x="298906" y="176213"/>
                    <a:pt x="235470" y="274320"/>
                  </a:cubicBezTo>
                  <a:cubicBezTo>
                    <a:pt x="182130" y="356997"/>
                    <a:pt x="139172" y="445675"/>
                    <a:pt x="103929" y="537496"/>
                  </a:cubicBezTo>
                  <a:cubicBezTo>
                    <a:pt x="47160" y="685324"/>
                    <a:pt x="12585" y="840772"/>
                    <a:pt x="2869" y="998792"/>
                  </a:cubicBezTo>
                  <a:cubicBezTo>
                    <a:pt x="-9228" y="1194530"/>
                    <a:pt x="18300" y="1390079"/>
                    <a:pt x="59638" y="1582007"/>
                  </a:cubicBezTo>
                  <a:cubicBezTo>
                    <a:pt x="82498" y="1688211"/>
                    <a:pt x="110121" y="1793367"/>
                    <a:pt x="139934" y="1897856"/>
                  </a:cubicBezTo>
                  <a:cubicBezTo>
                    <a:pt x="169461" y="2001393"/>
                    <a:pt x="202894" y="2104073"/>
                    <a:pt x="258996" y="2195703"/>
                  </a:cubicBezTo>
                  <a:cubicBezTo>
                    <a:pt x="316623" y="2289810"/>
                    <a:pt x="395585" y="2371725"/>
                    <a:pt x="495788" y="2417350"/>
                  </a:cubicBezTo>
                  <a:cubicBezTo>
                    <a:pt x="537317" y="2436305"/>
                    <a:pt x="581799" y="2446973"/>
                    <a:pt x="627328" y="2450592"/>
                  </a:cubicBezTo>
                  <a:cubicBezTo>
                    <a:pt x="824686" y="2466404"/>
                    <a:pt x="1012233" y="2371820"/>
                    <a:pt x="1170063" y="2249710"/>
                  </a:cubicBezTo>
                  <a:cubicBezTo>
                    <a:pt x="1231975" y="2201894"/>
                    <a:pt x="1290554" y="2150174"/>
                    <a:pt x="1352847" y="2102834"/>
                  </a:cubicBezTo>
                  <a:cubicBezTo>
                    <a:pt x="1535346" y="1964246"/>
                    <a:pt x="1755564" y="1887760"/>
                    <a:pt x="1978735" y="1834134"/>
                  </a:cubicBezTo>
                  <a:cubicBezTo>
                    <a:pt x="2086558" y="1808226"/>
                    <a:pt x="2196096" y="1789462"/>
                    <a:pt x="2306872" y="1789843"/>
                  </a:cubicBezTo>
                  <a:cubicBezTo>
                    <a:pt x="2451842" y="1790319"/>
                    <a:pt x="2594812" y="1822514"/>
                    <a:pt x="2731972" y="1870234"/>
                  </a:cubicBezTo>
                  <a:cubicBezTo>
                    <a:pt x="2879038" y="1921383"/>
                    <a:pt x="3019627" y="1991963"/>
                    <a:pt x="3172313" y="2021205"/>
                  </a:cubicBezTo>
                  <a:cubicBezTo>
                    <a:pt x="3305091" y="2046732"/>
                    <a:pt x="3441204" y="2037017"/>
                    <a:pt x="3573887" y="2010156"/>
                  </a:cubicBezTo>
                  <a:cubicBezTo>
                    <a:pt x="3682567" y="1988153"/>
                    <a:pt x="3793724" y="1954435"/>
                    <a:pt x="3860494" y="1867472"/>
                  </a:cubicBezTo>
                  <a:cubicBezTo>
                    <a:pt x="3907167" y="1806607"/>
                    <a:pt x="3923073" y="1728978"/>
                    <a:pt x="3913072" y="1652778"/>
                  </a:cubicBezTo>
                  <a:cubicBezTo>
                    <a:pt x="3894118" y="1508570"/>
                    <a:pt x="3788866" y="1396079"/>
                    <a:pt x="3681805" y="1295400"/>
                  </a:cubicBezTo>
                  <a:cubicBezTo>
                    <a:pt x="3484162" y="1109472"/>
                    <a:pt x="3261277" y="953548"/>
                    <a:pt x="3029533" y="812197"/>
                  </a:cubicBezTo>
                  <a:cubicBezTo>
                    <a:pt x="2949999" y="763715"/>
                    <a:pt x="2869704" y="716661"/>
                    <a:pt x="2789789" y="668941"/>
                  </a:cubicBezTo>
                  <a:cubicBezTo>
                    <a:pt x="2696063" y="612934"/>
                    <a:pt x="2603289" y="555403"/>
                    <a:pt x="2510135" y="498539"/>
                  </a:cubicBezTo>
                  <a:cubicBezTo>
                    <a:pt x="2433459" y="451771"/>
                    <a:pt x="2356592" y="405384"/>
                    <a:pt x="2281630" y="355854"/>
                  </a:cubicBezTo>
                  <a:cubicBezTo>
                    <a:pt x="2187047" y="293370"/>
                    <a:pt x="2095988" y="225457"/>
                    <a:pt x="2002357" y="161544"/>
                  </a:cubicBezTo>
                  <a:cubicBezTo>
                    <a:pt x="1892439" y="86487"/>
                    <a:pt x="1726037" y="0"/>
                    <a:pt x="1726037" y="0"/>
                  </a:cubicBezTo>
                </a:path>
              </a:pathLst>
            </a:custGeom>
            <a:noFill/>
            <a:ln w="9525" cap="rnd">
              <a:solidFill>
                <a:schemeClr val="bg2">
                  <a:alpha val="25000"/>
                </a:schemeClr>
              </a:solidFill>
              <a:prstDash val="lgDash"/>
              <a:round/>
            </a:ln>
          </p:spPr>
          <p:txBody>
            <a:bodyPr rtlCol="0" anchor="ctr"/>
            <a:lstStyle/>
            <a:p>
              <a:endParaRPr lang="en-US"/>
            </a:p>
          </p:txBody>
        </p:sp>
        <p:grpSp>
          <p:nvGrpSpPr>
            <p:cNvPr id="293" name="Graphic 3">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538537" y="995362"/>
              <a:ext cx="3521990" cy="2074884"/>
              <a:chOff x="3538537" y="995362"/>
              <a:chExt cx="3521990" cy="2074884"/>
            </a:xfrm>
            <a:noFill/>
          </p:grpSpPr>
          <p:sp>
            <p:nvSpPr>
              <p:cNvPr id="306" name="Freeform: Shape 305">
                <a:extLst>
                  <a:ext uri="{FF2B5EF4-FFF2-40B4-BE49-F238E27FC236}">
                    <a16:creationId xmlns:a16="http://schemas.microsoft.com/office/drawing/2014/main" id="{F890D7E4-2E90-4189-AA14-2693B9473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7" name="Freeform: Shape 306">
                <a:extLst>
                  <a:ext uri="{FF2B5EF4-FFF2-40B4-BE49-F238E27FC236}">
                    <a16:creationId xmlns:a16="http://schemas.microsoft.com/office/drawing/2014/main" id="{3D53848D-8416-4C24-A2D1-CB2D5EF4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8" name="Freeform: Shape 307">
                <a:extLst>
                  <a:ext uri="{FF2B5EF4-FFF2-40B4-BE49-F238E27FC236}">
                    <a16:creationId xmlns:a16="http://schemas.microsoft.com/office/drawing/2014/main" id="{D5C6ABEA-3701-4591-9F7A-DF96C707B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9" name="Freeform: Shape 308">
                <a:extLst>
                  <a:ext uri="{FF2B5EF4-FFF2-40B4-BE49-F238E27FC236}">
                    <a16:creationId xmlns:a16="http://schemas.microsoft.com/office/drawing/2014/main" id="{8BABF3D0-6D14-430A-8648-AA359FF6D4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23749" y="1004791"/>
                <a:ext cx="2567851" cy="1647045"/>
              </a:xfrm>
              <a:custGeom>
                <a:avLst/>
                <a:gdLst>
                  <a:gd name="connsiteX0" fmla="*/ 630083 w 2567851"/>
                  <a:gd name="connsiteY0" fmla="*/ 95 h 1647045"/>
                  <a:gd name="connsiteX1" fmla="*/ 124686 w 2567851"/>
                  <a:gd name="connsiteY1" fmla="*/ 410718 h 1647045"/>
                  <a:gd name="connsiteX2" fmla="*/ 26674 w 2567851"/>
                  <a:gd name="connsiteY2" fmla="*/ 689991 h 1647045"/>
                  <a:gd name="connsiteX3" fmla="*/ 1718 w 2567851"/>
                  <a:gd name="connsiteY3" fmla="*/ 974217 h 1647045"/>
                  <a:gd name="connsiteX4" fmla="*/ 56582 w 2567851"/>
                  <a:gd name="connsiteY4" fmla="*/ 1208627 h 1647045"/>
                  <a:gd name="connsiteX5" fmla="*/ 212792 w 2567851"/>
                  <a:gd name="connsiteY5" fmla="*/ 1443038 h 1647045"/>
                  <a:gd name="connsiteX6" fmla="*/ 385576 w 2567851"/>
                  <a:gd name="connsiteY6" fmla="*/ 1590961 h 1647045"/>
                  <a:gd name="connsiteX7" fmla="*/ 528451 w 2567851"/>
                  <a:gd name="connsiteY7" fmla="*/ 1645825 h 1647045"/>
                  <a:gd name="connsiteX8" fmla="*/ 739430 w 2567851"/>
                  <a:gd name="connsiteY8" fmla="*/ 1604296 h 1647045"/>
                  <a:gd name="connsiteX9" fmla="*/ 1023560 w 2567851"/>
                  <a:gd name="connsiteY9" fmla="*/ 1517809 h 1647045"/>
                  <a:gd name="connsiteX10" fmla="*/ 1384082 w 2567851"/>
                  <a:gd name="connsiteY10" fmla="*/ 1394841 h 1647045"/>
                  <a:gd name="connsiteX11" fmla="*/ 1872619 w 2567851"/>
                  <a:gd name="connsiteY11" fmla="*/ 1318355 h 1647045"/>
                  <a:gd name="connsiteX12" fmla="*/ 2169989 w 2567851"/>
                  <a:gd name="connsiteY12" fmla="*/ 1359884 h 1647045"/>
                  <a:gd name="connsiteX13" fmla="*/ 2331152 w 2567851"/>
                  <a:gd name="connsiteY13" fmla="*/ 1359884 h 1647045"/>
                  <a:gd name="connsiteX14" fmla="*/ 2500602 w 2567851"/>
                  <a:gd name="connsiteY14" fmla="*/ 1351598 h 1647045"/>
                  <a:gd name="connsiteX15" fmla="*/ 2557085 w 2567851"/>
                  <a:gd name="connsiteY15" fmla="*/ 1316641 h 1647045"/>
                  <a:gd name="connsiteX16" fmla="*/ 2533844 w 2567851"/>
                  <a:gd name="connsiteY16" fmla="*/ 1195292 h 1647045"/>
                  <a:gd name="connsiteX17" fmla="*/ 2312864 w 2567851"/>
                  <a:gd name="connsiteY17" fmla="*/ 1005745 h 1647045"/>
                  <a:gd name="connsiteX18" fmla="*/ 1980537 w 2567851"/>
                  <a:gd name="connsiteY18" fmla="*/ 763048 h 1647045"/>
                  <a:gd name="connsiteX19" fmla="*/ 1706408 w 2567851"/>
                  <a:gd name="connsiteY19" fmla="*/ 548640 h 1647045"/>
                  <a:gd name="connsiteX20" fmla="*/ 1422372 w 2567851"/>
                  <a:gd name="connsiteY20" fmla="*/ 328803 h 1647045"/>
                  <a:gd name="connsiteX21" fmla="*/ 960695 w 2567851"/>
                  <a:gd name="connsiteY21" fmla="*/ 0 h 164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67851" h="1647045">
                    <a:moveTo>
                      <a:pt x="630083" y="95"/>
                    </a:moveTo>
                    <a:cubicBezTo>
                      <a:pt x="431201" y="60008"/>
                      <a:pt x="185837" y="291751"/>
                      <a:pt x="124686" y="410718"/>
                    </a:cubicBezTo>
                    <a:cubicBezTo>
                      <a:pt x="79442" y="498920"/>
                      <a:pt x="47438" y="593027"/>
                      <a:pt x="26674" y="689991"/>
                    </a:cubicBezTo>
                    <a:cubicBezTo>
                      <a:pt x="6576" y="783431"/>
                      <a:pt x="-4473" y="878967"/>
                      <a:pt x="1718" y="974217"/>
                    </a:cubicBezTo>
                    <a:cubicBezTo>
                      <a:pt x="7052" y="1054894"/>
                      <a:pt x="24674" y="1134332"/>
                      <a:pt x="56582" y="1208627"/>
                    </a:cubicBezTo>
                    <a:cubicBezTo>
                      <a:pt x="93825" y="1295495"/>
                      <a:pt x="148975" y="1373219"/>
                      <a:pt x="212792" y="1443038"/>
                    </a:cubicBezTo>
                    <a:cubicBezTo>
                      <a:pt x="264227" y="1499330"/>
                      <a:pt x="320996" y="1550575"/>
                      <a:pt x="385576" y="1590961"/>
                    </a:cubicBezTo>
                    <a:cubicBezTo>
                      <a:pt x="429486" y="1618393"/>
                      <a:pt x="477111" y="1640681"/>
                      <a:pt x="528451" y="1645825"/>
                    </a:cubicBezTo>
                    <a:cubicBezTo>
                      <a:pt x="600460" y="1653064"/>
                      <a:pt x="670278" y="1626680"/>
                      <a:pt x="739430" y="1604296"/>
                    </a:cubicBezTo>
                    <a:cubicBezTo>
                      <a:pt x="833632" y="1573721"/>
                      <a:pt x="929453" y="1548479"/>
                      <a:pt x="1023560" y="1517809"/>
                    </a:cubicBezTo>
                    <a:cubicBezTo>
                      <a:pt x="1144337" y="1478471"/>
                      <a:pt x="1262924" y="1432846"/>
                      <a:pt x="1384082" y="1394841"/>
                    </a:cubicBezTo>
                    <a:cubicBezTo>
                      <a:pt x="1542959" y="1345025"/>
                      <a:pt x="1707074" y="1305497"/>
                      <a:pt x="1872619" y="1318355"/>
                    </a:cubicBezTo>
                    <a:cubicBezTo>
                      <a:pt x="1972536" y="1326071"/>
                      <a:pt x="2070072" y="1353312"/>
                      <a:pt x="2169989" y="1359884"/>
                    </a:cubicBezTo>
                    <a:cubicBezTo>
                      <a:pt x="2223615" y="1363409"/>
                      <a:pt x="2277431" y="1359503"/>
                      <a:pt x="2331152" y="1359884"/>
                    </a:cubicBezTo>
                    <a:cubicBezTo>
                      <a:pt x="2388112" y="1360265"/>
                      <a:pt x="2445738" y="1366076"/>
                      <a:pt x="2500602" y="1351598"/>
                    </a:cubicBezTo>
                    <a:cubicBezTo>
                      <a:pt x="2522986" y="1345692"/>
                      <a:pt x="2544322" y="1335691"/>
                      <a:pt x="2557085" y="1316641"/>
                    </a:cubicBezTo>
                    <a:cubicBezTo>
                      <a:pt x="2581850" y="1279874"/>
                      <a:pt x="2559562" y="1233202"/>
                      <a:pt x="2533844" y="1195292"/>
                    </a:cubicBezTo>
                    <a:cubicBezTo>
                      <a:pt x="2478790" y="1114330"/>
                      <a:pt x="2394208" y="1060990"/>
                      <a:pt x="2312864" y="1005745"/>
                    </a:cubicBezTo>
                    <a:cubicBezTo>
                      <a:pt x="2199326" y="928688"/>
                      <a:pt x="2089027" y="847058"/>
                      <a:pt x="1980537" y="763048"/>
                    </a:cubicBezTo>
                    <a:cubicBezTo>
                      <a:pt x="1888811" y="691991"/>
                      <a:pt x="1796514" y="621697"/>
                      <a:pt x="1706408" y="548640"/>
                    </a:cubicBezTo>
                    <a:cubicBezTo>
                      <a:pt x="1554865" y="425672"/>
                      <a:pt x="1572105" y="453866"/>
                      <a:pt x="1422372" y="328803"/>
                    </a:cubicBezTo>
                    <a:cubicBezTo>
                      <a:pt x="1381224" y="294418"/>
                      <a:pt x="1009749" y="21146"/>
                      <a:pt x="960695" y="0"/>
                    </a:cubicBezTo>
                  </a:path>
                </a:pathLst>
              </a:custGeom>
              <a:noFill/>
              <a:ln w="9525" cap="rnd">
                <a:solidFill>
                  <a:schemeClr val="bg2">
                    <a:alpha val="25000"/>
                  </a:schemeClr>
                </a:solidFill>
                <a:prstDash val="lgDash"/>
                <a:round/>
              </a:ln>
            </p:spPr>
            <p:txBody>
              <a:bodyPr rtlCol="0" anchor="ctr"/>
              <a:lstStyle/>
              <a:p>
                <a:endParaRPr lang="en-US"/>
              </a:p>
            </p:txBody>
          </p:sp>
          <p:sp>
            <p:nvSpPr>
              <p:cNvPr id="310" name="Freeform: Shape 309">
                <a:extLst>
                  <a:ext uri="{FF2B5EF4-FFF2-40B4-BE49-F238E27FC236}">
                    <a16:creationId xmlns:a16="http://schemas.microsoft.com/office/drawing/2014/main" id="{7C04F5C9-F7C6-4B5D-AA5A-252D9DDBA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27427" y="1016602"/>
                <a:ext cx="1676495" cy="1223010"/>
              </a:xfrm>
              <a:custGeom>
                <a:avLst/>
                <a:gdLst>
                  <a:gd name="connsiteX0" fmla="*/ 1676495 w 1676495"/>
                  <a:gd name="connsiteY0" fmla="*/ 1223010 h 1223010"/>
                  <a:gd name="connsiteX1" fmla="*/ 1421702 w 1676495"/>
                  <a:gd name="connsiteY1" fmla="*/ 1000697 h 1223010"/>
                  <a:gd name="connsiteX2" fmla="*/ 1024604 w 1676495"/>
                  <a:gd name="connsiteY2" fmla="*/ 744665 h 1223010"/>
                  <a:gd name="connsiteX3" fmla="*/ 444722 w 1676495"/>
                  <a:gd name="connsiteY3" fmla="*/ 345758 h 1223010"/>
                  <a:gd name="connsiteX4" fmla="*/ 0 w 1676495"/>
                  <a:gd name="connsiteY4" fmla="*/ 0 h 122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010">
                    <a:moveTo>
                      <a:pt x="1676495" y="1223010"/>
                    </a:moveTo>
                    <a:cubicBezTo>
                      <a:pt x="1603724" y="1136428"/>
                      <a:pt x="1514094" y="1066229"/>
                      <a:pt x="1421702" y="1000697"/>
                    </a:cubicBezTo>
                    <a:cubicBezTo>
                      <a:pt x="1293209" y="909638"/>
                      <a:pt x="1158526" y="827627"/>
                      <a:pt x="1024604" y="744665"/>
                    </a:cubicBezTo>
                    <a:cubicBezTo>
                      <a:pt x="824770" y="620935"/>
                      <a:pt x="623792" y="497681"/>
                      <a:pt x="444722" y="345758"/>
                    </a:cubicBezTo>
                    <a:cubicBezTo>
                      <a:pt x="330517" y="248888"/>
                      <a:pt x="135731" y="61722"/>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71" name="Freeform: Shape 310">
                <a:extLst>
                  <a:ext uri="{FF2B5EF4-FFF2-40B4-BE49-F238E27FC236}">
                    <a16:creationId xmlns:a16="http://schemas.microsoft.com/office/drawing/2014/main" id="{7337B922-7D88-47CA-A9FD-0841B373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31727" y="1004887"/>
                <a:ext cx="3028800" cy="2065359"/>
              </a:xfrm>
              <a:custGeom>
                <a:avLst/>
                <a:gdLst>
                  <a:gd name="connsiteX0" fmla="*/ 525127 w 3028800"/>
                  <a:gd name="connsiteY0" fmla="*/ 0 h 2065359"/>
                  <a:gd name="connsiteX1" fmla="*/ 256141 w 3028800"/>
                  <a:gd name="connsiteY1" fmla="*/ 229648 h 2065359"/>
                  <a:gd name="connsiteX2" fmla="*/ 115552 w 3028800"/>
                  <a:gd name="connsiteY2" fmla="*/ 438531 h 2065359"/>
                  <a:gd name="connsiteX3" fmla="*/ 29446 w 3028800"/>
                  <a:gd name="connsiteY3" fmla="*/ 723424 h 2065359"/>
                  <a:gd name="connsiteX4" fmla="*/ 776 w 3028800"/>
                  <a:gd name="connsiteY4" fmla="*/ 1034606 h 2065359"/>
                  <a:gd name="connsiteX5" fmla="*/ 48592 w 3028800"/>
                  <a:gd name="connsiteY5" fmla="*/ 1288352 h 2065359"/>
                  <a:gd name="connsiteX6" fmla="*/ 146699 w 3028800"/>
                  <a:gd name="connsiteY6" fmla="*/ 1496568 h 2065359"/>
                  <a:gd name="connsiteX7" fmla="*/ 254332 w 3028800"/>
                  <a:gd name="connsiteY7" fmla="*/ 1721549 h 2065359"/>
                  <a:gd name="connsiteX8" fmla="*/ 338056 w 3028800"/>
                  <a:gd name="connsiteY8" fmla="*/ 1905857 h 2065359"/>
                  <a:gd name="connsiteX9" fmla="*/ 407398 w 3028800"/>
                  <a:gd name="connsiteY9" fmla="*/ 2008823 h 2065359"/>
                  <a:gd name="connsiteX10" fmla="*/ 476740 w 3028800"/>
                  <a:gd name="connsiteY10" fmla="*/ 2059114 h 2065359"/>
                  <a:gd name="connsiteX11" fmla="*/ 596374 w 3028800"/>
                  <a:gd name="connsiteY11" fmla="*/ 2047113 h 2065359"/>
                  <a:gd name="connsiteX12" fmla="*/ 804496 w 3028800"/>
                  <a:gd name="connsiteY12" fmla="*/ 1903476 h 2065359"/>
                  <a:gd name="connsiteX13" fmla="*/ 1084435 w 3028800"/>
                  <a:gd name="connsiteY13" fmla="*/ 1721549 h 2065359"/>
                  <a:gd name="connsiteX14" fmla="*/ 1369138 w 3028800"/>
                  <a:gd name="connsiteY14" fmla="*/ 1611439 h 2065359"/>
                  <a:gd name="connsiteX15" fmla="*/ 1603643 w 3028800"/>
                  <a:gd name="connsiteY15" fmla="*/ 1554004 h 2065359"/>
                  <a:gd name="connsiteX16" fmla="*/ 1897966 w 3028800"/>
                  <a:gd name="connsiteY16" fmla="*/ 1498949 h 2065359"/>
                  <a:gd name="connsiteX17" fmla="*/ 2146759 w 3028800"/>
                  <a:gd name="connsiteY17" fmla="*/ 1513332 h 2065359"/>
                  <a:gd name="connsiteX18" fmla="*/ 2292682 w 3028800"/>
                  <a:gd name="connsiteY18" fmla="*/ 1537240 h 2065359"/>
                  <a:gd name="connsiteX19" fmla="*/ 2584623 w 3028800"/>
                  <a:gd name="connsiteY19" fmla="*/ 1594676 h 2065359"/>
                  <a:gd name="connsiteX20" fmla="*/ 2795126 w 3028800"/>
                  <a:gd name="connsiteY20" fmla="*/ 1620964 h 2065359"/>
                  <a:gd name="connsiteX21" fmla="*/ 2972005 w 3028800"/>
                  <a:gd name="connsiteY21" fmla="*/ 1234631 h 206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28800" h="2065359">
                    <a:moveTo>
                      <a:pt x="525127" y="0"/>
                    </a:moveTo>
                    <a:cubicBezTo>
                      <a:pt x="525127" y="0"/>
                      <a:pt x="307386" y="172212"/>
                      <a:pt x="256141" y="229648"/>
                    </a:cubicBezTo>
                    <a:cubicBezTo>
                      <a:pt x="199944" y="292608"/>
                      <a:pt x="151843" y="362331"/>
                      <a:pt x="115552" y="438531"/>
                    </a:cubicBezTo>
                    <a:cubicBezTo>
                      <a:pt x="72785" y="528447"/>
                      <a:pt x="48115" y="625507"/>
                      <a:pt x="29446" y="723424"/>
                    </a:cubicBezTo>
                    <a:cubicBezTo>
                      <a:pt x="9825" y="826103"/>
                      <a:pt x="-3415" y="930212"/>
                      <a:pt x="776" y="1034606"/>
                    </a:cubicBezTo>
                    <a:cubicBezTo>
                      <a:pt x="4205" y="1121093"/>
                      <a:pt x="19159" y="1206913"/>
                      <a:pt x="48592" y="1288352"/>
                    </a:cubicBezTo>
                    <a:cubicBezTo>
                      <a:pt x="74785" y="1360551"/>
                      <a:pt x="111457" y="1428274"/>
                      <a:pt x="146699" y="1496568"/>
                    </a:cubicBezTo>
                    <a:cubicBezTo>
                      <a:pt x="184894" y="1570482"/>
                      <a:pt x="221185" y="1645349"/>
                      <a:pt x="254332" y="1721549"/>
                    </a:cubicBezTo>
                    <a:cubicBezTo>
                      <a:pt x="281287" y="1783461"/>
                      <a:pt x="306433" y="1846231"/>
                      <a:pt x="338056" y="1905857"/>
                    </a:cubicBezTo>
                    <a:cubicBezTo>
                      <a:pt x="357583" y="1942529"/>
                      <a:pt x="379776" y="1977866"/>
                      <a:pt x="407398" y="2008823"/>
                    </a:cubicBezTo>
                    <a:cubicBezTo>
                      <a:pt x="426829" y="2030539"/>
                      <a:pt x="449308" y="2049780"/>
                      <a:pt x="476740" y="2059114"/>
                    </a:cubicBezTo>
                    <a:cubicBezTo>
                      <a:pt x="515793" y="2072354"/>
                      <a:pt x="557893" y="2062734"/>
                      <a:pt x="596374" y="2047113"/>
                    </a:cubicBezTo>
                    <a:cubicBezTo>
                      <a:pt x="674860" y="2015300"/>
                      <a:pt x="738106" y="1956530"/>
                      <a:pt x="804496" y="1903476"/>
                    </a:cubicBezTo>
                    <a:cubicBezTo>
                      <a:pt x="891649" y="1833848"/>
                      <a:pt x="984804" y="1771841"/>
                      <a:pt x="1084435" y="1721549"/>
                    </a:cubicBezTo>
                    <a:cubicBezTo>
                      <a:pt x="1175494" y="1675638"/>
                      <a:pt x="1271030" y="1639348"/>
                      <a:pt x="1369138" y="1611439"/>
                    </a:cubicBezTo>
                    <a:cubicBezTo>
                      <a:pt x="1446576" y="1589437"/>
                      <a:pt x="1525252" y="1572387"/>
                      <a:pt x="1603643" y="1554004"/>
                    </a:cubicBezTo>
                    <a:cubicBezTo>
                      <a:pt x="1700989" y="1531049"/>
                      <a:pt x="1798144" y="1505141"/>
                      <a:pt x="1897966" y="1498949"/>
                    </a:cubicBezTo>
                    <a:cubicBezTo>
                      <a:pt x="1981119" y="1493711"/>
                      <a:pt x="2064272" y="1501521"/>
                      <a:pt x="2146759" y="1513332"/>
                    </a:cubicBezTo>
                    <a:cubicBezTo>
                      <a:pt x="2195527" y="1520285"/>
                      <a:pt x="2244200" y="1528382"/>
                      <a:pt x="2292682" y="1537240"/>
                    </a:cubicBezTo>
                    <a:cubicBezTo>
                      <a:pt x="2390218" y="1555147"/>
                      <a:pt x="2487563" y="1574102"/>
                      <a:pt x="2584623" y="1594676"/>
                    </a:cubicBezTo>
                    <a:cubicBezTo>
                      <a:pt x="2654251" y="1609439"/>
                      <a:pt x="2724260" y="1624393"/>
                      <a:pt x="2795126" y="1620964"/>
                    </a:cubicBezTo>
                    <a:cubicBezTo>
                      <a:pt x="2859991" y="1617821"/>
                      <a:pt x="3149551" y="1625918"/>
                      <a:pt x="2972005" y="1234631"/>
                    </a:cubicBezTo>
                  </a:path>
                </a:pathLst>
              </a:custGeom>
              <a:noFill/>
              <a:ln w="9525" cap="rnd">
                <a:solidFill>
                  <a:schemeClr val="bg2">
                    <a:alpha val="25000"/>
                  </a:schemeClr>
                </a:solidFill>
                <a:prstDash val="lgDash"/>
                <a:round/>
              </a:ln>
            </p:spPr>
            <p:txBody>
              <a:bodyPr rtlCol="0" anchor="ctr"/>
              <a:lstStyle/>
              <a:p>
                <a:endParaRPr lang="en-US"/>
              </a:p>
            </p:txBody>
          </p:sp>
        </p:grpSp>
        <p:sp>
          <p:nvSpPr>
            <p:cNvPr id="372" name="Freeform: Shape 293">
              <a:extLst>
                <a:ext uri="{FF2B5EF4-FFF2-40B4-BE49-F238E27FC236}">
                  <a16:creationId xmlns:a16="http://schemas.microsoft.com/office/drawing/2014/main" id="{3099EA02-8097-44CE-ABA3-D27A4AA0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2354" y="1198466"/>
              <a:ext cx="1161937" cy="1049976"/>
            </a:xfrm>
            <a:custGeom>
              <a:avLst/>
              <a:gdLst>
                <a:gd name="connsiteX0" fmla="*/ 279459 w 1161937"/>
                <a:gd name="connsiteY0" fmla="*/ 64453 h 1049976"/>
                <a:gd name="connsiteX1" fmla="*/ 99437 w 1161937"/>
                <a:gd name="connsiteY1" fmla="*/ 232093 h 1049976"/>
                <a:gd name="connsiteX2" fmla="*/ 2472 w 1161937"/>
                <a:gd name="connsiteY2" fmla="*/ 507746 h 1049976"/>
                <a:gd name="connsiteX3" fmla="*/ 17712 w 1161937"/>
                <a:gd name="connsiteY3" fmla="*/ 734917 h 1049976"/>
                <a:gd name="connsiteX4" fmla="*/ 85530 w 1161937"/>
                <a:gd name="connsiteY4" fmla="*/ 905320 h 1049976"/>
                <a:gd name="connsiteX5" fmla="*/ 388806 w 1161937"/>
                <a:gd name="connsiteY5" fmla="*/ 1048004 h 1049976"/>
                <a:gd name="connsiteX6" fmla="*/ 755709 w 1161937"/>
                <a:gd name="connsiteY6" fmla="*/ 984282 h 1049976"/>
                <a:gd name="connsiteX7" fmla="*/ 984214 w 1161937"/>
                <a:gd name="connsiteY7" fmla="*/ 856837 h 1049976"/>
                <a:gd name="connsiteX8" fmla="*/ 1144806 w 1161937"/>
                <a:gd name="connsiteY8" fmla="*/ 651859 h 1049976"/>
                <a:gd name="connsiteX9" fmla="*/ 1144806 w 1161937"/>
                <a:gd name="connsiteY9" fmla="*/ 435737 h 1049976"/>
                <a:gd name="connsiteX10" fmla="*/ 894203 w 1161937"/>
                <a:gd name="connsiteY10" fmla="*/ 110173 h 1049976"/>
                <a:gd name="connsiteX11" fmla="*/ 645219 w 1161937"/>
                <a:gd name="connsiteY11" fmla="*/ 11494 h 1049976"/>
                <a:gd name="connsiteX12" fmla="*/ 469102 w 1161937"/>
                <a:gd name="connsiteY12" fmla="*/ 3207 h 1049976"/>
                <a:gd name="connsiteX13" fmla="*/ 279459 w 1161937"/>
                <a:gd name="connsiteY13" fmla="*/ 64453 h 104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1937" h="1049976">
                  <a:moveTo>
                    <a:pt x="279459" y="64453"/>
                  </a:moveTo>
                  <a:cubicBezTo>
                    <a:pt x="206784" y="104934"/>
                    <a:pt x="145538" y="162751"/>
                    <a:pt x="99437" y="232093"/>
                  </a:cubicBezTo>
                  <a:cubicBezTo>
                    <a:pt x="44763" y="314389"/>
                    <a:pt x="10759" y="409258"/>
                    <a:pt x="2472" y="507746"/>
                  </a:cubicBezTo>
                  <a:cubicBezTo>
                    <a:pt x="-3909" y="583660"/>
                    <a:pt x="2377" y="660146"/>
                    <a:pt x="17712" y="734917"/>
                  </a:cubicBezTo>
                  <a:cubicBezTo>
                    <a:pt x="30190" y="795782"/>
                    <a:pt x="48002" y="855980"/>
                    <a:pt x="85530" y="905320"/>
                  </a:cubicBezTo>
                  <a:cubicBezTo>
                    <a:pt x="155730" y="997617"/>
                    <a:pt x="272030" y="1038955"/>
                    <a:pt x="388806" y="1048004"/>
                  </a:cubicBezTo>
                  <a:cubicBezTo>
                    <a:pt x="514251" y="1057720"/>
                    <a:pt x="638361" y="1030764"/>
                    <a:pt x="755709" y="984282"/>
                  </a:cubicBezTo>
                  <a:cubicBezTo>
                    <a:pt x="837339" y="951992"/>
                    <a:pt x="915444" y="911320"/>
                    <a:pt x="984214" y="856837"/>
                  </a:cubicBezTo>
                  <a:cubicBezTo>
                    <a:pt x="1053556" y="801878"/>
                    <a:pt x="1115659" y="735013"/>
                    <a:pt x="1144806" y="651859"/>
                  </a:cubicBezTo>
                  <a:cubicBezTo>
                    <a:pt x="1169285" y="581946"/>
                    <a:pt x="1165951" y="506984"/>
                    <a:pt x="1144806" y="435737"/>
                  </a:cubicBezTo>
                  <a:cubicBezTo>
                    <a:pt x="1104801" y="300673"/>
                    <a:pt x="1011837" y="187801"/>
                    <a:pt x="894203" y="110173"/>
                  </a:cubicBezTo>
                  <a:cubicBezTo>
                    <a:pt x="818860" y="60547"/>
                    <a:pt x="733897" y="28258"/>
                    <a:pt x="645219" y="11494"/>
                  </a:cubicBezTo>
                  <a:cubicBezTo>
                    <a:pt x="587117" y="540"/>
                    <a:pt x="527776" y="-3365"/>
                    <a:pt x="469102" y="3207"/>
                  </a:cubicBezTo>
                  <a:cubicBezTo>
                    <a:pt x="402522" y="10636"/>
                    <a:pt x="337943" y="31782"/>
                    <a:pt x="279459" y="64453"/>
                  </a:cubicBezTo>
                  <a:close/>
                </a:path>
              </a:pathLst>
            </a:custGeom>
            <a:noFill/>
            <a:ln w="9525" cap="rnd">
              <a:solidFill>
                <a:schemeClr val="bg2">
                  <a:alpha val="25000"/>
                </a:schemeClr>
              </a:solidFill>
              <a:prstDash val="lgDash"/>
              <a:round/>
            </a:ln>
          </p:spPr>
          <p:txBody>
            <a:bodyPr rtlCol="0" anchor="ctr"/>
            <a:lstStyle/>
            <a:p>
              <a:endParaRPr lang="en-US"/>
            </a:p>
          </p:txBody>
        </p:sp>
        <p:sp>
          <p:nvSpPr>
            <p:cNvPr id="295" name="Freeform: Shape 294">
              <a:extLst>
                <a:ext uri="{FF2B5EF4-FFF2-40B4-BE49-F238E27FC236}">
                  <a16:creationId xmlns:a16="http://schemas.microsoft.com/office/drawing/2014/main" id="{77B9352D-F916-42DA-A39C-C6F0C72BB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50030" y="1304029"/>
              <a:ext cx="846327" cy="774726"/>
            </a:xfrm>
            <a:custGeom>
              <a:avLst/>
              <a:gdLst>
                <a:gd name="connsiteX0" fmla="*/ 223506 w 846327"/>
                <a:gd name="connsiteY0" fmla="*/ 47187 h 774726"/>
                <a:gd name="connsiteX1" fmla="*/ 29100 w 846327"/>
                <a:gd name="connsiteY1" fmla="*/ 283216 h 774726"/>
                <a:gd name="connsiteX2" fmla="*/ 29100 w 846327"/>
                <a:gd name="connsiteY2" fmla="*/ 589064 h 774726"/>
                <a:gd name="connsiteX3" fmla="*/ 155402 w 846327"/>
                <a:gd name="connsiteY3" fmla="*/ 735368 h 774726"/>
                <a:gd name="connsiteX4" fmla="*/ 402957 w 846327"/>
                <a:gd name="connsiteY4" fmla="*/ 770325 h 774726"/>
                <a:gd name="connsiteX5" fmla="*/ 638891 w 846327"/>
                <a:gd name="connsiteY5" fmla="*/ 698887 h 774726"/>
                <a:gd name="connsiteX6" fmla="*/ 818342 w 846327"/>
                <a:gd name="connsiteY6" fmla="*/ 519341 h 774726"/>
                <a:gd name="connsiteX7" fmla="*/ 844917 w 846327"/>
                <a:gd name="connsiteY7" fmla="*/ 356463 h 774726"/>
                <a:gd name="connsiteX8" fmla="*/ 675467 w 846327"/>
                <a:gd name="connsiteY8" fmla="*/ 70523 h 774726"/>
                <a:gd name="connsiteX9" fmla="*/ 343140 w 846327"/>
                <a:gd name="connsiteY9" fmla="*/ 7372 h 774726"/>
                <a:gd name="connsiteX10" fmla="*/ 223506 w 846327"/>
                <a:gd name="connsiteY10" fmla="*/ 47187 h 7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6327" h="774726">
                  <a:moveTo>
                    <a:pt x="223506" y="47187"/>
                  </a:moveTo>
                  <a:cubicBezTo>
                    <a:pt x="131304" y="97288"/>
                    <a:pt x="65391" y="184537"/>
                    <a:pt x="29100" y="283216"/>
                  </a:cubicBezTo>
                  <a:cubicBezTo>
                    <a:pt x="-7380" y="382467"/>
                    <a:pt x="-11952" y="491909"/>
                    <a:pt x="29100" y="589064"/>
                  </a:cubicBezTo>
                  <a:cubicBezTo>
                    <a:pt x="54913" y="650214"/>
                    <a:pt x="97585" y="703078"/>
                    <a:pt x="155402" y="735368"/>
                  </a:cubicBezTo>
                  <a:cubicBezTo>
                    <a:pt x="229697" y="776802"/>
                    <a:pt x="317898" y="779659"/>
                    <a:pt x="402957" y="770325"/>
                  </a:cubicBezTo>
                  <a:cubicBezTo>
                    <a:pt x="485538" y="761181"/>
                    <a:pt x="566120" y="738987"/>
                    <a:pt x="638891" y="698887"/>
                  </a:cubicBezTo>
                  <a:cubicBezTo>
                    <a:pt x="714900" y="656977"/>
                    <a:pt x="781956" y="597827"/>
                    <a:pt x="818342" y="519341"/>
                  </a:cubicBezTo>
                  <a:cubicBezTo>
                    <a:pt x="841964" y="468477"/>
                    <a:pt x="849870" y="412280"/>
                    <a:pt x="844917" y="356463"/>
                  </a:cubicBezTo>
                  <a:cubicBezTo>
                    <a:pt x="834630" y="240449"/>
                    <a:pt x="771955" y="135293"/>
                    <a:pt x="675467" y="70523"/>
                  </a:cubicBezTo>
                  <a:cubicBezTo>
                    <a:pt x="578788" y="5658"/>
                    <a:pt x="458392" y="-11868"/>
                    <a:pt x="343140" y="7372"/>
                  </a:cubicBezTo>
                  <a:cubicBezTo>
                    <a:pt x="301325" y="14325"/>
                    <a:pt x="260748" y="26994"/>
                    <a:pt x="223506" y="47187"/>
                  </a:cubicBezTo>
                  <a:close/>
                </a:path>
              </a:pathLst>
            </a:custGeom>
            <a:noFill/>
            <a:ln w="9525" cap="rnd">
              <a:solidFill>
                <a:schemeClr val="bg2">
                  <a:alpha val="25000"/>
                </a:schemeClr>
              </a:solidFill>
              <a:prstDash val="lgDash"/>
              <a:round/>
            </a:ln>
          </p:spPr>
          <p:txBody>
            <a:bodyPr rtlCol="0" anchor="ctr"/>
            <a:lstStyle/>
            <a:p>
              <a:endParaRPr lang="en-US"/>
            </a:p>
          </p:txBody>
        </p:sp>
        <p:sp>
          <p:nvSpPr>
            <p:cNvPr id="373" name="Freeform: Shape 295">
              <a:extLst>
                <a:ext uri="{FF2B5EF4-FFF2-40B4-BE49-F238E27FC236}">
                  <a16:creationId xmlns:a16="http://schemas.microsoft.com/office/drawing/2014/main" id="{BBECF786-5D3B-4D7B-941E-FE96E6478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6972" y="1445833"/>
              <a:ext cx="477596" cy="447528"/>
            </a:xfrm>
            <a:custGeom>
              <a:avLst/>
              <a:gdLst>
                <a:gd name="connsiteX0" fmla="*/ 88185 w 477596"/>
                <a:gd name="connsiteY0" fmla="*/ 75022 h 447528"/>
                <a:gd name="connsiteX1" fmla="*/ 79 w 477596"/>
                <a:gd name="connsiteY1" fmla="*/ 236280 h 447528"/>
                <a:gd name="connsiteX2" fmla="*/ 69897 w 477596"/>
                <a:gd name="connsiteY2" fmla="*/ 370964 h 447528"/>
                <a:gd name="connsiteX3" fmla="*/ 172958 w 477596"/>
                <a:gd name="connsiteY3" fmla="*/ 429162 h 447528"/>
                <a:gd name="connsiteX4" fmla="*/ 309165 w 477596"/>
                <a:gd name="connsiteY4" fmla="*/ 440782 h 447528"/>
                <a:gd name="connsiteX5" fmla="*/ 432990 w 477596"/>
                <a:gd name="connsiteY5" fmla="*/ 316957 h 447528"/>
                <a:gd name="connsiteX6" fmla="*/ 476996 w 477596"/>
                <a:gd name="connsiteY6" fmla="*/ 164843 h 447528"/>
                <a:gd name="connsiteX7" fmla="*/ 383937 w 477596"/>
                <a:gd name="connsiteY7" fmla="*/ 26826 h 447528"/>
                <a:gd name="connsiteX8" fmla="*/ 88185 w 477596"/>
                <a:gd name="connsiteY8" fmla="*/ 75022 h 44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596" h="447528">
                  <a:moveTo>
                    <a:pt x="88185" y="75022"/>
                  </a:moveTo>
                  <a:cubicBezTo>
                    <a:pt x="37798" y="116361"/>
                    <a:pt x="-2016" y="171796"/>
                    <a:pt x="79" y="236280"/>
                  </a:cubicBezTo>
                  <a:cubicBezTo>
                    <a:pt x="1794" y="288763"/>
                    <a:pt x="30178" y="336103"/>
                    <a:pt x="69897" y="370964"/>
                  </a:cubicBezTo>
                  <a:cubicBezTo>
                    <a:pt x="99806" y="397253"/>
                    <a:pt x="135429" y="415636"/>
                    <a:pt x="172958" y="429162"/>
                  </a:cubicBezTo>
                  <a:cubicBezTo>
                    <a:pt x="217249" y="445068"/>
                    <a:pt x="264588" y="454784"/>
                    <a:pt x="309165" y="440782"/>
                  </a:cubicBezTo>
                  <a:cubicBezTo>
                    <a:pt x="366696" y="422780"/>
                    <a:pt x="403272" y="370297"/>
                    <a:pt x="432990" y="316957"/>
                  </a:cubicBezTo>
                  <a:cubicBezTo>
                    <a:pt x="459375" y="269618"/>
                    <a:pt x="481568" y="218469"/>
                    <a:pt x="476996" y="164843"/>
                  </a:cubicBezTo>
                  <a:cubicBezTo>
                    <a:pt x="472043" y="106169"/>
                    <a:pt x="435276" y="55972"/>
                    <a:pt x="383937" y="26826"/>
                  </a:cubicBezTo>
                  <a:cubicBezTo>
                    <a:pt x="289734" y="-26705"/>
                    <a:pt x="173244" y="5299"/>
                    <a:pt x="88185" y="75022"/>
                  </a:cubicBezTo>
                  <a:close/>
                </a:path>
              </a:pathLst>
            </a:custGeom>
            <a:noFill/>
            <a:ln w="9525" cap="rnd">
              <a:solidFill>
                <a:schemeClr val="bg2">
                  <a:alpha val="25000"/>
                </a:schemeClr>
              </a:solidFill>
              <a:prstDash val="lgDash"/>
              <a:round/>
            </a:ln>
          </p:spPr>
          <p:txBody>
            <a:bodyPr rtlCol="0" anchor="ctr"/>
            <a:lstStyle/>
            <a:p>
              <a:endParaRPr lang="en-US"/>
            </a:p>
          </p:txBody>
        </p:sp>
        <p:sp>
          <p:nvSpPr>
            <p:cNvPr id="297" name="Freeform: Shape 296">
              <a:extLst>
                <a:ext uri="{FF2B5EF4-FFF2-40B4-BE49-F238E27FC236}">
                  <a16:creationId xmlns:a16="http://schemas.microsoft.com/office/drawing/2014/main" id="{FF19012F-4A59-4866-B2D1-60B1A896B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4816" y="1004887"/>
              <a:ext cx="2861881" cy="1271168"/>
            </a:xfrm>
            <a:custGeom>
              <a:avLst/>
              <a:gdLst>
                <a:gd name="connsiteX0" fmla="*/ 0 w 2861881"/>
                <a:gd name="connsiteY0" fmla="*/ 0 h 1271168"/>
                <a:gd name="connsiteX1" fmla="*/ 176879 w 2861881"/>
                <a:gd name="connsiteY1" fmla="*/ 115157 h 1271168"/>
                <a:gd name="connsiteX2" fmla="*/ 400812 w 2861881"/>
                <a:gd name="connsiteY2" fmla="*/ 277178 h 1271168"/>
                <a:gd name="connsiteX3" fmla="*/ 652367 w 2861881"/>
                <a:gd name="connsiteY3" fmla="*/ 421958 h 1271168"/>
                <a:gd name="connsiteX4" fmla="*/ 1110615 w 2861881"/>
                <a:gd name="connsiteY4" fmla="*/ 690848 h 1271168"/>
                <a:gd name="connsiteX5" fmla="*/ 1410843 w 2861881"/>
                <a:gd name="connsiteY5" fmla="*/ 830580 h 1271168"/>
                <a:gd name="connsiteX6" fmla="*/ 1585341 w 2861881"/>
                <a:gd name="connsiteY6" fmla="*/ 917067 h 1271168"/>
                <a:gd name="connsiteX7" fmla="*/ 1896047 w 2861881"/>
                <a:gd name="connsiteY7" fmla="*/ 1114901 h 1271168"/>
                <a:gd name="connsiteX8" fmla="*/ 2042255 w 2861881"/>
                <a:gd name="connsiteY8" fmla="*/ 1204627 h 1271168"/>
                <a:gd name="connsiteX9" fmla="*/ 2276570 w 2861881"/>
                <a:gd name="connsiteY9" fmla="*/ 1271111 h 1271168"/>
                <a:gd name="connsiteX10" fmla="*/ 2568988 w 2861881"/>
                <a:gd name="connsiteY10" fmla="*/ 1128141 h 1271168"/>
                <a:gd name="connsiteX11" fmla="*/ 2726817 w 2861881"/>
                <a:gd name="connsiteY11" fmla="*/ 882110 h 1271168"/>
                <a:gd name="connsiteX12" fmla="*/ 2861882 w 2861881"/>
                <a:gd name="connsiteY12" fmla="*/ 574929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881"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7" y="509492"/>
                    <a:pt x="953167" y="609695"/>
                    <a:pt x="1110615" y="690848"/>
                  </a:cubicBezTo>
                  <a:cubicBezTo>
                    <a:pt x="1208723" y="741426"/>
                    <a:pt x="1310449" y="784670"/>
                    <a:pt x="1410843" y="830580"/>
                  </a:cubicBezTo>
                  <a:cubicBezTo>
                    <a:pt x="1469898" y="857631"/>
                    <a:pt x="1528477" y="885635"/>
                    <a:pt x="1585341" y="917067"/>
                  </a:cubicBezTo>
                  <a:cubicBezTo>
                    <a:pt x="1692878" y="976408"/>
                    <a:pt x="1794034" y="1046417"/>
                    <a:pt x="1896047"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2" y="574929"/>
                  </a:cubicBezTo>
                </a:path>
              </a:pathLst>
            </a:custGeom>
            <a:noFill/>
            <a:ln w="9525" cap="rnd">
              <a:solidFill>
                <a:schemeClr val="bg2">
                  <a:alpha val="25000"/>
                </a:schemeClr>
              </a:solidFill>
              <a:prstDash val="lgDash"/>
              <a:round/>
            </a:ln>
          </p:spPr>
          <p:txBody>
            <a:bodyPr rtlCol="0" anchor="ctr"/>
            <a:lstStyle/>
            <a:p>
              <a:endParaRPr lang="en-US"/>
            </a:p>
          </p:txBody>
        </p:sp>
        <p:sp>
          <p:nvSpPr>
            <p:cNvPr id="374" name="Freeform: Shape 297">
              <a:extLst>
                <a:ext uri="{FF2B5EF4-FFF2-40B4-BE49-F238E27FC236}">
                  <a16:creationId xmlns:a16="http://schemas.microsoft.com/office/drawing/2014/main" id="{FA9DE6B4-5329-41C6-9FB0-2E88732A10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5128" y="1004887"/>
              <a:ext cx="2636234" cy="919096"/>
            </a:xfrm>
            <a:custGeom>
              <a:avLst/>
              <a:gdLst>
                <a:gd name="connsiteX0" fmla="*/ 0 w 2636234"/>
                <a:gd name="connsiteY0" fmla="*/ 0 h 919096"/>
                <a:gd name="connsiteX1" fmla="*/ 417862 w 2636234"/>
                <a:gd name="connsiteY1" fmla="*/ 274415 h 919096"/>
                <a:gd name="connsiteX2" fmla="*/ 980218 w 2636234"/>
                <a:gd name="connsiteY2" fmla="*/ 607981 h 919096"/>
                <a:gd name="connsiteX3" fmla="*/ 1473137 w 2636234"/>
                <a:gd name="connsiteY3" fmla="*/ 792290 h 919096"/>
                <a:gd name="connsiteX4" fmla="*/ 1827276 w 2636234"/>
                <a:gd name="connsiteY4" fmla="*/ 914400 h 919096"/>
                <a:gd name="connsiteX5" fmla="*/ 2119218 w 2636234"/>
                <a:gd name="connsiteY5" fmla="*/ 847344 h 919096"/>
                <a:gd name="connsiteX6" fmla="*/ 2269998 w 2636234"/>
                <a:gd name="connsiteY6" fmla="*/ 610362 h 919096"/>
                <a:gd name="connsiteX7" fmla="*/ 2413540 w 2636234"/>
                <a:gd name="connsiteY7" fmla="*/ 361379 h 919096"/>
                <a:gd name="connsiteX8" fmla="*/ 2636235 w 2636234"/>
                <a:gd name="connsiteY8" fmla="*/ 66961 h 9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6234" h="919096">
                  <a:moveTo>
                    <a:pt x="0" y="0"/>
                  </a:moveTo>
                  <a:cubicBezTo>
                    <a:pt x="0" y="0"/>
                    <a:pt x="243745" y="162020"/>
                    <a:pt x="417862" y="274415"/>
                  </a:cubicBezTo>
                  <a:cubicBezTo>
                    <a:pt x="601409" y="392906"/>
                    <a:pt x="781145" y="518732"/>
                    <a:pt x="980218" y="607981"/>
                  </a:cubicBezTo>
                  <a:cubicBezTo>
                    <a:pt x="1140333" y="679799"/>
                    <a:pt x="1310545" y="726091"/>
                    <a:pt x="1473137" y="792290"/>
                  </a:cubicBezTo>
                  <a:cubicBezTo>
                    <a:pt x="1589532" y="839724"/>
                    <a:pt x="1702975" y="897922"/>
                    <a:pt x="1827276" y="914400"/>
                  </a:cubicBezTo>
                  <a:cubicBezTo>
                    <a:pt x="1930813" y="928116"/>
                    <a:pt x="2039208" y="913543"/>
                    <a:pt x="2119218" y="847344"/>
                  </a:cubicBezTo>
                  <a:cubicBezTo>
                    <a:pt x="2192084" y="786956"/>
                    <a:pt x="2228184" y="696087"/>
                    <a:pt x="2269998" y="610362"/>
                  </a:cubicBezTo>
                  <a:cubicBezTo>
                    <a:pt x="2312003" y="524161"/>
                    <a:pt x="2362867" y="442722"/>
                    <a:pt x="2413540" y="361379"/>
                  </a:cubicBezTo>
                  <a:cubicBezTo>
                    <a:pt x="2485835" y="245459"/>
                    <a:pt x="2514886" y="126873"/>
                    <a:pt x="2636235" y="66961"/>
                  </a:cubicBezTo>
                </a:path>
              </a:pathLst>
            </a:custGeom>
            <a:noFill/>
            <a:ln w="9525" cap="rnd">
              <a:solidFill>
                <a:schemeClr val="bg2">
                  <a:alpha val="25000"/>
                </a:schemeClr>
              </a:solidFill>
              <a:prstDash val="lgDash"/>
              <a:round/>
            </a:ln>
          </p:spPr>
          <p:txBody>
            <a:bodyPr rtlCol="0" anchor="ctr"/>
            <a:lstStyle/>
            <a:p>
              <a:endParaRPr lang="en-US"/>
            </a:p>
          </p:txBody>
        </p:sp>
        <p:sp>
          <p:nvSpPr>
            <p:cNvPr id="299" name="Freeform: Shape 298">
              <a:extLst>
                <a:ext uri="{FF2B5EF4-FFF2-40B4-BE49-F238E27FC236}">
                  <a16:creationId xmlns:a16="http://schemas.microsoft.com/office/drawing/2014/main" id="{D5B645CC-35E5-4026-A374-3213D0173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7625" y="1004887"/>
              <a:ext cx="2292381" cy="625711"/>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2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2" y="606171"/>
                  </a:cubicBezTo>
                  <a:cubicBezTo>
                    <a:pt x="1391602"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1" y="109347"/>
                    <a:pt x="2292382" y="0"/>
                    <a:pt x="2292382" y="0"/>
                  </a:cubicBezTo>
                </a:path>
              </a:pathLst>
            </a:custGeom>
            <a:noFill/>
            <a:ln w="9525" cap="rnd">
              <a:solidFill>
                <a:schemeClr val="bg2">
                  <a:alpha val="25000"/>
                </a:schemeClr>
              </a:solidFill>
              <a:prstDash val="lgDash"/>
              <a:round/>
            </a:ln>
          </p:spPr>
          <p:txBody>
            <a:bodyPr rtlCol="0" anchor="ctr"/>
            <a:lstStyle/>
            <a:p>
              <a:endParaRPr lang="en-US"/>
            </a:p>
          </p:txBody>
        </p:sp>
        <p:sp>
          <p:nvSpPr>
            <p:cNvPr id="375" name="Freeform: Shape 299">
              <a:extLst>
                <a:ext uri="{FF2B5EF4-FFF2-40B4-BE49-F238E27FC236}">
                  <a16:creationId xmlns:a16="http://schemas.microsoft.com/office/drawing/2014/main" id="{C17ABE3A-3743-4935-8680-30474904B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40696" y="1004887"/>
              <a:ext cx="1865852" cy="421548"/>
            </a:xfrm>
            <a:custGeom>
              <a:avLst/>
              <a:gdLst>
                <a:gd name="connsiteX0" fmla="*/ 1865852 w 1865852"/>
                <a:gd name="connsiteY0" fmla="*/ 0 h 421548"/>
                <a:gd name="connsiteX1" fmla="*/ 1535049 w 1865852"/>
                <a:gd name="connsiteY1" fmla="*/ 258699 h 421548"/>
                <a:gd name="connsiteX2" fmla="*/ 1247965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5" y="408051"/>
                  </a:cubicBezTo>
                  <a:cubicBezTo>
                    <a:pt x="1152239" y="430625"/>
                    <a:pt x="1053084" y="420815"/>
                    <a:pt x="955072" y="408051"/>
                  </a:cubicBezTo>
                  <a:cubicBezTo>
                    <a:pt x="833723" y="392240"/>
                    <a:pt x="711803" y="376142"/>
                    <a:pt x="596170" y="336233"/>
                  </a:cubicBezTo>
                  <a:cubicBezTo>
                    <a:pt x="486728" y="298418"/>
                    <a:pt x="382714" y="246412"/>
                    <a:pt x="283178" y="186881"/>
                  </a:cubicBezTo>
                  <a:cubicBezTo>
                    <a:pt x="176117" y="122777"/>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01" name="Freeform: Shape 300">
              <a:extLst>
                <a:ext uri="{FF2B5EF4-FFF2-40B4-BE49-F238E27FC236}">
                  <a16:creationId xmlns:a16="http://schemas.microsoft.com/office/drawing/2014/main" id="{C35BA021-8EE3-4AAC-886D-84BD02C5D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98062" y="1004887"/>
              <a:ext cx="1358265" cy="286935"/>
            </a:xfrm>
            <a:custGeom>
              <a:avLst/>
              <a:gdLst>
                <a:gd name="connsiteX0" fmla="*/ 0 w 1358265"/>
                <a:gd name="connsiteY0" fmla="*/ 11621 h 286935"/>
                <a:gd name="connsiteX1" fmla="*/ 200978 w 1358265"/>
                <a:gd name="connsiteY1" fmla="*/ 163830 h 286935"/>
                <a:gd name="connsiteX2" fmla="*/ 499586 w 1358265"/>
                <a:gd name="connsiteY2" fmla="*/ 258604 h 286935"/>
                <a:gd name="connsiteX3" fmla="*/ 780955 w 1358265"/>
                <a:gd name="connsiteY3" fmla="*/ 284417 h 286935"/>
                <a:gd name="connsiteX4" fmla="*/ 1027843 w 1358265"/>
                <a:gd name="connsiteY4" fmla="*/ 215456 h 286935"/>
                <a:gd name="connsiteX5" fmla="*/ 1358265 w 1358265"/>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5" h="286935">
                  <a:moveTo>
                    <a:pt x="0" y="11621"/>
                  </a:moveTo>
                  <a:cubicBezTo>
                    <a:pt x="0" y="11621"/>
                    <a:pt x="89249" y="104299"/>
                    <a:pt x="200978" y="163830"/>
                  </a:cubicBezTo>
                  <a:cubicBezTo>
                    <a:pt x="293465" y="213074"/>
                    <a:pt x="396812" y="237458"/>
                    <a:pt x="499586" y="258604"/>
                  </a:cubicBezTo>
                  <a:cubicBezTo>
                    <a:pt x="592360" y="277749"/>
                    <a:pt x="686753" y="293180"/>
                    <a:pt x="780955" y="284417"/>
                  </a:cubicBezTo>
                  <a:cubicBezTo>
                    <a:pt x="866585" y="276511"/>
                    <a:pt x="949166" y="250412"/>
                    <a:pt x="1027843" y="215456"/>
                  </a:cubicBezTo>
                  <a:cubicBezTo>
                    <a:pt x="1167860" y="153353"/>
                    <a:pt x="1358265" y="0"/>
                    <a:pt x="1358265" y="0"/>
                  </a:cubicBezTo>
                </a:path>
              </a:pathLst>
            </a:custGeom>
            <a:noFill/>
            <a:ln w="9525" cap="rnd">
              <a:solidFill>
                <a:schemeClr val="bg2">
                  <a:alpha val="25000"/>
                </a:schemeClr>
              </a:solidFill>
              <a:prstDash val="lgDash"/>
              <a:round/>
            </a:ln>
          </p:spPr>
          <p:txBody>
            <a:bodyPr rtlCol="0" anchor="ctr"/>
            <a:lstStyle/>
            <a:p>
              <a:endParaRPr lang="en-US"/>
            </a:p>
          </p:txBody>
        </p:sp>
        <p:sp>
          <p:nvSpPr>
            <p:cNvPr id="302" name="Freeform: Shape 301">
              <a:extLst>
                <a:ext uri="{FF2B5EF4-FFF2-40B4-BE49-F238E27FC236}">
                  <a16:creationId xmlns:a16="http://schemas.microsoft.com/office/drawing/2014/main" id="{474FDD7A-185B-4C48-925E-B353DDF0A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84276" y="1004887"/>
              <a:ext cx="890968" cy="167300"/>
            </a:xfrm>
            <a:custGeom>
              <a:avLst/>
              <a:gdLst>
                <a:gd name="connsiteX0" fmla="*/ 890968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8" y="0"/>
                  </a:moveTo>
                  <a:cubicBezTo>
                    <a:pt x="890968" y="0"/>
                    <a:pt x="763714" y="110585"/>
                    <a:pt x="657892" y="143732"/>
                  </a:cubicBezTo>
                  <a:cubicBezTo>
                    <a:pt x="577405" y="168974"/>
                    <a:pt x="491871" y="172593"/>
                    <a:pt x="408146" y="160973"/>
                  </a:cubicBezTo>
                  <a:cubicBezTo>
                    <a:pt x="235077" y="136970"/>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03" name="Freeform: Shape 302">
              <a:extLst>
                <a:ext uri="{FF2B5EF4-FFF2-40B4-BE49-F238E27FC236}">
                  <a16:creationId xmlns:a16="http://schemas.microsoft.com/office/drawing/2014/main" id="{AECAF353-692D-4440-A095-A282E677A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5548" y="2182176"/>
              <a:ext cx="1677721" cy="3076193"/>
            </a:xfrm>
            <a:custGeom>
              <a:avLst/>
              <a:gdLst>
                <a:gd name="connsiteX0" fmla="*/ 1665434 w 1677721"/>
                <a:gd name="connsiteY0" fmla="*/ 3076194 h 3076193"/>
                <a:gd name="connsiteX1" fmla="*/ 1068693 w 1677721"/>
                <a:gd name="connsiteY1" fmla="*/ 3054382 h 3076193"/>
                <a:gd name="connsiteX2" fmla="*/ 852952 w 1677721"/>
                <a:gd name="connsiteY2" fmla="*/ 3054382 h 3076193"/>
                <a:gd name="connsiteX3" fmla="*/ 519481 w 1677721"/>
                <a:gd name="connsiteY3" fmla="*/ 3002471 h 3076193"/>
                <a:gd name="connsiteX4" fmla="*/ 400610 w 1677721"/>
                <a:gd name="connsiteY4" fmla="*/ 2945892 h 3076193"/>
                <a:gd name="connsiteX5" fmla="*/ 184868 w 1677721"/>
                <a:gd name="connsiteY5" fmla="*/ 2706910 h 3076193"/>
                <a:gd name="connsiteX6" fmla="*/ 59138 w 1677721"/>
                <a:gd name="connsiteY6" fmla="*/ 2451830 h 3076193"/>
                <a:gd name="connsiteX7" fmla="*/ 274 w 1677721"/>
                <a:gd name="connsiteY7" fmla="*/ 2128552 h 3076193"/>
                <a:gd name="connsiteX8" fmla="*/ 172200 w 1677721"/>
                <a:gd name="connsiteY8" fmla="*/ 1672590 h 3076193"/>
                <a:gd name="connsiteX9" fmla="*/ 446806 w 1677721"/>
                <a:gd name="connsiteY9" fmla="*/ 1445133 h 3076193"/>
                <a:gd name="connsiteX10" fmla="*/ 633686 w 1677721"/>
                <a:gd name="connsiteY10" fmla="*/ 1381601 h 3076193"/>
                <a:gd name="connsiteX11" fmla="*/ 840188 w 1677721"/>
                <a:gd name="connsiteY11" fmla="*/ 1260348 h 3076193"/>
                <a:gd name="connsiteX12" fmla="*/ 904768 w 1677721"/>
                <a:gd name="connsiteY12" fmla="*/ 1108615 h 3076193"/>
                <a:gd name="connsiteX13" fmla="*/ 926294 w 1677721"/>
                <a:gd name="connsiteY13" fmla="*/ 955453 h 3076193"/>
                <a:gd name="connsiteX14" fmla="*/ 912959 w 1677721"/>
                <a:gd name="connsiteY14" fmla="*/ 763905 h 3076193"/>
                <a:gd name="connsiteX15" fmla="*/ 949535 w 1677721"/>
                <a:gd name="connsiteY15" fmla="*/ 651320 h 3076193"/>
                <a:gd name="connsiteX16" fmla="*/ 1089934 w 1677721"/>
                <a:gd name="connsiteY16" fmla="*/ 510826 h 3076193"/>
                <a:gd name="connsiteX17" fmla="*/ 1324535 w 1677721"/>
                <a:gd name="connsiteY17" fmla="*/ 323278 h 3076193"/>
                <a:gd name="connsiteX18" fmla="*/ 1677721 w 1677721"/>
                <a:gd name="connsiteY18" fmla="*/ 0 h 307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7721" h="3076193">
                  <a:moveTo>
                    <a:pt x="1665434" y="3076194"/>
                  </a:moveTo>
                  <a:cubicBezTo>
                    <a:pt x="1494651" y="3069431"/>
                    <a:pt x="1239571" y="3053620"/>
                    <a:pt x="1068693" y="3054382"/>
                  </a:cubicBezTo>
                  <a:cubicBezTo>
                    <a:pt x="996779" y="3054668"/>
                    <a:pt x="924866" y="3056573"/>
                    <a:pt x="852952" y="3054382"/>
                  </a:cubicBezTo>
                  <a:cubicBezTo>
                    <a:pt x="739890" y="3050953"/>
                    <a:pt x="626638" y="3038380"/>
                    <a:pt x="519481" y="3002471"/>
                  </a:cubicBezTo>
                  <a:cubicBezTo>
                    <a:pt x="477667" y="2988469"/>
                    <a:pt x="437567" y="2969990"/>
                    <a:pt x="400610" y="2945892"/>
                  </a:cubicBezTo>
                  <a:cubicBezTo>
                    <a:pt x="309836" y="2886837"/>
                    <a:pt x="242876" y="2798731"/>
                    <a:pt x="184868" y="2706910"/>
                  </a:cubicBezTo>
                  <a:cubicBezTo>
                    <a:pt x="134005" y="2626519"/>
                    <a:pt x="91618" y="2541175"/>
                    <a:pt x="59138" y="2451830"/>
                  </a:cubicBezTo>
                  <a:cubicBezTo>
                    <a:pt x="21324" y="2347913"/>
                    <a:pt x="-2870" y="2238947"/>
                    <a:pt x="274" y="2128552"/>
                  </a:cubicBezTo>
                  <a:cubicBezTo>
                    <a:pt x="4941" y="1962531"/>
                    <a:pt x="71044" y="1804797"/>
                    <a:pt x="172200" y="1672590"/>
                  </a:cubicBezTo>
                  <a:cubicBezTo>
                    <a:pt x="245638" y="1576578"/>
                    <a:pt x="336220" y="1493615"/>
                    <a:pt x="446806" y="1445133"/>
                  </a:cubicBezTo>
                  <a:cubicBezTo>
                    <a:pt x="507099" y="1418749"/>
                    <a:pt x="571012" y="1401890"/>
                    <a:pt x="633686" y="1381601"/>
                  </a:cubicBezTo>
                  <a:cubicBezTo>
                    <a:pt x="711696" y="1356455"/>
                    <a:pt x="789992" y="1324356"/>
                    <a:pt x="840188" y="1260348"/>
                  </a:cubicBezTo>
                  <a:cubicBezTo>
                    <a:pt x="874478" y="1216724"/>
                    <a:pt x="891528" y="1162812"/>
                    <a:pt x="904768" y="1108615"/>
                  </a:cubicBezTo>
                  <a:cubicBezTo>
                    <a:pt x="917055" y="1058323"/>
                    <a:pt x="927152" y="1007174"/>
                    <a:pt x="926294" y="955453"/>
                  </a:cubicBezTo>
                  <a:cubicBezTo>
                    <a:pt x="925246" y="891159"/>
                    <a:pt x="907720" y="827913"/>
                    <a:pt x="912959" y="763905"/>
                  </a:cubicBezTo>
                  <a:cubicBezTo>
                    <a:pt x="916198" y="724090"/>
                    <a:pt x="928961" y="685610"/>
                    <a:pt x="949535" y="651320"/>
                  </a:cubicBezTo>
                  <a:cubicBezTo>
                    <a:pt x="983825" y="594170"/>
                    <a:pt x="1037737" y="552640"/>
                    <a:pt x="1089934" y="510826"/>
                  </a:cubicBezTo>
                  <a:cubicBezTo>
                    <a:pt x="1168039" y="448247"/>
                    <a:pt x="1245477" y="384619"/>
                    <a:pt x="1324535" y="323278"/>
                  </a:cubicBezTo>
                  <a:cubicBezTo>
                    <a:pt x="1423785" y="246221"/>
                    <a:pt x="1594854" y="94202"/>
                    <a:pt x="1677721" y="0"/>
                  </a:cubicBezTo>
                </a:path>
              </a:pathLst>
            </a:custGeom>
            <a:noFill/>
            <a:ln w="9525" cap="rnd">
              <a:solidFill>
                <a:schemeClr val="bg2">
                  <a:alpha val="25000"/>
                </a:schemeClr>
              </a:solidFill>
              <a:prstDash val="lgDash"/>
              <a:round/>
            </a:ln>
          </p:spPr>
          <p:txBody>
            <a:bodyPr rtlCol="0" anchor="ctr"/>
            <a:lstStyle/>
            <a:p>
              <a:endParaRPr lang="en-US"/>
            </a:p>
          </p:txBody>
        </p:sp>
        <p:sp>
          <p:nvSpPr>
            <p:cNvPr id="304" name="Freeform: Shape 303">
              <a:extLst>
                <a:ext uri="{FF2B5EF4-FFF2-40B4-BE49-F238E27FC236}">
                  <a16:creationId xmlns:a16="http://schemas.microsoft.com/office/drawing/2014/main" id="{68A28F31-C1FD-4B00-8A52-48952AB44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40193" y="2492025"/>
              <a:ext cx="1468691" cy="2607257"/>
            </a:xfrm>
            <a:custGeom>
              <a:avLst/>
              <a:gdLst>
                <a:gd name="connsiteX0" fmla="*/ 1450689 w 1468691"/>
                <a:gd name="connsiteY0" fmla="*/ 2568321 h 2607257"/>
                <a:gd name="connsiteX1" fmla="*/ 1210183 w 1468691"/>
                <a:gd name="connsiteY1" fmla="*/ 2590609 h 2607257"/>
                <a:gd name="connsiteX2" fmla="*/ 905573 w 1468691"/>
                <a:gd name="connsiteY2" fmla="*/ 2606802 h 2607257"/>
                <a:gd name="connsiteX3" fmla="*/ 558292 w 1468691"/>
                <a:gd name="connsiteY3" fmla="*/ 2587181 h 2607257"/>
                <a:gd name="connsiteX4" fmla="*/ 467138 w 1468691"/>
                <a:gd name="connsiteY4" fmla="*/ 2568702 h 2607257"/>
                <a:gd name="connsiteX5" fmla="*/ 206343 w 1468691"/>
                <a:gd name="connsiteY5" fmla="*/ 2407063 h 2607257"/>
                <a:gd name="connsiteX6" fmla="*/ 78613 w 1468691"/>
                <a:gd name="connsiteY6" fmla="*/ 2211896 h 2607257"/>
                <a:gd name="connsiteX7" fmla="*/ 2032 w 1468691"/>
                <a:gd name="connsiteY7" fmla="*/ 1936623 h 2607257"/>
                <a:gd name="connsiteX8" fmla="*/ 21177 w 1468691"/>
                <a:gd name="connsiteY8" fmla="*/ 1749933 h 2607257"/>
                <a:gd name="connsiteX9" fmla="*/ 116903 w 1468691"/>
                <a:gd name="connsiteY9" fmla="*/ 1594295 h 2607257"/>
                <a:gd name="connsiteX10" fmla="*/ 241300 w 1468691"/>
                <a:gd name="connsiteY10" fmla="*/ 1512951 h 2607257"/>
                <a:gd name="connsiteX11" fmla="*/ 475805 w 1468691"/>
                <a:gd name="connsiteY11" fmla="*/ 1500949 h 2607257"/>
                <a:gd name="connsiteX12" fmla="*/ 664781 w 1468691"/>
                <a:gd name="connsiteY12" fmla="*/ 1541621 h 2607257"/>
                <a:gd name="connsiteX13" fmla="*/ 803560 w 1468691"/>
                <a:gd name="connsiteY13" fmla="*/ 1541621 h 2607257"/>
                <a:gd name="connsiteX14" fmla="*/ 942340 w 1468691"/>
                <a:gd name="connsiteY14" fmla="*/ 1429131 h 2607257"/>
                <a:gd name="connsiteX15" fmla="*/ 1018921 w 1468691"/>
                <a:gd name="connsiteY15" fmla="*/ 1163383 h 2607257"/>
                <a:gd name="connsiteX16" fmla="*/ 1061974 w 1468691"/>
                <a:gd name="connsiteY16" fmla="*/ 811530 h 2607257"/>
                <a:gd name="connsiteX17" fmla="*/ 1114647 w 1468691"/>
                <a:gd name="connsiteY17" fmla="*/ 574548 h 2607257"/>
                <a:gd name="connsiteX18" fmla="*/ 1243806 w 1468691"/>
                <a:gd name="connsiteY18" fmla="*/ 284893 h 2607257"/>
                <a:gd name="connsiteX19" fmla="*/ 1468691 w 1468691"/>
                <a:gd name="connsiteY19" fmla="*/ 0 h 26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68691" h="2607257">
                  <a:moveTo>
                    <a:pt x="1450689" y="2568321"/>
                  </a:moveTo>
                  <a:cubicBezTo>
                    <a:pt x="1398682" y="2574989"/>
                    <a:pt x="1262570" y="2587752"/>
                    <a:pt x="1210183" y="2590609"/>
                  </a:cubicBezTo>
                  <a:cubicBezTo>
                    <a:pt x="1108646" y="2596134"/>
                    <a:pt x="1007205" y="2604707"/>
                    <a:pt x="905573" y="2606802"/>
                  </a:cubicBezTo>
                  <a:cubicBezTo>
                    <a:pt x="789464" y="2609088"/>
                    <a:pt x="673354" y="2602802"/>
                    <a:pt x="558292" y="2587181"/>
                  </a:cubicBezTo>
                  <a:cubicBezTo>
                    <a:pt x="527526" y="2582990"/>
                    <a:pt x="497046" y="2577274"/>
                    <a:pt x="467138" y="2568702"/>
                  </a:cubicBezTo>
                  <a:cubicBezTo>
                    <a:pt x="367220" y="2540222"/>
                    <a:pt x="277876" y="2482501"/>
                    <a:pt x="206343" y="2407063"/>
                  </a:cubicBezTo>
                  <a:cubicBezTo>
                    <a:pt x="152527" y="2350294"/>
                    <a:pt x="111379" y="2283047"/>
                    <a:pt x="78613" y="2211896"/>
                  </a:cubicBezTo>
                  <a:cubicBezTo>
                    <a:pt x="38513" y="2124742"/>
                    <a:pt x="9938" y="2032159"/>
                    <a:pt x="2032" y="1936623"/>
                  </a:cubicBezTo>
                  <a:cubicBezTo>
                    <a:pt x="-3207" y="1873567"/>
                    <a:pt x="1174" y="1809845"/>
                    <a:pt x="21177" y="1749933"/>
                  </a:cubicBezTo>
                  <a:cubicBezTo>
                    <a:pt x="40608" y="1691449"/>
                    <a:pt x="73469" y="1638109"/>
                    <a:pt x="116903" y="1594295"/>
                  </a:cubicBezTo>
                  <a:cubicBezTo>
                    <a:pt x="152241" y="1558576"/>
                    <a:pt x="194151" y="1530001"/>
                    <a:pt x="241300" y="1512951"/>
                  </a:cubicBezTo>
                  <a:cubicBezTo>
                    <a:pt x="315881" y="1485900"/>
                    <a:pt x="397224" y="1487519"/>
                    <a:pt x="475805" y="1500949"/>
                  </a:cubicBezTo>
                  <a:cubicBezTo>
                    <a:pt x="539337" y="1511808"/>
                    <a:pt x="601440" y="1529810"/>
                    <a:pt x="664781" y="1541621"/>
                  </a:cubicBezTo>
                  <a:cubicBezTo>
                    <a:pt x="710977" y="1550194"/>
                    <a:pt x="758412" y="1554194"/>
                    <a:pt x="803560" y="1541621"/>
                  </a:cubicBezTo>
                  <a:cubicBezTo>
                    <a:pt x="862711" y="1525143"/>
                    <a:pt x="909288" y="1481233"/>
                    <a:pt x="942340" y="1429131"/>
                  </a:cubicBezTo>
                  <a:cubicBezTo>
                    <a:pt x="992156" y="1350455"/>
                    <a:pt x="1006919" y="1256157"/>
                    <a:pt x="1018921" y="1163383"/>
                  </a:cubicBezTo>
                  <a:cubicBezTo>
                    <a:pt x="1034065" y="1046131"/>
                    <a:pt x="1043972" y="928306"/>
                    <a:pt x="1061974" y="811530"/>
                  </a:cubicBezTo>
                  <a:cubicBezTo>
                    <a:pt x="1074356" y="731425"/>
                    <a:pt x="1091120" y="652081"/>
                    <a:pt x="1114647" y="574548"/>
                  </a:cubicBezTo>
                  <a:cubicBezTo>
                    <a:pt x="1145413" y="472916"/>
                    <a:pt x="1187990" y="375094"/>
                    <a:pt x="1243806" y="284893"/>
                  </a:cubicBezTo>
                  <a:cubicBezTo>
                    <a:pt x="1307623" y="181832"/>
                    <a:pt x="1388396" y="90868"/>
                    <a:pt x="1468691" y="0"/>
                  </a:cubicBezTo>
                </a:path>
              </a:pathLst>
            </a:custGeom>
            <a:noFill/>
            <a:ln w="9525" cap="rnd">
              <a:solidFill>
                <a:schemeClr val="bg2">
                  <a:alpha val="25000"/>
                </a:schemeClr>
              </a:solidFill>
              <a:prstDash val="lgDash"/>
              <a:round/>
            </a:ln>
          </p:spPr>
          <p:txBody>
            <a:bodyPr rtlCol="0" anchor="ctr"/>
            <a:lstStyle/>
            <a:p>
              <a:endParaRPr lang="en-US"/>
            </a:p>
          </p:txBody>
        </p:sp>
        <p:sp>
          <p:nvSpPr>
            <p:cNvPr id="305" name="Freeform: Shape 304">
              <a:extLst>
                <a:ext uri="{FF2B5EF4-FFF2-40B4-BE49-F238E27FC236}">
                  <a16:creationId xmlns:a16="http://schemas.microsoft.com/office/drawing/2014/main" id="{E1E3F6DD-B482-497A-843E-010612C85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58181" y="2783204"/>
              <a:ext cx="1175182" cy="2095685"/>
            </a:xfrm>
            <a:custGeom>
              <a:avLst/>
              <a:gdLst>
                <a:gd name="connsiteX0" fmla="*/ 1175183 w 1175182"/>
                <a:gd name="connsiteY0" fmla="*/ 1950434 h 2095685"/>
                <a:gd name="connsiteX1" fmla="*/ 696075 w 1175182"/>
                <a:gd name="connsiteY1" fmla="*/ 2077307 h 2095685"/>
                <a:gd name="connsiteX2" fmla="*/ 349175 w 1175182"/>
                <a:gd name="connsiteY2" fmla="*/ 2089309 h 2095685"/>
                <a:gd name="connsiteX3" fmla="*/ 73997 w 1175182"/>
                <a:gd name="connsiteY3" fmla="*/ 1987582 h 2095685"/>
                <a:gd name="connsiteX4" fmla="*/ 2179 w 1175182"/>
                <a:gd name="connsiteY4" fmla="*/ 1818037 h 2095685"/>
                <a:gd name="connsiteX5" fmla="*/ 18086 w 1175182"/>
                <a:gd name="connsiteY5" fmla="*/ 1694402 h 2095685"/>
                <a:gd name="connsiteX6" fmla="*/ 161627 w 1175182"/>
                <a:gd name="connsiteY6" fmla="*/ 1594676 h 2095685"/>
                <a:gd name="connsiteX7" fmla="*/ 384893 w 1175182"/>
                <a:gd name="connsiteY7" fmla="*/ 1664494 h 2095685"/>
                <a:gd name="connsiteX8" fmla="*/ 648069 w 1175182"/>
                <a:gd name="connsiteY8" fmla="*/ 1684401 h 2095685"/>
                <a:gd name="connsiteX9" fmla="*/ 831520 w 1175182"/>
                <a:gd name="connsiteY9" fmla="*/ 1550765 h 2095685"/>
                <a:gd name="connsiteX10" fmla="*/ 909245 w 1175182"/>
                <a:gd name="connsiteY10" fmla="*/ 1315402 h 2095685"/>
                <a:gd name="connsiteX11" fmla="*/ 975062 w 1175182"/>
                <a:gd name="connsiteY11" fmla="*/ 876586 h 2095685"/>
                <a:gd name="connsiteX12" fmla="*/ 989064 w 1175182"/>
                <a:gd name="connsiteY12" fmla="*/ 591312 h 2095685"/>
                <a:gd name="connsiteX13" fmla="*/ 1158514 w 1175182"/>
                <a:gd name="connsiteY13" fmla="*/ 0 h 209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82" h="2095685">
                  <a:moveTo>
                    <a:pt x="1175183" y="1950434"/>
                  </a:moveTo>
                  <a:cubicBezTo>
                    <a:pt x="1097554" y="1973485"/>
                    <a:pt x="775799" y="2063115"/>
                    <a:pt x="696075" y="2077307"/>
                  </a:cubicBezTo>
                  <a:cubicBezTo>
                    <a:pt x="581489" y="2097786"/>
                    <a:pt x="465094" y="2100167"/>
                    <a:pt x="349175" y="2089309"/>
                  </a:cubicBezTo>
                  <a:cubicBezTo>
                    <a:pt x="247638" y="2079784"/>
                    <a:pt x="142292" y="2061401"/>
                    <a:pt x="73997" y="1987582"/>
                  </a:cubicBezTo>
                  <a:cubicBezTo>
                    <a:pt x="31420" y="1941481"/>
                    <a:pt x="9513" y="1880616"/>
                    <a:pt x="2179" y="1818037"/>
                  </a:cubicBezTo>
                  <a:cubicBezTo>
                    <a:pt x="-2774" y="1775746"/>
                    <a:pt x="-12" y="1732693"/>
                    <a:pt x="18086" y="1694402"/>
                  </a:cubicBezTo>
                  <a:cubicBezTo>
                    <a:pt x="44755" y="1638110"/>
                    <a:pt x="99810" y="1600295"/>
                    <a:pt x="161627" y="1594676"/>
                  </a:cubicBezTo>
                  <a:cubicBezTo>
                    <a:pt x="240304" y="1587532"/>
                    <a:pt x="310312" y="1635633"/>
                    <a:pt x="384893" y="1664494"/>
                  </a:cubicBezTo>
                  <a:cubicBezTo>
                    <a:pt x="468904" y="1696974"/>
                    <a:pt x="561392" y="1708594"/>
                    <a:pt x="648069" y="1684401"/>
                  </a:cubicBezTo>
                  <a:cubicBezTo>
                    <a:pt x="723602" y="1663351"/>
                    <a:pt x="788563" y="1616488"/>
                    <a:pt x="831520" y="1550765"/>
                  </a:cubicBezTo>
                  <a:cubicBezTo>
                    <a:pt x="877050" y="1480947"/>
                    <a:pt x="893052" y="1397508"/>
                    <a:pt x="909245" y="1315402"/>
                  </a:cubicBezTo>
                  <a:cubicBezTo>
                    <a:pt x="938010" y="1170051"/>
                    <a:pt x="963156" y="1024128"/>
                    <a:pt x="975062" y="876586"/>
                  </a:cubicBezTo>
                  <a:cubicBezTo>
                    <a:pt x="982682" y="781717"/>
                    <a:pt x="981539" y="686276"/>
                    <a:pt x="989064" y="591312"/>
                  </a:cubicBezTo>
                  <a:cubicBezTo>
                    <a:pt x="998970" y="465296"/>
                    <a:pt x="981730" y="160211"/>
                    <a:pt x="1158514" y="0"/>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376" name="Bottom Right">
            <a:extLst>
              <a:ext uri="{FF2B5EF4-FFF2-40B4-BE49-F238E27FC236}">
                <a16:creationId xmlns:a16="http://schemas.microsoft.com/office/drawing/2014/main" id="{A5761FD8-9CFD-4F5A-AB69-F179306B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77" name="Graphic 157">
              <a:extLst>
                <a:ext uri="{FF2B5EF4-FFF2-40B4-BE49-F238E27FC236}">
                  <a16:creationId xmlns:a16="http://schemas.microsoft.com/office/drawing/2014/main" id="{853A7FDC-72AB-4F06-8A0A-EE5BE087D7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78" name="Freeform: Shape 315">
                <a:extLst>
                  <a:ext uri="{FF2B5EF4-FFF2-40B4-BE49-F238E27FC236}">
                    <a16:creationId xmlns:a16="http://schemas.microsoft.com/office/drawing/2014/main" id="{4F1A41BD-2192-490D-9C88-AB9D24292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79" name="Freeform: Shape 316">
                <a:extLst>
                  <a:ext uri="{FF2B5EF4-FFF2-40B4-BE49-F238E27FC236}">
                    <a16:creationId xmlns:a16="http://schemas.microsoft.com/office/drawing/2014/main" id="{C2F4F134-CBCA-4B59-8D8A-AEF12063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80" name="Freeform: Shape 317">
                <a:extLst>
                  <a:ext uri="{FF2B5EF4-FFF2-40B4-BE49-F238E27FC236}">
                    <a16:creationId xmlns:a16="http://schemas.microsoft.com/office/drawing/2014/main" id="{6399BC90-16E2-4AAD-9BB1-6FECCA22B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81" name="Freeform: Shape 318">
                <a:extLst>
                  <a:ext uri="{FF2B5EF4-FFF2-40B4-BE49-F238E27FC236}">
                    <a16:creationId xmlns:a16="http://schemas.microsoft.com/office/drawing/2014/main" id="{393E4470-E7B4-49CF-9EEF-4F40E31F3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82" name="Freeform: Shape 319">
                <a:extLst>
                  <a:ext uri="{FF2B5EF4-FFF2-40B4-BE49-F238E27FC236}">
                    <a16:creationId xmlns:a16="http://schemas.microsoft.com/office/drawing/2014/main" id="{E25ED4C5-C452-433A-9E42-979F52F8B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83" name="Freeform: Shape 320">
                <a:extLst>
                  <a:ext uri="{FF2B5EF4-FFF2-40B4-BE49-F238E27FC236}">
                    <a16:creationId xmlns:a16="http://schemas.microsoft.com/office/drawing/2014/main" id="{40B2D17D-9313-4262-BB14-4030DE291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84" name="Freeform: Shape 321">
                <a:extLst>
                  <a:ext uri="{FF2B5EF4-FFF2-40B4-BE49-F238E27FC236}">
                    <a16:creationId xmlns:a16="http://schemas.microsoft.com/office/drawing/2014/main" id="{33B17B98-027F-4155-A5F5-FED5D0F73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85" name="Freeform: Shape 314">
              <a:extLst>
                <a:ext uri="{FF2B5EF4-FFF2-40B4-BE49-F238E27FC236}">
                  <a16:creationId xmlns:a16="http://schemas.microsoft.com/office/drawing/2014/main" id="{01EB1739-4A5E-4811-8CCC-6E261D292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E6876A-4D8F-4DED-BDBD-3FCBD116DFD7}"/>
              </a:ext>
            </a:extLst>
          </p:cNvPr>
          <p:cNvSpPr>
            <a:spLocks noGrp="1"/>
          </p:cNvSpPr>
          <p:nvPr>
            <p:ph type="title"/>
          </p:nvPr>
        </p:nvSpPr>
        <p:spPr>
          <a:xfrm>
            <a:off x="4000500" y="740211"/>
            <a:ext cx="7530685" cy="3163864"/>
          </a:xfrm>
        </p:spPr>
        <p:txBody>
          <a:bodyPr vert="horz" lIns="91440" tIns="45720" rIns="91440" bIns="45720" rtlCol="0" anchor="b">
            <a:normAutofit/>
          </a:bodyPr>
          <a:lstStyle/>
          <a:p>
            <a:r>
              <a:rPr lang="en-US" sz="5400" kern="1200" dirty="0">
                <a:solidFill>
                  <a:srgbClr val="FFFFFF"/>
                </a:solidFill>
                <a:latin typeface="+mj-lt"/>
                <a:ea typeface="+mj-ea"/>
                <a:cs typeface="+mj-cs"/>
              </a:rPr>
              <a:t>Disappearing Range</a:t>
            </a:r>
          </a:p>
        </p:txBody>
      </p:sp>
      <p:grpSp>
        <p:nvGrpSpPr>
          <p:cNvPr id="386" name="Cross">
            <a:extLst>
              <a:ext uri="{FF2B5EF4-FFF2-40B4-BE49-F238E27FC236}">
                <a16:creationId xmlns:a16="http://schemas.microsoft.com/office/drawing/2014/main" id="{361195DA-BFB4-4917-BAFD-7D3D669EF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37795" y="4013703"/>
            <a:ext cx="118872" cy="118872"/>
            <a:chOff x="1175347" y="3733800"/>
            <a:chExt cx="118872" cy="118872"/>
          </a:xfrm>
        </p:grpSpPr>
        <p:cxnSp>
          <p:nvCxnSpPr>
            <p:cNvPr id="387" name="Straight Connector 324">
              <a:extLst>
                <a:ext uri="{FF2B5EF4-FFF2-40B4-BE49-F238E27FC236}">
                  <a16:creationId xmlns:a16="http://schemas.microsoft.com/office/drawing/2014/main" id="{ABA6C567-3C4A-4D67-9D01-9CC2623D40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88" name="Straight Connector 325">
              <a:extLst>
                <a:ext uri="{FF2B5EF4-FFF2-40B4-BE49-F238E27FC236}">
                  <a16:creationId xmlns:a16="http://schemas.microsoft.com/office/drawing/2014/main" id="{9180C785-A181-4425-9C06-6670254CB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220" name="Text Placeholder 2">
            <a:extLst>
              <a:ext uri="{FF2B5EF4-FFF2-40B4-BE49-F238E27FC236}">
                <a16:creationId xmlns:a16="http://schemas.microsoft.com/office/drawing/2014/main" id="{7206D86B-A413-4C21-A664-7708C683A039}"/>
              </a:ext>
            </a:extLst>
          </p:cNvPr>
          <p:cNvSpPr>
            <a:spLocks noGrp="1"/>
          </p:cNvSpPr>
          <p:nvPr>
            <p:ph type="body" idx="1"/>
          </p:nvPr>
        </p:nvSpPr>
        <p:spPr>
          <a:xfrm>
            <a:off x="4061294" y="5270478"/>
            <a:ext cx="5132387" cy="754349"/>
          </a:xfrm>
        </p:spPr>
        <p:txBody>
          <a:bodyPr vert="horz" lIns="91440" tIns="45720" rIns="91440" bIns="45720" rtlCol="0" anchor="t">
            <a:normAutofit/>
          </a:bodyPr>
          <a:lstStyle/>
          <a:p>
            <a:r>
              <a:rPr lang="en-US" sz="2200" b="0" i="1" kern="1200" dirty="0">
                <a:solidFill>
                  <a:schemeClr val="bg1"/>
                </a:solidFill>
                <a:latin typeface="+mn-lt"/>
                <a:ea typeface="+mn-ea"/>
                <a:cs typeface="+mn-cs"/>
              </a:rPr>
              <a:t>Less than 2% of original range</a:t>
            </a:r>
          </a:p>
        </p:txBody>
      </p:sp>
    </p:spTree>
    <p:extLst>
      <p:ext uri="{BB962C8B-B14F-4D97-AF65-F5344CB8AC3E}">
        <p14:creationId xmlns:p14="http://schemas.microsoft.com/office/powerpoint/2010/main" val="2910795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9" name="Freeform: Shape 1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2" name="Freeform: Shape 2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1" name="Freeform: Shape 3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9" name="Rectangle 38">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1" name="Rectangle 40">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3" name="Top Left">
            <a:extLst>
              <a:ext uri="{FF2B5EF4-FFF2-40B4-BE49-F238E27FC236}">
                <a16:creationId xmlns:a16="http://schemas.microsoft.com/office/drawing/2014/main" id="{7092E392-4FB7-4E2D-928D-EFC63D148E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4" name="Freeform: Shape 43">
              <a:extLst>
                <a:ext uri="{FF2B5EF4-FFF2-40B4-BE49-F238E27FC236}">
                  <a16:creationId xmlns:a16="http://schemas.microsoft.com/office/drawing/2014/main" id="{9B57026F-1936-4B50-9E5F-0037B748B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45" name="Freeform: Shape 44">
              <a:extLst>
                <a:ext uri="{FF2B5EF4-FFF2-40B4-BE49-F238E27FC236}">
                  <a16:creationId xmlns:a16="http://schemas.microsoft.com/office/drawing/2014/main" id="{31C2FEB5-C2DC-4FDF-9FE5-407608D607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60B00B9B-BAB1-4074-A3AF-13B08F4E0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0B6DF209-B3F7-4699-802B-4BE211132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C45FFE10-7D64-45F0-B227-92979752A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4395C91B-6EED-4F5B-8873-5E0AA757F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248D099A-D8DD-4FBA-AF53-928CE633CC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1F857259-D6C4-41F7-82DC-37816E8AD0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5C325681-17E5-47EC-9BD3-56BC3EA09B86}"/>
              </a:ext>
            </a:extLst>
          </p:cNvPr>
          <p:cNvSpPr>
            <a:spLocks noGrp="1"/>
          </p:cNvSpPr>
          <p:nvPr>
            <p:ph type="title"/>
          </p:nvPr>
        </p:nvSpPr>
        <p:spPr>
          <a:xfrm>
            <a:off x="1005654" y="744909"/>
            <a:ext cx="5132388" cy="3155419"/>
          </a:xfrm>
        </p:spPr>
        <p:txBody>
          <a:bodyPr vert="horz" lIns="91440" tIns="45720" rIns="91440" bIns="45720" rtlCol="0" anchor="b">
            <a:normAutofit/>
          </a:bodyPr>
          <a:lstStyle/>
          <a:p>
            <a:r>
              <a:rPr lang="en-US" sz="5400" kern="1200" dirty="0">
                <a:solidFill>
                  <a:schemeClr val="tx2"/>
                </a:solidFill>
                <a:latin typeface="+mj-lt"/>
                <a:ea typeface="+mj-ea"/>
                <a:cs typeface="+mj-cs"/>
              </a:rPr>
              <a:t>What is Rivercane?</a:t>
            </a:r>
          </a:p>
        </p:txBody>
      </p:sp>
      <p:sp>
        <p:nvSpPr>
          <p:cNvPr id="3" name="Text Placeholder 2">
            <a:extLst>
              <a:ext uri="{FF2B5EF4-FFF2-40B4-BE49-F238E27FC236}">
                <a16:creationId xmlns:a16="http://schemas.microsoft.com/office/drawing/2014/main" id="{F314D912-9214-43C8-A23B-9728645C19F5}"/>
              </a:ext>
            </a:extLst>
          </p:cNvPr>
          <p:cNvSpPr>
            <a:spLocks noGrp="1"/>
          </p:cNvSpPr>
          <p:nvPr>
            <p:ph type="body" idx="1"/>
          </p:nvPr>
        </p:nvSpPr>
        <p:spPr>
          <a:xfrm>
            <a:off x="1012785" y="4074784"/>
            <a:ext cx="5132387" cy="2054306"/>
          </a:xfrm>
        </p:spPr>
        <p:txBody>
          <a:bodyPr vert="horz" lIns="91440" tIns="45720" rIns="91440" bIns="45720" rtlCol="0" anchor="t">
            <a:normAutofit/>
          </a:bodyPr>
          <a:lstStyle/>
          <a:p>
            <a:r>
              <a:rPr lang="en-US" sz="2200" b="0" i="1" kern="1200" dirty="0">
                <a:solidFill>
                  <a:schemeClr val="tx2"/>
                </a:solidFill>
                <a:latin typeface="+mn-lt"/>
                <a:ea typeface="+mn-ea"/>
                <a:cs typeface="+mn-cs"/>
              </a:rPr>
              <a:t>Arundinaria Gigantea</a:t>
            </a:r>
          </a:p>
        </p:txBody>
      </p:sp>
      <p:pic>
        <p:nvPicPr>
          <p:cNvPr id="8" name="Content Placeholder 7" descr="Rivercane Image&#10;&#10;Illustration of rivercane plant with thin stalks and green leaves against black background">
            <a:extLst>
              <a:ext uri="{FF2B5EF4-FFF2-40B4-BE49-F238E27FC236}">
                <a16:creationId xmlns:a16="http://schemas.microsoft.com/office/drawing/2014/main" id="{8DC5822D-E815-4C6E-9D8B-4385E5FF873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58" r="2" b="32843"/>
          <a:stretch/>
        </p:blipFill>
        <p:spPr>
          <a:xfrm>
            <a:off x="6508749" y="862806"/>
            <a:ext cx="5132388" cy="5132388"/>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grpSp>
        <p:nvGrpSpPr>
          <p:cNvPr id="53" name="Bottom Right">
            <a:extLst>
              <a:ext uri="{FF2B5EF4-FFF2-40B4-BE49-F238E27FC236}">
                <a16:creationId xmlns:a16="http://schemas.microsoft.com/office/drawing/2014/main" id="{A7C60A7A-4212-46AC-80A2-DE231DD3D1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54" name="Freeform: Shape 53">
              <a:extLst>
                <a:ext uri="{FF2B5EF4-FFF2-40B4-BE49-F238E27FC236}">
                  <a16:creationId xmlns:a16="http://schemas.microsoft.com/office/drawing/2014/main" id="{7EDA875D-6B8A-4B32-89EB-F4CD6D1FC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55" name="Graphic 157">
              <a:extLst>
                <a:ext uri="{FF2B5EF4-FFF2-40B4-BE49-F238E27FC236}">
                  <a16:creationId xmlns:a16="http://schemas.microsoft.com/office/drawing/2014/main" id="{AA7D7CCE-E90B-483E-AFF7-CF95CABC97F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7" name="Freeform: Shape 56">
                <a:extLst>
                  <a:ext uri="{FF2B5EF4-FFF2-40B4-BE49-F238E27FC236}">
                    <a16:creationId xmlns:a16="http://schemas.microsoft.com/office/drawing/2014/main" id="{67F2D919-84B6-4EC4-87F5-BDFF145BB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65C8244C-685B-42CF-B028-C7ADE067CC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0420B7EF-9249-4974-A978-AAD55C81B7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05BD8B59-E1C0-4320-BFC1-66D139E80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A983471C-A7FE-4ED8-BE9B-601CEC61EB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E8B842F2-803D-4F74-BBF6-6965BC0FD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94ECDF1E-AE5F-46C4-A134-C28C6D6B7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6" name="Freeform: Shape 55">
              <a:extLst>
                <a:ext uri="{FF2B5EF4-FFF2-40B4-BE49-F238E27FC236}">
                  <a16:creationId xmlns:a16="http://schemas.microsoft.com/office/drawing/2014/main" id="{C0E491A0-7D49-4A1F-B2DB-C94F563295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5" name="Cross">
            <a:extLst>
              <a:ext uri="{FF2B5EF4-FFF2-40B4-BE49-F238E27FC236}">
                <a16:creationId xmlns:a16="http://schemas.microsoft.com/office/drawing/2014/main" id="{5C0E6139-8A19-4905-87E2-E547D7B7F1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15507" y="3369564"/>
            <a:ext cx="118872" cy="118872"/>
            <a:chOff x="1175347" y="3733800"/>
            <a:chExt cx="118872" cy="118872"/>
          </a:xfrm>
        </p:grpSpPr>
        <p:cxnSp>
          <p:nvCxnSpPr>
            <p:cNvPr id="66" name="Straight Connector 65">
              <a:extLst>
                <a:ext uri="{FF2B5EF4-FFF2-40B4-BE49-F238E27FC236}">
                  <a16:creationId xmlns:a16="http://schemas.microsoft.com/office/drawing/2014/main" id="{BC05FFBD-B86A-4BD3-A147-FA95CE03CF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67" name="Straight Connector 66">
              <a:extLst>
                <a:ext uri="{FF2B5EF4-FFF2-40B4-BE49-F238E27FC236}">
                  <a16:creationId xmlns:a16="http://schemas.microsoft.com/office/drawing/2014/main" id="{EB69F8B1-78FB-4562-8A0D-8D29636755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844242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 name="Rectangle 12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4" name="Freeform: Shape 12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5" name="Freeform: Shape 12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6" name="Freeform: Shape 12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78" name="Freeform: Shape 12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3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0" name="Freeform: Shape 13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3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2" name="Freeform: Shape 13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83" name="Freeform: Shape 13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3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8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86" name="Freeform: Shape 13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3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8" name="Freeform: Shape 14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4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0" name="Freeform: Shape 14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1" name="Freeform: Shape 14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2" name="Freeform: Shape 14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93" name="Rectangle 14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94" name="Rectangle 14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95" name="Top Left">
            <a:extLst>
              <a:ext uri="{FF2B5EF4-FFF2-40B4-BE49-F238E27FC236}">
                <a16:creationId xmlns:a16="http://schemas.microsoft.com/office/drawing/2014/main" id="{9C6A6A21-4C17-4D70-902F-4297639349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96" name="Freeform: Shape 151">
              <a:extLst>
                <a:ext uri="{FF2B5EF4-FFF2-40B4-BE49-F238E27FC236}">
                  <a16:creationId xmlns:a16="http://schemas.microsoft.com/office/drawing/2014/main" id="{9680322C-01BD-4DDE-8667-A1C82E341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197" name="Freeform: Shape 152">
              <a:extLst>
                <a:ext uri="{FF2B5EF4-FFF2-40B4-BE49-F238E27FC236}">
                  <a16:creationId xmlns:a16="http://schemas.microsoft.com/office/drawing/2014/main" id="{00CD4D67-14DF-4C2D-B42C-0532C55AC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8" name="Freeform: Shape 153">
              <a:extLst>
                <a:ext uri="{FF2B5EF4-FFF2-40B4-BE49-F238E27FC236}">
                  <a16:creationId xmlns:a16="http://schemas.microsoft.com/office/drawing/2014/main" id="{4A40E032-134E-4905-9B38-5C5D53B86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9" name="Freeform: Shape 154">
              <a:extLst>
                <a:ext uri="{FF2B5EF4-FFF2-40B4-BE49-F238E27FC236}">
                  <a16:creationId xmlns:a16="http://schemas.microsoft.com/office/drawing/2014/main" id="{25DAE0B8-3872-45CE-8EF9-412CDEC3C4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00" name="Freeform: Shape 155">
              <a:extLst>
                <a:ext uri="{FF2B5EF4-FFF2-40B4-BE49-F238E27FC236}">
                  <a16:creationId xmlns:a16="http://schemas.microsoft.com/office/drawing/2014/main" id="{33FDCF74-E06B-4837-A10F-033EE637D6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1" name="Freeform: Shape 156">
              <a:extLst>
                <a:ext uri="{FF2B5EF4-FFF2-40B4-BE49-F238E27FC236}">
                  <a16:creationId xmlns:a16="http://schemas.microsoft.com/office/drawing/2014/main" id="{74BADACF-06C7-4B5D-A714-089786B51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2" name="Freeform: Shape 157">
              <a:extLst>
                <a:ext uri="{FF2B5EF4-FFF2-40B4-BE49-F238E27FC236}">
                  <a16:creationId xmlns:a16="http://schemas.microsoft.com/office/drawing/2014/main" id="{52BFF042-59B9-4F74-8514-96C43FB8B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03" name="Freeform: Shape 158">
              <a:extLst>
                <a:ext uri="{FF2B5EF4-FFF2-40B4-BE49-F238E27FC236}">
                  <a16:creationId xmlns:a16="http://schemas.microsoft.com/office/drawing/2014/main" id="{370FECA2-981E-4045-81E5-F5F6C72DE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5C325681-17E5-47EC-9BD3-56BC3EA09B86}"/>
              </a:ext>
            </a:extLst>
          </p:cNvPr>
          <p:cNvSpPr>
            <a:spLocks noGrp="1"/>
          </p:cNvSpPr>
          <p:nvPr>
            <p:ph type="title"/>
          </p:nvPr>
        </p:nvSpPr>
        <p:spPr>
          <a:xfrm>
            <a:off x="1198182" y="559813"/>
            <a:ext cx="5605358" cy="1664573"/>
          </a:xfrm>
        </p:spPr>
        <p:txBody>
          <a:bodyPr vert="horz" lIns="91440" tIns="45720" rIns="91440" bIns="45720" rtlCol="0" anchor="ctr">
            <a:normAutofit/>
          </a:bodyPr>
          <a:lstStyle/>
          <a:p>
            <a:r>
              <a:rPr lang="en-US" kern="1200" dirty="0">
                <a:solidFill>
                  <a:schemeClr val="tx2"/>
                </a:solidFill>
                <a:latin typeface="+mj-lt"/>
                <a:ea typeface="+mj-ea"/>
                <a:cs typeface="+mj-cs"/>
              </a:rPr>
              <a:t>Yes, but What</a:t>
            </a:r>
            <a:r>
              <a:rPr lang="en-US" b="1" kern="1200" dirty="0">
                <a:solidFill>
                  <a:schemeClr val="tx2"/>
                </a:solidFill>
                <a:latin typeface="+mj-lt"/>
                <a:ea typeface="+mj-ea"/>
                <a:cs typeface="+mj-cs"/>
              </a:rPr>
              <a:t> IS </a:t>
            </a:r>
            <a:r>
              <a:rPr lang="en-US" kern="1200" dirty="0">
                <a:solidFill>
                  <a:schemeClr val="tx2"/>
                </a:solidFill>
                <a:latin typeface="+mj-lt"/>
                <a:ea typeface="+mj-ea"/>
                <a:cs typeface="+mj-cs"/>
              </a:rPr>
              <a:t>Rivercane?</a:t>
            </a:r>
          </a:p>
        </p:txBody>
      </p:sp>
      <p:sp>
        <p:nvSpPr>
          <p:cNvPr id="3" name="Text Placeholder 2">
            <a:extLst>
              <a:ext uri="{FF2B5EF4-FFF2-40B4-BE49-F238E27FC236}">
                <a16:creationId xmlns:a16="http://schemas.microsoft.com/office/drawing/2014/main" id="{F314D912-9214-43C8-A23B-9728645C19F5}"/>
              </a:ext>
            </a:extLst>
          </p:cNvPr>
          <p:cNvSpPr>
            <a:spLocks noGrp="1"/>
          </p:cNvSpPr>
          <p:nvPr>
            <p:ph type="body" idx="1"/>
          </p:nvPr>
        </p:nvSpPr>
        <p:spPr>
          <a:xfrm>
            <a:off x="1185755" y="2384474"/>
            <a:ext cx="5604997" cy="3728613"/>
          </a:xfrm>
        </p:spPr>
        <p:txBody>
          <a:bodyPr vert="horz" lIns="91440" tIns="45720" rIns="91440" bIns="45720" rtlCol="0">
            <a:normAutofit/>
          </a:bodyPr>
          <a:lstStyle/>
          <a:p>
            <a:pPr indent="-228600">
              <a:buFont typeface="Avenir Next LT Pro" panose="020B0504020202020204" pitchFamily="34" charset="0"/>
              <a:buChar char="+"/>
            </a:pPr>
            <a:r>
              <a:rPr lang="en-US" dirty="0"/>
              <a:t>North American Bamboo</a:t>
            </a:r>
          </a:p>
          <a:p>
            <a:pPr indent="-228600">
              <a:buFont typeface="Avenir Next LT Pro" panose="020B0504020202020204" pitchFamily="34" charset="0"/>
              <a:buChar char="+"/>
            </a:pPr>
            <a:r>
              <a:rPr lang="en-US" dirty="0"/>
              <a:t>Spreads via underground rhizomes</a:t>
            </a:r>
          </a:p>
          <a:p>
            <a:pPr indent="-228600">
              <a:buFont typeface="Avenir Next LT Pro" panose="020B0504020202020204" pitchFamily="34" charset="0"/>
              <a:buChar char="+"/>
            </a:pPr>
            <a:r>
              <a:rPr lang="en-US" dirty="0"/>
              <a:t>Leaves for photosynthesis</a:t>
            </a:r>
          </a:p>
          <a:p>
            <a:pPr indent="-228600">
              <a:buFont typeface="Avenir Next LT Pro" panose="020B0504020202020204" pitchFamily="34" charset="0"/>
              <a:buChar char="+"/>
            </a:pPr>
            <a:r>
              <a:rPr lang="en-US" dirty="0"/>
              <a:t>Nodes: segments</a:t>
            </a:r>
          </a:p>
        </p:txBody>
      </p:sp>
      <p:pic>
        <p:nvPicPr>
          <p:cNvPr id="8" name="Content Placeholder 7" descr="Black and white pen and ink illustration of rivercane, showing the seeds and leaves in detail.">
            <a:extLst>
              <a:ext uri="{FF2B5EF4-FFF2-40B4-BE49-F238E27FC236}">
                <a16:creationId xmlns:a16="http://schemas.microsoft.com/office/drawing/2014/main" id="{6F7C07A1-4407-4F79-90EF-181C6F20A2F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513" r="2" b="2"/>
          <a:stretch/>
        </p:blipFill>
        <p:spPr>
          <a:xfrm>
            <a:off x="7188594" y="10"/>
            <a:ext cx="5003406" cy="6857990"/>
          </a:xfrm>
          <a:prstGeom prst="rect">
            <a:avLst/>
          </a:prstGeom>
        </p:spPr>
      </p:pic>
      <p:grpSp>
        <p:nvGrpSpPr>
          <p:cNvPr id="204" name="Bottom Right">
            <a:extLst>
              <a:ext uri="{FF2B5EF4-FFF2-40B4-BE49-F238E27FC236}">
                <a16:creationId xmlns:a16="http://schemas.microsoft.com/office/drawing/2014/main" id="{741948F9-C525-410D-9F0C-63EA1E0F39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05" name="Graphic 157">
              <a:extLst>
                <a:ext uri="{FF2B5EF4-FFF2-40B4-BE49-F238E27FC236}">
                  <a16:creationId xmlns:a16="http://schemas.microsoft.com/office/drawing/2014/main" id="{59C11362-4204-47B3-85DC-7A22A1E3038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06" name="Freeform: Shape 163">
                <a:extLst>
                  <a:ext uri="{FF2B5EF4-FFF2-40B4-BE49-F238E27FC236}">
                    <a16:creationId xmlns:a16="http://schemas.microsoft.com/office/drawing/2014/main" id="{DFD42FE5-B58A-4613-8A3B-D0120D21B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07" name="Freeform: Shape 164">
                <a:extLst>
                  <a:ext uri="{FF2B5EF4-FFF2-40B4-BE49-F238E27FC236}">
                    <a16:creationId xmlns:a16="http://schemas.microsoft.com/office/drawing/2014/main" id="{5A861743-3DF1-47A2-8CFF-99A470A9D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08" name="Freeform: Shape 165">
                <a:extLst>
                  <a:ext uri="{FF2B5EF4-FFF2-40B4-BE49-F238E27FC236}">
                    <a16:creationId xmlns:a16="http://schemas.microsoft.com/office/drawing/2014/main" id="{9F3A9B8B-EB41-4F45-8831-A7B5D41E0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09" name="Freeform: Shape 166">
                <a:extLst>
                  <a:ext uri="{FF2B5EF4-FFF2-40B4-BE49-F238E27FC236}">
                    <a16:creationId xmlns:a16="http://schemas.microsoft.com/office/drawing/2014/main" id="{D659F99D-ACED-471C-8BAC-73C596DDA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0" name="Freeform: Shape 167">
                <a:extLst>
                  <a:ext uri="{FF2B5EF4-FFF2-40B4-BE49-F238E27FC236}">
                    <a16:creationId xmlns:a16="http://schemas.microsoft.com/office/drawing/2014/main" id="{AC603F71-A3F3-49F0-A292-573F37EB6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1" name="Freeform: Shape 168">
                <a:extLst>
                  <a:ext uri="{FF2B5EF4-FFF2-40B4-BE49-F238E27FC236}">
                    <a16:creationId xmlns:a16="http://schemas.microsoft.com/office/drawing/2014/main" id="{FB6F9021-2B6B-4252-AC9D-30C1A2C98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2" name="Freeform: Shape 169">
                <a:extLst>
                  <a:ext uri="{FF2B5EF4-FFF2-40B4-BE49-F238E27FC236}">
                    <a16:creationId xmlns:a16="http://schemas.microsoft.com/office/drawing/2014/main" id="{7875012E-B86B-411F-B93B-A69ED6D20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63" name="Freeform: Shape 162">
              <a:extLst>
                <a:ext uri="{FF2B5EF4-FFF2-40B4-BE49-F238E27FC236}">
                  <a16:creationId xmlns:a16="http://schemas.microsoft.com/office/drawing/2014/main" id="{FFB9C5D7-2BF3-4748-9582-FF22361FA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6" name="TextBox 45">
            <a:extLst>
              <a:ext uri="{FF2B5EF4-FFF2-40B4-BE49-F238E27FC236}">
                <a16:creationId xmlns:a16="http://schemas.microsoft.com/office/drawing/2014/main" id="{D824DD3D-1407-45D3-8ED7-333202B15D5C}"/>
              </a:ext>
            </a:extLst>
          </p:cNvPr>
          <p:cNvSpPr txBox="1"/>
          <p:nvPr/>
        </p:nvSpPr>
        <p:spPr>
          <a:xfrm>
            <a:off x="1012507" y="6535502"/>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1913 Illustration by Britton/</a:t>
            </a:r>
            <a:r>
              <a:rPr lang="en-US" sz="1100" kern="1200" err="1">
                <a:solidFill>
                  <a:schemeClr val="bg2">
                    <a:lumMod val="25000"/>
                  </a:schemeClr>
                </a:solidFill>
                <a:effectLst/>
                <a:latin typeface="+mn-lt"/>
                <a:ea typeface="+mn-ea"/>
                <a:cs typeface="+mn-cs"/>
              </a:rPr>
              <a:t>Barown</a:t>
            </a:r>
            <a:r>
              <a:rPr lang="en-US" sz="1100" kern="1200">
                <a:solidFill>
                  <a:schemeClr val="bg2">
                    <a:lumMod val="25000"/>
                  </a:schemeClr>
                </a:solidFill>
                <a:effectLst/>
                <a:latin typeface="+mn-lt"/>
                <a:ea typeface="+mn-ea"/>
                <a:cs typeface="+mn-cs"/>
              </a:rPr>
              <a:t> (USDA/NCRS)</a:t>
            </a:r>
            <a:endParaRPr lang="en-US" sz="400">
              <a:solidFill>
                <a:schemeClr val="bg2">
                  <a:lumMod val="25000"/>
                </a:schemeClr>
              </a:solidFill>
            </a:endParaRPr>
          </a:p>
        </p:txBody>
      </p:sp>
    </p:spTree>
    <p:extLst>
      <p:ext uri="{BB962C8B-B14F-4D97-AF65-F5344CB8AC3E}">
        <p14:creationId xmlns:p14="http://schemas.microsoft.com/office/powerpoint/2010/main" val="1026827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3" name="Freeform: Shape 12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5" name="Freeform: Shape 12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7" name="Freeform: Shape 12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30" name="Freeform: Shape 12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3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9" name="Freeform: Shape 13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1" name="Freeform: Shape 14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7" name="Rectangle 14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9" name="Rectangle 14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51"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52" name="Freeform: Shape 151">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153" name="Freeform: Shape 152">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5C325681-17E5-47EC-9BD3-56BC3EA09B86}"/>
              </a:ext>
            </a:extLst>
          </p:cNvPr>
          <p:cNvSpPr>
            <a:spLocks noGrp="1"/>
          </p:cNvSpPr>
          <p:nvPr>
            <p:ph type="title"/>
          </p:nvPr>
        </p:nvSpPr>
        <p:spPr>
          <a:xfrm>
            <a:off x="1198182" y="559812"/>
            <a:ext cx="3188795" cy="2733283"/>
          </a:xfrm>
        </p:spPr>
        <p:txBody>
          <a:bodyPr vert="horz" lIns="91440" tIns="45720" rIns="91440" bIns="45720" rtlCol="0" anchor="ctr">
            <a:normAutofit fontScale="90000"/>
          </a:bodyPr>
          <a:lstStyle/>
          <a:p>
            <a:r>
              <a:rPr lang="en-US" kern="1200" dirty="0">
                <a:solidFill>
                  <a:schemeClr val="tx2"/>
                </a:solidFill>
                <a:latin typeface="+mj-lt"/>
                <a:ea typeface="+mj-ea"/>
                <a:cs typeface="+mj-cs"/>
              </a:rPr>
              <a:t>Rivercane vs. </a:t>
            </a:r>
            <a:br>
              <a:rPr lang="en-US" kern="1200" dirty="0">
                <a:solidFill>
                  <a:schemeClr val="tx2"/>
                </a:solidFill>
                <a:latin typeface="+mj-lt"/>
                <a:ea typeface="+mj-ea"/>
                <a:cs typeface="+mj-cs"/>
              </a:rPr>
            </a:br>
            <a:r>
              <a:rPr lang="en-US" kern="1200" dirty="0">
                <a:solidFill>
                  <a:schemeClr val="tx2"/>
                </a:solidFill>
                <a:latin typeface="+mj-lt"/>
                <a:ea typeface="+mj-ea"/>
                <a:cs typeface="+mj-cs"/>
              </a:rPr>
              <a:t>Invasive Bamboo</a:t>
            </a:r>
          </a:p>
        </p:txBody>
      </p:sp>
      <p:sp>
        <p:nvSpPr>
          <p:cNvPr id="3" name="Text Placeholder 2">
            <a:extLst>
              <a:ext uri="{FF2B5EF4-FFF2-40B4-BE49-F238E27FC236}">
                <a16:creationId xmlns:a16="http://schemas.microsoft.com/office/drawing/2014/main" id="{F314D912-9214-43C8-A23B-9728645C19F5}"/>
              </a:ext>
            </a:extLst>
          </p:cNvPr>
          <p:cNvSpPr>
            <a:spLocks noGrp="1"/>
          </p:cNvSpPr>
          <p:nvPr>
            <p:ph type="body" idx="1"/>
          </p:nvPr>
        </p:nvSpPr>
        <p:spPr>
          <a:xfrm>
            <a:off x="1112740" y="3754251"/>
            <a:ext cx="3188795" cy="1507950"/>
          </a:xfrm>
        </p:spPr>
        <p:txBody>
          <a:bodyPr vert="horz" lIns="91440" tIns="45720" rIns="91440" bIns="45720" rtlCol="0" anchor="b">
            <a:noAutofit/>
          </a:bodyPr>
          <a:lstStyle/>
          <a:p>
            <a:pPr indent="-228600">
              <a:buFont typeface="Avenir Next LT Pro" panose="020B0504020202020204" pitchFamily="34" charset="0"/>
              <a:buChar char="+"/>
            </a:pPr>
            <a:r>
              <a:rPr lang="en-US" sz="1800" dirty="0"/>
              <a:t>Thinner (1” in diameter)</a:t>
            </a:r>
          </a:p>
          <a:p>
            <a:pPr indent="-228600">
              <a:buFont typeface="Avenir Next LT Pro" panose="020B0504020202020204" pitchFamily="34" charset="0"/>
              <a:buChar char="+"/>
            </a:pPr>
            <a:r>
              <a:rPr lang="en-US" sz="1800" dirty="0"/>
              <a:t>Shorter (usually 15’ or less)</a:t>
            </a:r>
          </a:p>
        </p:txBody>
      </p:sp>
      <p:pic>
        <p:nvPicPr>
          <p:cNvPr id="7" name="Content Placeholder 6" descr="Rivercane and bamboo compared, showing the size differences. Non-native bamboo is much thicker and taller than native rivercane.">
            <a:extLst>
              <a:ext uri="{FF2B5EF4-FFF2-40B4-BE49-F238E27FC236}">
                <a16:creationId xmlns:a16="http://schemas.microsoft.com/office/drawing/2014/main" id="{CC2FD7DB-028A-4F6A-9EBE-324979696A4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932"/>
          <a:stretch/>
        </p:blipFill>
        <p:spPr>
          <a:xfrm>
            <a:off x="4705208" y="1042655"/>
            <a:ext cx="7120792" cy="445773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nvGrpSpPr>
          <p:cNvPr id="161"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62" name="Freeform: Shape 161">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63"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5" name="Freeform: Shape 164">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64" name="Freeform: Shape 163">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7" name="TextBox 46">
            <a:extLst>
              <a:ext uri="{FF2B5EF4-FFF2-40B4-BE49-F238E27FC236}">
                <a16:creationId xmlns:a16="http://schemas.microsoft.com/office/drawing/2014/main" id="{B35CA435-D2A4-4B1A-A606-637E1CF4C0B8}"/>
              </a:ext>
            </a:extLst>
          </p:cNvPr>
          <p:cNvSpPr txBox="1"/>
          <p:nvPr/>
        </p:nvSpPr>
        <p:spPr>
          <a:xfrm>
            <a:off x="633169" y="6178637"/>
            <a:ext cx="6253842" cy="261610"/>
          </a:xfrm>
          <a:prstGeom prst="rect">
            <a:avLst/>
          </a:prstGeom>
          <a:noFill/>
        </p:spPr>
        <p:txBody>
          <a:bodyPr wrap="square">
            <a:spAutoFit/>
          </a:bodyPr>
          <a:lstStyle/>
          <a:p>
            <a:r>
              <a:rPr lang="en-US" sz="1100" kern="1200" dirty="0">
                <a:solidFill>
                  <a:schemeClr val="bg2">
                    <a:lumMod val="25000"/>
                  </a:schemeClr>
                </a:solidFill>
                <a:effectLst/>
                <a:latin typeface="+mn-lt"/>
                <a:ea typeface="+mn-ea"/>
                <a:cs typeface="+mn-cs"/>
              </a:rPr>
              <a:t>Image: Adam Griffith, EBCI RTCAR</a:t>
            </a:r>
            <a:endParaRPr lang="en-US" sz="400" dirty="0">
              <a:solidFill>
                <a:schemeClr val="bg2">
                  <a:lumMod val="25000"/>
                </a:schemeClr>
              </a:solidFill>
            </a:endParaRPr>
          </a:p>
        </p:txBody>
      </p:sp>
    </p:spTree>
    <p:extLst>
      <p:ext uri="{BB962C8B-B14F-4D97-AF65-F5344CB8AC3E}">
        <p14:creationId xmlns:p14="http://schemas.microsoft.com/office/powerpoint/2010/main" val="2246346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 name="Rectangle 13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34" name="Freeform: Shape 13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36" name="Freeform: Shape 13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321" name="Freeform: Shape 13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41" name="Freeform: Shape 14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22" name="Freeform: Shape 14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32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50" name="Freeform: Shape 14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4" name="Freeform: Shape 15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58" name="Rectangle 15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60" name="Rectangle 159">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5C325681-17E5-47EC-9BD3-56BC3EA09B86}"/>
              </a:ext>
            </a:extLst>
          </p:cNvPr>
          <p:cNvSpPr>
            <a:spLocks noGrp="1"/>
          </p:cNvSpPr>
          <p:nvPr>
            <p:ph type="title"/>
          </p:nvPr>
        </p:nvSpPr>
        <p:spPr>
          <a:xfrm>
            <a:off x="1198181" y="4078540"/>
            <a:ext cx="4795282" cy="2040973"/>
          </a:xfrm>
        </p:spPr>
        <p:txBody>
          <a:bodyPr vert="horz" lIns="91440" tIns="45720" rIns="91440" bIns="45720" rtlCol="0" anchor="ctr">
            <a:normAutofit/>
          </a:bodyPr>
          <a:lstStyle/>
          <a:p>
            <a:pPr>
              <a:lnSpc>
                <a:spcPct val="90000"/>
              </a:lnSpc>
            </a:pPr>
            <a:r>
              <a:rPr lang="en-US" kern="1200" dirty="0">
                <a:solidFill>
                  <a:schemeClr val="tx2"/>
                </a:solidFill>
                <a:latin typeface="+mj-lt"/>
                <a:ea typeface="+mj-ea"/>
                <a:cs typeface="+mj-cs"/>
              </a:rPr>
              <a:t>How is it Different from Bamboo?</a:t>
            </a:r>
          </a:p>
        </p:txBody>
      </p:sp>
      <p:grpSp>
        <p:nvGrpSpPr>
          <p:cNvPr id="162" name="Bottom Right">
            <a:extLst>
              <a:ext uri="{FF2B5EF4-FFF2-40B4-BE49-F238E27FC236}">
                <a16:creationId xmlns:a16="http://schemas.microsoft.com/office/drawing/2014/main" id="{D817ADB7-00E6-482F-BD8B-6813268266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63" name="Freeform: Shape 162">
              <a:extLst>
                <a:ext uri="{FF2B5EF4-FFF2-40B4-BE49-F238E27FC236}">
                  <a16:creationId xmlns:a16="http://schemas.microsoft.com/office/drawing/2014/main" id="{DF71969E-EB0C-4011-A721-C46857925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64" name="Graphic 157">
              <a:extLst>
                <a:ext uri="{FF2B5EF4-FFF2-40B4-BE49-F238E27FC236}">
                  <a16:creationId xmlns:a16="http://schemas.microsoft.com/office/drawing/2014/main" id="{0C06B9B3-A426-4BDD-BA45-9C5F6A4415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6" name="Freeform: Shape 165">
                <a:extLst>
                  <a:ext uri="{FF2B5EF4-FFF2-40B4-BE49-F238E27FC236}">
                    <a16:creationId xmlns:a16="http://schemas.microsoft.com/office/drawing/2014/main" id="{E8BAA882-64C3-4E36-828C-E2034D999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8AC94D91-AECE-473B-B00B-F2AAE0EA4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8ABFBC77-5178-4DAA-93E6-A494D4914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47E709EC-272C-4F97-BDC8-4B872DEDC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27C992B3-ABB9-443C-8748-551626188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710CC2EE-90B9-45E3-B7E6-C856A199D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28272C51-7AB7-4369-A6E9-17958FD30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65" name="Freeform: Shape 164">
              <a:extLst>
                <a:ext uri="{FF2B5EF4-FFF2-40B4-BE49-F238E27FC236}">
                  <a16:creationId xmlns:a16="http://schemas.microsoft.com/office/drawing/2014/main" id="{9B1F31DD-C31E-4C9E-A920-AD354B5CB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Content Placeholder 6" descr="Rivercane&#10;&#10;Two images of rivercane side by side. One on left is closeup of branches growing out of node in stem. Right is image of rivercane in wild with measuring tape held alongside.">
            <a:extLst>
              <a:ext uri="{FF2B5EF4-FFF2-40B4-BE49-F238E27FC236}">
                <a16:creationId xmlns:a16="http://schemas.microsoft.com/office/drawing/2014/main" id="{CC2FD7DB-028A-4F6A-9EBE-324979696A4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8562" r="43549" b="27260"/>
          <a:stretch/>
        </p:blipFill>
        <p:spPr>
          <a:xfrm>
            <a:off x="1270118" y="594517"/>
            <a:ext cx="5709263" cy="335614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grpSp>
        <p:nvGrpSpPr>
          <p:cNvPr id="174" name="Top left">
            <a:extLst>
              <a:ext uri="{FF2B5EF4-FFF2-40B4-BE49-F238E27FC236}">
                <a16:creationId xmlns:a16="http://schemas.microsoft.com/office/drawing/2014/main" id="{96BED12B-FE5D-4876-810D-5579D6E85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75" name="Freeform: Shape 174">
              <a:extLst>
                <a:ext uri="{FF2B5EF4-FFF2-40B4-BE49-F238E27FC236}">
                  <a16:creationId xmlns:a16="http://schemas.microsoft.com/office/drawing/2014/main" id="{22EB1789-3A9D-45E9-8CDD-C8063C51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325" name="Freeform: Shape 175">
              <a:extLst>
                <a:ext uri="{FF2B5EF4-FFF2-40B4-BE49-F238E27FC236}">
                  <a16:creationId xmlns:a16="http://schemas.microsoft.com/office/drawing/2014/main" id="{17CA9CCF-CD57-438A-9A90-777CB891C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A0CE73CE-4EED-4313-8396-3E701096D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26" name="Freeform: Shape 177">
              <a:extLst>
                <a:ext uri="{FF2B5EF4-FFF2-40B4-BE49-F238E27FC236}">
                  <a16:creationId xmlns:a16="http://schemas.microsoft.com/office/drawing/2014/main" id="{680AC3D6-983B-4840-BB53-F3C27CBCB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F45DFDBC-0EF7-4972-A2FD-5589DCF4D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27" name="Freeform: Shape 179">
              <a:extLst>
                <a:ext uri="{FF2B5EF4-FFF2-40B4-BE49-F238E27FC236}">
                  <a16:creationId xmlns:a16="http://schemas.microsoft.com/office/drawing/2014/main" id="{35F3B204-B3FF-4D3D-A08D-2848E22B0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C5F2879E-E3AA-4758-A22D-0DD2AF771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28" name="Freeform: Shape 181">
              <a:extLst>
                <a:ext uri="{FF2B5EF4-FFF2-40B4-BE49-F238E27FC236}">
                  <a16:creationId xmlns:a16="http://schemas.microsoft.com/office/drawing/2014/main" id="{B110AA5C-CE6D-4F70-9F34-C4E0875F7E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3" name="Text Placeholder 2">
            <a:extLst>
              <a:ext uri="{FF2B5EF4-FFF2-40B4-BE49-F238E27FC236}">
                <a16:creationId xmlns:a16="http://schemas.microsoft.com/office/drawing/2014/main" id="{F314D912-9214-43C8-A23B-9728645C19F5}"/>
              </a:ext>
            </a:extLst>
          </p:cNvPr>
          <p:cNvSpPr>
            <a:spLocks noGrp="1"/>
          </p:cNvSpPr>
          <p:nvPr>
            <p:ph type="body" idx="1"/>
          </p:nvPr>
        </p:nvSpPr>
        <p:spPr>
          <a:xfrm>
            <a:off x="6195372" y="4084395"/>
            <a:ext cx="4977905" cy="2035130"/>
          </a:xfrm>
        </p:spPr>
        <p:txBody>
          <a:bodyPr vert="horz" lIns="91440" tIns="45720" rIns="91440" bIns="45720" rtlCol="0" anchor="ctr">
            <a:normAutofit/>
          </a:bodyPr>
          <a:lstStyle/>
          <a:p>
            <a:pPr indent="-228600">
              <a:buFont typeface="Avenir Next LT Pro" panose="020B0504020202020204" pitchFamily="34" charset="0"/>
              <a:buChar char="+"/>
            </a:pPr>
            <a:r>
              <a:rPr lang="en-US" sz="1800" dirty="0"/>
              <a:t>Branches parallel to stem</a:t>
            </a:r>
          </a:p>
          <a:p>
            <a:pPr indent="-228600">
              <a:buFont typeface="Avenir Next LT Pro" panose="020B0504020202020204" pitchFamily="34" charset="0"/>
              <a:buChar char="+"/>
            </a:pPr>
            <a:r>
              <a:rPr lang="en-US" sz="1800" dirty="0"/>
              <a:t>Single branch or clump at each joint</a:t>
            </a:r>
          </a:p>
          <a:p>
            <a:pPr indent="-228600">
              <a:buFont typeface="Avenir Next LT Pro" panose="020B0504020202020204" pitchFamily="34" charset="0"/>
              <a:buChar char="+"/>
            </a:pPr>
            <a:r>
              <a:rPr lang="en-US" sz="1800" dirty="0"/>
              <a:t>No groove along main stem</a:t>
            </a:r>
          </a:p>
        </p:txBody>
      </p:sp>
      <p:pic>
        <p:nvPicPr>
          <p:cNvPr id="5" name="Picture 4" descr="photo of bamboo showing that the branches are not parallel to the stem and the main stem has a groove.">
            <a:extLst>
              <a:ext uri="{FF2B5EF4-FFF2-40B4-BE49-F238E27FC236}">
                <a16:creationId xmlns:a16="http://schemas.microsoft.com/office/drawing/2014/main" id="{FDAB05D4-8F9C-403D-8913-1310A87DB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9498" y="672226"/>
            <a:ext cx="2189758" cy="3284637"/>
          </a:xfrm>
          <a:prstGeom prst="rect">
            <a:avLst/>
          </a:prstGeom>
        </p:spPr>
      </p:pic>
      <p:sp>
        <p:nvSpPr>
          <p:cNvPr id="48" name="TextBox 47">
            <a:extLst>
              <a:ext uri="{FF2B5EF4-FFF2-40B4-BE49-F238E27FC236}">
                <a16:creationId xmlns:a16="http://schemas.microsoft.com/office/drawing/2014/main" id="{5CFBD016-709E-4C1F-A37A-4A72A077AA87}"/>
              </a:ext>
            </a:extLst>
          </p:cNvPr>
          <p:cNvSpPr txBox="1"/>
          <p:nvPr/>
        </p:nvSpPr>
        <p:spPr>
          <a:xfrm>
            <a:off x="832520" y="6339583"/>
            <a:ext cx="6253842" cy="261610"/>
          </a:xfrm>
          <a:prstGeom prst="rect">
            <a:avLst/>
          </a:prstGeom>
          <a:noFill/>
        </p:spPr>
        <p:txBody>
          <a:bodyPr wrap="square">
            <a:spAutoFit/>
          </a:bodyPr>
          <a:lstStyle/>
          <a:p>
            <a:r>
              <a:rPr lang="en-US" sz="1100" kern="1200" dirty="0">
                <a:solidFill>
                  <a:schemeClr val="bg2">
                    <a:lumMod val="25000"/>
                  </a:schemeClr>
                </a:solidFill>
                <a:effectLst/>
                <a:latin typeface="+mn-lt"/>
                <a:ea typeface="+mn-ea"/>
                <a:cs typeface="+mn-cs"/>
              </a:rPr>
              <a:t>Image: Adam Griffith, EBCI RTCAR</a:t>
            </a:r>
            <a:endParaRPr lang="en-US" sz="400" dirty="0">
              <a:solidFill>
                <a:schemeClr val="bg2">
                  <a:lumMod val="25000"/>
                </a:schemeClr>
              </a:solidFill>
            </a:endParaRPr>
          </a:p>
        </p:txBody>
      </p:sp>
    </p:spTree>
    <p:extLst>
      <p:ext uri="{BB962C8B-B14F-4D97-AF65-F5344CB8AC3E}">
        <p14:creationId xmlns:p14="http://schemas.microsoft.com/office/powerpoint/2010/main" val="37648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67" name="Freeform: Shape 6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69" name="Freeform: Shape 6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71" name="Freeform: Shape 7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74" name="Freeform: Shape 7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8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3" name="Freeform: Shape 8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8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8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1" name="Rectangle 9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3" name="Rectangle 92">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87571"/>
            <a:ext cx="4795282" cy="2031941"/>
          </a:xfrm>
        </p:spPr>
        <p:txBody>
          <a:bodyPr vert="horz" lIns="91440" tIns="45720" rIns="91440" bIns="45720" rtlCol="0" anchor="ctr">
            <a:normAutofit/>
          </a:bodyPr>
          <a:lstStyle/>
          <a:p>
            <a:r>
              <a:rPr lang="en-US" sz="4400" kern="1200" dirty="0">
                <a:solidFill>
                  <a:schemeClr val="tx2"/>
                </a:solidFill>
                <a:latin typeface="+mj-lt"/>
                <a:ea typeface="+mj-ea"/>
                <a:cs typeface="+mj-cs"/>
              </a:rPr>
              <a:t>Where does it live?</a:t>
            </a:r>
          </a:p>
        </p:txBody>
      </p:sp>
      <p:grpSp>
        <p:nvGrpSpPr>
          <p:cNvPr id="95" name="Bottom RIght">
            <a:extLst>
              <a:ext uri="{FF2B5EF4-FFF2-40B4-BE49-F238E27FC236}">
                <a16:creationId xmlns:a16="http://schemas.microsoft.com/office/drawing/2014/main" id="{F4436A75-A020-494B-B70E-85CBD21EA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96" name="Freeform: Shape 95">
              <a:extLst>
                <a:ext uri="{FF2B5EF4-FFF2-40B4-BE49-F238E27FC236}">
                  <a16:creationId xmlns:a16="http://schemas.microsoft.com/office/drawing/2014/main" id="{4D9AC34A-4733-4246-B384-5BBE066AB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97" name="Graphic 157">
              <a:extLst>
                <a:ext uri="{FF2B5EF4-FFF2-40B4-BE49-F238E27FC236}">
                  <a16:creationId xmlns:a16="http://schemas.microsoft.com/office/drawing/2014/main" id="{C84724B9-1248-4CA6-931C-9B9E630049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99" name="Freeform: Shape 98">
                <a:extLst>
                  <a:ext uri="{FF2B5EF4-FFF2-40B4-BE49-F238E27FC236}">
                    <a16:creationId xmlns:a16="http://schemas.microsoft.com/office/drawing/2014/main" id="{4C9DE4C6-CB01-4D68-93A6-8607C5D23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C59DA521-D2B0-460E-983D-FAE00EFB2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09CECFA9-7A18-4264-BC92-C7C99477A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701834A6-ABDA-4C9E-A44A-7D52EEDBE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3B3C39CA-57CB-43E8-89BC-497ECBAFB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1B05384B-92F3-4CC1-8748-7BFCD27B7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C7E4B4AC-919A-46C3-A98F-B36F103A2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98" name="Freeform: Shape 97">
              <a:extLst>
                <a:ext uri="{FF2B5EF4-FFF2-40B4-BE49-F238E27FC236}">
                  <a16:creationId xmlns:a16="http://schemas.microsoft.com/office/drawing/2014/main" id="{EB61039B-1FD3-401E-83AC-C05C971D1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Placeholder 5" descr="Field Researchers&#10;&#10;Two individuals, man and woman, wearing face masks, standing behind a row of rivercane">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2756" r="-1" b="51166"/>
          <a:stretch/>
        </p:blipFill>
        <p:spPr>
          <a:xfrm>
            <a:off x="619840" y="10"/>
            <a:ext cx="11084189" cy="3854020"/>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p:spPr>
      </p:pic>
      <p:grpSp>
        <p:nvGrpSpPr>
          <p:cNvPr id="107" name="Top Left">
            <a:extLst>
              <a:ext uri="{FF2B5EF4-FFF2-40B4-BE49-F238E27FC236}">
                <a16:creationId xmlns:a16="http://schemas.microsoft.com/office/drawing/2014/main" id="{DB8ED0A1-FF45-4EE6-ADE8-2F2ED0D394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108" name="Freeform: Shape 107">
              <a:extLst>
                <a:ext uri="{FF2B5EF4-FFF2-40B4-BE49-F238E27FC236}">
                  <a16:creationId xmlns:a16="http://schemas.microsoft.com/office/drawing/2014/main" id="{71A8A514-3FF4-4ADA-AF55-B44C969B5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AEDA4578-CC87-43DF-B783-3B5D770C3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FB4F1C15-5B2E-483A-AA12-C47B50007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11" name="Freeform: Shape 110">
              <a:extLst>
                <a:ext uri="{FF2B5EF4-FFF2-40B4-BE49-F238E27FC236}">
                  <a16:creationId xmlns:a16="http://schemas.microsoft.com/office/drawing/2014/main" id="{AEF72001-4788-44E6-8592-7099340CA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EA8C8919-696C-4290-B3EE-DDC5EDA43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437F8271-7580-41CA-B352-6393A3EA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1E1B97F8-5B65-43A1-9BC3-FEF0AD7C7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6195372" y="4088049"/>
            <a:ext cx="4977905" cy="2031475"/>
          </a:xfrm>
        </p:spPr>
        <p:txBody>
          <a:bodyPr vert="horz" lIns="91440" tIns="45720" rIns="91440" bIns="45720" rtlCol="0" anchor="ctr">
            <a:noAutofit/>
          </a:bodyPr>
          <a:lstStyle/>
          <a:p>
            <a:pPr marL="285750" indent="-228600">
              <a:lnSpc>
                <a:spcPct val="100000"/>
              </a:lnSpc>
              <a:buFont typeface="Avenir Next LT Pro" panose="020B0504020202020204" pitchFamily="34" charset="0"/>
              <a:buChar char="+"/>
            </a:pPr>
            <a:r>
              <a:rPr lang="en-US" sz="2000" dirty="0"/>
              <a:t>Along river banks</a:t>
            </a:r>
          </a:p>
          <a:p>
            <a:pPr marL="285750" indent="-228600">
              <a:lnSpc>
                <a:spcPct val="100000"/>
              </a:lnSpc>
              <a:buFont typeface="Avenir Next LT Pro" panose="020B0504020202020204" pitchFamily="34" charset="0"/>
              <a:buChar char="+"/>
            </a:pPr>
            <a:r>
              <a:rPr lang="en-US" sz="2000" dirty="0"/>
              <a:t>Slopes, floodplains &amp; woodlands</a:t>
            </a:r>
          </a:p>
          <a:p>
            <a:pPr marL="285750" indent="-228600">
              <a:lnSpc>
                <a:spcPct val="100000"/>
              </a:lnSpc>
              <a:buFont typeface="Avenir Next LT Pro" panose="020B0504020202020204" pitchFamily="34" charset="0"/>
              <a:buChar char="+"/>
            </a:pPr>
            <a:r>
              <a:rPr lang="en-US" sz="2000" dirty="0"/>
              <a:t>Light tree cover or open areas</a:t>
            </a:r>
          </a:p>
          <a:p>
            <a:pPr marL="285750" indent="-228600">
              <a:lnSpc>
                <a:spcPct val="100000"/>
              </a:lnSpc>
              <a:buFont typeface="Avenir Next LT Pro" panose="020B0504020202020204" pitchFamily="34" charset="0"/>
              <a:buChar char="+"/>
            </a:pPr>
            <a:r>
              <a:rPr lang="en-US" sz="2000" dirty="0"/>
              <a:t>Sandy to clay soils</a:t>
            </a:r>
          </a:p>
          <a:p>
            <a:pPr marL="285750" indent="-228600">
              <a:lnSpc>
                <a:spcPct val="100000"/>
              </a:lnSpc>
              <a:buFont typeface="Avenir Next LT Pro" panose="020B0504020202020204" pitchFamily="34" charset="0"/>
              <a:buChar char="+"/>
            </a:pPr>
            <a:r>
              <a:rPr lang="en-US" sz="2000" dirty="0"/>
              <a:t>Neutral to acidic soils</a:t>
            </a:r>
          </a:p>
        </p:txBody>
      </p:sp>
      <p:sp>
        <p:nvSpPr>
          <p:cNvPr id="46" name="TextBox 45">
            <a:extLst>
              <a:ext uri="{FF2B5EF4-FFF2-40B4-BE49-F238E27FC236}">
                <a16:creationId xmlns:a16="http://schemas.microsoft.com/office/drawing/2014/main" id="{421BEA3C-5B12-47DD-8EC0-C4A6563A0F8A}"/>
              </a:ext>
            </a:extLst>
          </p:cNvPr>
          <p:cNvSpPr txBox="1"/>
          <p:nvPr/>
        </p:nvSpPr>
        <p:spPr>
          <a:xfrm>
            <a:off x="406965" y="6491923"/>
            <a:ext cx="6253842" cy="261610"/>
          </a:xfrm>
          <a:prstGeom prst="rect">
            <a:avLst/>
          </a:prstGeom>
          <a:noFill/>
        </p:spPr>
        <p:txBody>
          <a:bodyPr wrap="square">
            <a:spAutoFit/>
          </a:bodyPr>
          <a:lstStyle/>
          <a:p>
            <a:r>
              <a:rPr lang="en-US" sz="1100" kern="1200">
                <a:solidFill>
                  <a:schemeClr val="bg2">
                    <a:lumMod val="25000"/>
                  </a:schemeClr>
                </a:solidFill>
                <a:effectLst/>
                <a:latin typeface="+mn-lt"/>
                <a:ea typeface="+mn-ea"/>
                <a:cs typeface="+mn-cs"/>
              </a:rPr>
              <a:t>Image: Bo Taylor and Laura Anderson / Conserving Carolina</a:t>
            </a:r>
            <a:endParaRPr lang="en-US" sz="400">
              <a:solidFill>
                <a:schemeClr val="bg2">
                  <a:lumMod val="25000"/>
                </a:schemeClr>
              </a:solidFill>
            </a:endParaRPr>
          </a:p>
        </p:txBody>
      </p:sp>
    </p:spTree>
    <p:extLst>
      <p:ext uri="{BB962C8B-B14F-4D97-AF65-F5344CB8AC3E}">
        <p14:creationId xmlns:p14="http://schemas.microsoft.com/office/powerpoint/2010/main" val="313249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5" name="Rectangle 17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7" name="Freeform: Shape 17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9" name="Freeform: Shape 17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81" name="Freeform: Shape 18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4" name="Freeform: Shape 18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8" name="Freeform: Shape 18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8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90" name="Freeform: Shape 18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9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93" name="Freeform: Shape 19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4" name="Freeform: Shape 19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5" name="Freeform: Shape 19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6" name="Freeform: Shape 19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9" name="Freeform: Shape 19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01" name="Rectangle 20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03" name="Rectangle 20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05" name="Rectangle 204">
            <a:extLst>
              <a:ext uri="{FF2B5EF4-FFF2-40B4-BE49-F238E27FC236}">
                <a16:creationId xmlns:a16="http://schemas.microsoft.com/office/drawing/2014/main" id="{60E728E6-A07E-4A6C-AB92-D56E1402F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A young man holding two rivercane baskets that he is working on; one of them is unfinished, with cane strands sticking out; the other is finished. Both are beautiful patterns of dark and light brown.">
            <a:extLst>
              <a:ext uri="{FF2B5EF4-FFF2-40B4-BE49-F238E27FC236}">
                <a16:creationId xmlns:a16="http://schemas.microsoft.com/office/drawing/2014/main" id="{3B8B22CA-8C82-4573-AF11-A7E90BFA8CF4}"/>
              </a:ext>
            </a:extLst>
          </p:cNvPr>
          <p:cNvPicPr>
            <a:picLocks noGrp="1" noChangeAspect="1"/>
          </p:cNvPicPr>
          <p:nvPr>
            <p:ph type="pic" idx="1"/>
          </p:nvPr>
        </p:nvPicPr>
        <p:blipFill rotWithShape="1">
          <a:blip r:embed="rId3">
            <a:alphaModFix amt="70000"/>
            <a:extLst>
              <a:ext uri="{28A0092B-C50C-407E-A947-70E740481C1C}">
                <a14:useLocalDpi xmlns:a14="http://schemas.microsoft.com/office/drawing/2010/main" val="0"/>
              </a:ext>
            </a:extLst>
          </a:blip>
          <a:srcRect t="12498" r="-1" b="12497"/>
          <a:stretch/>
        </p:blipFill>
        <p:spPr>
          <a:xfrm>
            <a:off x="20" y="10"/>
            <a:ext cx="12188932" cy="6856614"/>
          </a:xfrm>
          <a:prstGeom prst="rect">
            <a:avLst/>
          </a:prstGeom>
        </p:spPr>
      </p:pic>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96275" y="744909"/>
            <a:ext cx="10190071" cy="3145855"/>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New Interest in Rivercane	</a:t>
            </a:r>
          </a:p>
        </p:txBody>
      </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1218708" y="4069780"/>
            <a:ext cx="9781327" cy="2056617"/>
          </a:xfrm>
        </p:spPr>
        <p:txBody>
          <a:bodyPr vert="horz" lIns="91440" tIns="45720" rIns="91440" bIns="45720" rtlCol="0" anchor="t">
            <a:normAutofit/>
          </a:bodyPr>
          <a:lstStyle/>
          <a:p>
            <a:pPr algn="ctr"/>
            <a:r>
              <a:rPr lang="en-US" sz="2200" kern="1200" dirty="0">
                <a:solidFill>
                  <a:srgbClr val="FFFFFF"/>
                </a:solidFill>
                <a:latin typeface="+mn-lt"/>
                <a:ea typeface="+mn-ea"/>
                <a:cs typeface="+mn-cs"/>
              </a:rPr>
              <a:t>Younger generations learning to use rivercane </a:t>
            </a:r>
          </a:p>
        </p:txBody>
      </p:sp>
      <p:grpSp>
        <p:nvGrpSpPr>
          <p:cNvPr id="207"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8" name="Freeform: Shape 207">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209" name="Freeform: Shape 208">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211" name="Freeform: Shape 210">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212" name="Freeform: Shape 211">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213" name="Freeform: Shape 212">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a:p>
          </p:txBody>
        </p:sp>
      </p:grpSp>
      <p:grpSp>
        <p:nvGrpSpPr>
          <p:cNvPr id="216" name="Group 215">
            <a:extLst>
              <a:ext uri="{FF2B5EF4-FFF2-40B4-BE49-F238E27FC236}">
                <a16:creationId xmlns:a16="http://schemas.microsoft.com/office/drawing/2014/main" id="{5C0E6139-8A19-4905-87E2-E547D7B7F1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23216" y="3924272"/>
            <a:ext cx="118872" cy="118872"/>
            <a:chOff x="1175347" y="3733800"/>
            <a:chExt cx="118872" cy="118872"/>
          </a:xfrm>
        </p:grpSpPr>
        <p:cxnSp>
          <p:nvCxnSpPr>
            <p:cNvPr id="217" name="Straight Connector 216">
              <a:extLst>
                <a:ext uri="{FF2B5EF4-FFF2-40B4-BE49-F238E27FC236}">
                  <a16:creationId xmlns:a16="http://schemas.microsoft.com/office/drawing/2014/main" id="{BC05FFBD-B86A-4BD3-A147-FA95CE03CF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18" name="Straight Connector 217">
              <a:extLst>
                <a:ext uri="{FF2B5EF4-FFF2-40B4-BE49-F238E27FC236}">
                  <a16:creationId xmlns:a16="http://schemas.microsoft.com/office/drawing/2014/main" id="{EB69F8B1-78FB-4562-8A0D-8D29636755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20"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21"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23" name="Freeform: Shape 222">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24" name="Freeform: Shape 223">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25" name="Freeform: Shape 224">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26" name="Freeform: Shape 225">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27" name="Freeform: Shape 226">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28" name="Freeform: Shape 227">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222" name="Freeform: Shape 221">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9" name="TextBox 48">
            <a:extLst>
              <a:ext uri="{FF2B5EF4-FFF2-40B4-BE49-F238E27FC236}">
                <a16:creationId xmlns:a16="http://schemas.microsoft.com/office/drawing/2014/main" id="{262B0E0E-69FD-47FF-B6F9-0E55DC665965}"/>
              </a:ext>
            </a:extLst>
          </p:cNvPr>
          <p:cNvSpPr txBox="1"/>
          <p:nvPr/>
        </p:nvSpPr>
        <p:spPr>
          <a:xfrm>
            <a:off x="633169" y="6178637"/>
            <a:ext cx="6253842" cy="261610"/>
          </a:xfrm>
          <a:prstGeom prst="rect">
            <a:avLst/>
          </a:prstGeom>
          <a:noFill/>
        </p:spPr>
        <p:txBody>
          <a:bodyPr wrap="square">
            <a:spAutoFit/>
          </a:bodyPr>
          <a:lstStyle/>
          <a:p>
            <a:r>
              <a:rPr lang="en-US" sz="1100" kern="1200">
                <a:solidFill>
                  <a:schemeClr val="bg1"/>
                </a:solidFill>
                <a:effectLst/>
                <a:latin typeface="+mn-lt"/>
                <a:ea typeface="+mn-ea"/>
                <a:cs typeface="+mn-cs"/>
              </a:rPr>
              <a:t>Image: Dylan Morgan / Conserving Carolina</a:t>
            </a:r>
            <a:endParaRPr lang="en-US" sz="400">
              <a:solidFill>
                <a:schemeClr val="bg1"/>
              </a:solidFill>
            </a:endParaRPr>
          </a:p>
        </p:txBody>
      </p:sp>
    </p:spTree>
    <p:extLst>
      <p:ext uri="{BB962C8B-B14F-4D97-AF65-F5344CB8AC3E}">
        <p14:creationId xmlns:p14="http://schemas.microsoft.com/office/powerpoint/2010/main" val="402754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67" name="Freeform: Shape 6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69" name="Freeform: Shape 6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71" name="Freeform: Shape 7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3"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74" name="Freeform: Shape 7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5" name="Freeform: Shape 7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8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3" name="Freeform: Shape 8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8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8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1" name="Rectangle 9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3" name="Rectangle 92">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5" name="Rectangle 94">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Adam Griffith, a man with a beard, checks on rivercane.">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alphaModFix amt="60000"/>
            <a:extLst>
              <a:ext uri="{28A0092B-C50C-407E-A947-70E740481C1C}">
                <a14:useLocalDpi xmlns:a14="http://schemas.microsoft.com/office/drawing/2010/main" val="0"/>
              </a:ext>
            </a:extLst>
          </a:blip>
          <a:srcRect r="-1" b="15725"/>
          <a:stretch/>
        </p:blipFill>
        <p:spPr>
          <a:xfrm>
            <a:off x="20" y="10"/>
            <a:ext cx="12188932" cy="6856614"/>
          </a:xfrm>
          <a:prstGeom prst="rect">
            <a:avLst/>
          </a:prstGeom>
        </p:spPr>
      </p:pic>
      <p:grpSp>
        <p:nvGrpSpPr>
          <p:cNvPr id="97"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98" name="Freeform: Shape 97">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99" name="Freeform: Shape 98">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726066"/>
            <a:ext cx="4795282" cy="5018227"/>
          </a:xfrm>
        </p:spPr>
        <p:txBody>
          <a:bodyPr vert="horz" lIns="91440" tIns="45720" rIns="91440" bIns="45720" rtlCol="0" anchor="ctr">
            <a:normAutofit/>
          </a:bodyPr>
          <a:lstStyle/>
          <a:p>
            <a:r>
              <a:rPr lang="en-US" sz="4400" kern="1200" dirty="0">
                <a:solidFill>
                  <a:srgbClr val="FFFFFF"/>
                </a:solidFill>
                <a:latin typeface="+mj-lt"/>
                <a:ea typeface="+mj-ea"/>
                <a:cs typeface="+mj-cs"/>
              </a:rPr>
              <a:t>Studying Rivercane</a:t>
            </a:r>
          </a:p>
        </p:txBody>
      </p:sp>
      <p:grpSp>
        <p:nvGrpSpPr>
          <p:cNvPr id="106"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7"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9" name="Freeform: Shape 108">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11" name="Freeform: Shape 110">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08" name="Freeform: Shape 107">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6" name="TextBox 45">
            <a:extLst>
              <a:ext uri="{FF2B5EF4-FFF2-40B4-BE49-F238E27FC236}">
                <a16:creationId xmlns:a16="http://schemas.microsoft.com/office/drawing/2014/main" id="{DF1BC771-B5F2-4F5E-8EA1-352CC159A961}"/>
              </a:ext>
            </a:extLst>
          </p:cNvPr>
          <p:cNvSpPr txBox="1"/>
          <p:nvPr/>
        </p:nvSpPr>
        <p:spPr>
          <a:xfrm>
            <a:off x="633169" y="6178637"/>
            <a:ext cx="6253842" cy="261610"/>
          </a:xfrm>
          <a:prstGeom prst="rect">
            <a:avLst/>
          </a:prstGeom>
          <a:noFill/>
        </p:spPr>
        <p:txBody>
          <a:bodyPr wrap="square">
            <a:spAutoFit/>
          </a:bodyPr>
          <a:lstStyle/>
          <a:p>
            <a:r>
              <a:rPr lang="en-US" sz="1100" kern="1200" dirty="0">
                <a:solidFill>
                  <a:schemeClr val="bg1"/>
                </a:solidFill>
                <a:effectLst/>
                <a:latin typeface="+mn-lt"/>
                <a:ea typeface="+mn-ea"/>
                <a:cs typeface="+mn-cs"/>
              </a:rPr>
              <a:t>Image: Adam Griffith, EBCI RTCAR</a:t>
            </a:r>
            <a:endParaRPr lang="en-US" sz="400" dirty="0">
              <a:solidFill>
                <a:schemeClr val="bg1"/>
              </a:solidFill>
            </a:endParaRPr>
          </a:p>
        </p:txBody>
      </p:sp>
    </p:spTree>
    <p:extLst>
      <p:ext uri="{BB962C8B-B14F-4D97-AF65-F5344CB8AC3E}">
        <p14:creationId xmlns:p14="http://schemas.microsoft.com/office/powerpoint/2010/main" val="3261241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 name="Rectangle 173">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76" name="Freeform: Shape 175">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78" name="Freeform: Shape 177">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80" name="Freeform: Shape 179">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2"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3" name="Freeform: Shape 182">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4" name="Freeform: Shape 18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5" name="Freeform: Shape 18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86" name="Freeform: Shape 18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7" name="Freeform: Shape 18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88" name="Freeform: Shape 18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9" name="Freeform: Shape 18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9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92" name="Freeform: Shape 19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3" name="Freeform: Shape 19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4" name="Freeform: Shape 19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5" name="Freeform: Shape 19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6" name="Freeform: Shape 19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00" name="Rectangle 19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02" name="Rectangle 201">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87571"/>
            <a:ext cx="4795282" cy="2031941"/>
          </a:xfrm>
        </p:spPr>
        <p:txBody>
          <a:bodyPr vert="horz" lIns="91440" tIns="45720" rIns="91440" bIns="45720" rtlCol="0" anchor="ctr">
            <a:normAutofit/>
          </a:bodyPr>
          <a:lstStyle/>
          <a:p>
            <a:r>
              <a:rPr lang="en-US" sz="4400" kern="1200">
                <a:solidFill>
                  <a:schemeClr val="tx2"/>
                </a:solidFill>
                <a:latin typeface="+mj-lt"/>
                <a:ea typeface="+mj-ea"/>
                <a:cs typeface="+mj-cs"/>
              </a:rPr>
              <a:t>Studying Rivercane  </a:t>
            </a:r>
            <a:endParaRPr lang="en-US" sz="4400" kern="1200" dirty="0">
              <a:solidFill>
                <a:schemeClr val="tx2"/>
              </a:solidFill>
              <a:latin typeface="+mj-lt"/>
              <a:ea typeface="+mj-ea"/>
              <a:cs typeface="+mj-cs"/>
            </a:endParaRPr>
          </a:p>
        </p:txBody>
      </p:sp>
      <p:grpSp>
        <p:nvGrpSpPr>
          <p:cNvPr id="204" name="Bottom RIght">
            <a:extLst>
              <a:ext uri="{FF2B5EF4-FFF2-40B4-BE49-F238E27FC236}">
                <a16:creationId xmlns:a16="http://schemas.microsoft.com/office/drawing/2014/main" id="{F4436A75-A020-494B-B70E-85CBD21EA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05" name="Freeform: Shape 204">
              <a:extLst>
                <a:ext uri="{FF2B5EF4-FFF2-40B4-BE49-F238E27FC236}">
                  <a16:creationId xmlns:a16="http://schemas.microsoft.com/office/drawing/2014/main" id="{4D9AC34A-4733-4246-B384-5BBE066AB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06" name="Graphic 157">
              <a:extLst>
                <a:ext uri="{FF2B5EF4-FFF2-40B4-BE49-F238E27FC236}">
                  <a16:creationId xmlns:a16="http://schemas.microsoft.com/office/drawing/2014/main" id="{C84724B9-1248-4CA6-931C-9B9E630049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08" name="Freeform: Shape 207">
                <a:extLst>
                  <a:ext uri="{FF2B5EF4-FFF2-40B4-BE49-F238E27FC236}">
                    <a16:creationId xmlns:a16="http://schemas.microsoft.com/office/drawing/2014/main" id="{4C9DE4C6-CB01-4D68-93A6-8607C5D23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09" name="Freeform: Shape 208">
                <a:extLst>
                  <a:ext uri="{FF2B5EF4-FFF2-40B4-BE49-F238E27FC236}">
                    <a16:creationId xmlns:a16="http://schemas.microsoft.com/office/drawing/2014/main" id="{C59DA521-D2B0-460E-983D-FAE00EFB2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09CECFA9-7A18-4264-BC92-C7C99477A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1" name="Freeform: Shape 210">
                <a:extLst>
                  <a:ext uri="{FF2B5EF4-FFF2-40B4-BE49-F238E27FC236}">
                    <a16:creationId xmlns:a16="http://schemas.microsoft.com/office/drawing/2014/main" id="{701834A6-ABDA-4C9E-A44A-7D52EEDBE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2" name="Freeform: Shape 211">
                <a:extLst>
                  <a:ext uri="{FF2B5EF4-FFF2-40B4-BE49-F238E27FC236}">
                    <a16:creationId xmlns:a16="http://schemas.microsoft.com/office/drawing/2014/main" id="{3B3C39CA-57CB-43E8-89BC-497ECBAFB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3" name="Freeform: Shape 212">
                <a:extLst>
                  <a:ext uri="{FF2B5EF4-FFF2-40B4-BE49-F238E27FC236}">
                    <a16:creationId xmlns:a16="http://schemas.microsoft.com/office/drawing/2014/main" id="{1B05384B-92F3-4CC1-8748-7BFCD27B7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C7E4B4AC-919A-46C3-A98F-B36F103A2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07" name="Freeform: Shape 206">
              <a:extLst>
                <a:ext uri="{FF2B5EF4-FFF2-40B4-BE49-F238E27FC236}">
                  <a16:creationId xmlns:a16="http://schemas.microsoft.com/office/drawing/2014/main" id="{EB61039B-1FD3-401E-83AC-C05C971D1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Placeholder 5" descr="Two images: &#10;The first image shows two men crouching, one with protective gear on, looking at young rivercane. The other of a patterned rivercane basket.">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12652" r="-2" b="20481"/>
          <a:stretch/>
        </p:blipFill>
        <p:spPr>
          <a:xfrm>
            <a:off x="619840" y="10"/>
            <a:ext cx="11084189" cy="3854020"/>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p:spPr>
      </p:pic>
      <p:grpSp>
        <p:nvGrpSpPr>
          <p:cNvPr id="216" name="Top Left">
            <a:extLst>
              <a:ext uri="{FF2B5EF4-FFF2-40B4-BE49-F238E27FC236}">
                <a16:creationId xmlns:a16="http://schemas.microsoft.com/office/drawing/2014/main" id="{DB8ED0A1-FF45-4EE6-ADE8-2F2ED0D394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17" name="Freeform: Shape 216">
              <a:extLst>
                <a:ext uri="{FF2B5EF4-FFF2-40B4-BE49-F238E27FC236}">
                  <a16:creationId xmlns:a16="http://schemas.microsoft.com/office/drawing/2014/main" id="{71A8A514-3FF4-4ADA-AF55-B44C969B5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AEDA4578-CC87-43DF-B783-3B5D770C3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FB4F1C15-5B2E-483A-AA12-C47B50007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20" name="Freeform: Shape 219">
              <a:extLst>
                <a:ext uri="{FF2B5EF4-FFF2-40B4-BE49-F238E27FC236}">
                  <a16:creationId xmlns:a16="http://schemas.microsoft.com/office/drawing/2014/main" id="{AEF72001-4788-44E6-8592-7099340CA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EA8C8919-696C-4290-B3EE-DDC5EDA43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437F8271-7580-41CA-B352-6393A3EA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23" name="Freeform: Shape 222">
              <a:extLst>
                <a:ext uri="{FF2B5EF4-FFF2-40B4-BE49-F238E27FC236}">
                  <a16:creationId xmlns:a16="http://schemas.microsoft.com/office/drawing/2014/main" id="{1E1B97F8-5B65-43A1-9BC3-FEF0AD7C7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6195372" y="4088049"/>
            <a:ext cx="4977905" cy="2031475"/>
          </a:xfrm>
        </p:spPr>
        <p:txBody>
          <a:bodyPr vert="horz" lIns="91440" tIns="45720" rIns="91440" bIns="45720" rtlCol="0" anchor="ctr">
            <a:normAutofit/>
          </a:bodyPr>
          <a:lstStyle/>
          <a:p>
            <a:pPr marL="285750" indent="-228600">
              <a:buFont typeface="Avenir Next LT Pro" panose="020B0504020202020204" pitchFamily="34" charset="0"/>
              <a:buChar char="+"/>
            </a:pPr>
            <a:r>
              <a:rPr lang="en-US" sz="1800" dirty="0"/>
              <a:t>Where is rivercane found?</a:t>
            </a:r>
          </a:p>
          <a:p>
            <a:pPr marL="285750" indent="-228600">
              <a:buFont typeface="Avenir Next LT Pro" panose="020B0504020202020204" pitchFamily="34" charset="0"/>
              <a:buChar char="+"/>
            </a:pPr>
            <a:r>
              <a:rPr lang="en-US" sz="1800" dirty="0"/>
              <a:t>What is the best way to propagate it?</a:t>
            </a:r>
          </a:p>
          <a:p>
            <a:pPr marL="285750" indent="-228600">
              <a:buFont typeface="Avenir Next LT Pro" panose="020B0504020202020204" pitchFamily="34" charset="0"/>
              <a:buChar char="+"/>
            </a:pPr>
            <a:r>
              <a:rPr lang="en-US" sz="1800" dirty="0"/>
              <a:t>What is the best way to manage it?</a:t>
            </a:r>
          </a:p>
        </p:txBody>
      </p:sp>
      <p:sp>
        <p:nvSpPr>
          <p:cNvPr id="46" name="TextBox 45">
            <a:extLst>
              <a:ext uri="{FF2B5EF4-FFF2-40B4-BE49-F238E27FC236}">
                <a16:creationId xmlns:a16="http://schemas.microsoft.com/office/drawing/2014/main" id="{53E7CC2B-5030-4803-A1B2-98A093D9FC43}"/>
              </a:ext>
            </a:extLst>
          </p:cNvPr>
          <p:cNvSpPr txBox="1"/>
          <p:nvPr/>
        </p:nvSpPr>
        <p:spPr>
          <a:xfrm>
            <a:off x="633169" y="6178637"/>
            <a:ext cx="6253842" cy="261610"/>
          </a:xfrm>
          <a:prstGeom prst="rect">
            <a:avLst/>
          </a:prstGeom>
          <a:noFill/>
        </p:spPr>
        <p:txBody>
          <a:bodyPr wrap="square">
            <a:spAutoFit/>
          </a:bodyPr>
          <a:lstStyle/>
          <a:p>
            <a:r>
              <a:rPr lang="en-US" sz="1100" kern="1200" dirty="0">
                <a:solidFill>
                  <a:schemeClr val="bg2">
                    <a:lumMod val="25000"/>
                  </a:schemeClr>
                </a:solidFill>
                <a:effectLst/>
                <a:latin typeface="+mn-lt"/>
                <a:ea typeface="+mn-ea"/>
                <a:cs typeface="+mn-cs"/>
              </a:rPr>
              <a:t>Image: Adam Griffith, EBCI RTCAR</a:t>
            </a:r>
            <a:endParaRPr lang="en-US" sz="400" dirty="0">
              <a:solidFill>
                <a:schemeClr val="bg2">
                  <a:lumMod val="25000"/>
                </a:schemeClr>
              </a:solidFill>
            </a:endParaRPr>
          </a:p>
        </p:txBody>
      </p:sp>
    </p:spTree>
    <p:extLst>
      <p:ext uri="{BB962C8B-B14F-4D97-AF65-F5344CB8AC3E}">
        <p14:creationId xmlns:p14="http://schemas.microsoft.com/office/powerpoint/2010/main" val="3231935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8" name="Rectangle 227">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0" name="Freeform: Shape 229">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2" name="Freeform: Shape 231">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34" name="Freeform: Shape 233">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37" name="Freeform: Shape 23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8" name="Freeform: Shape 23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9" name="Freeform: Shape 23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0" name="Freeform: Shape 23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4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46" name="Freeform: Shape 245">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54" name="Rectangle 25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56" name="Rectangle 255">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1" y="4087571"/>
            <a:ext cx="4795282" cy="2031941"/>
          </a:xfrm>
        </p:spPr>
        <p:txBody>
          <a:bodyPr vert="horz" lIns="91440" tIns="45720" rIns="91440" bIns="45720" rtlCol="0" anchor="ctr">
            <a:normAutofit/>
          </a:bodyPr>
          <a:lstStyle/>
          <a:p>
            <a:r>
              <a:rPr lang="en-US" sz="4400" kern="1200" dirty="0">
                <a:solidFill>
                  <a:schemeClr val="tx2"/>
                </a:solidFill>
                <a:latin typeface="+mj-lt"/>
                <a:ea typeface="+mj-ea"/>
                <a:cs typeface="+mj-cs"/>
              </a:rPr>
              <a:t>Rivercane Mapping</a:t>
            </a:r>
          </a:p>
        </p:txBody>
      </p:sp>
      <p:grpSp>
        <p:nvGrpSpPr>
          <p:cNvPr id="258" name="Bottom Right">
            <a:extLst>
              <a:ext uri="{FF2B5EF4-FFF2-40B4-BE49-F238E27FC236}">
                <a16:creationId xmlns:a16="http://schemas.microsoft.com/office/drawing/2014/main" id="{4CD73DBB-9AC8-4BE7-AA43-995A7495D7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59" name="Freeform: Shape 258">
              <a:extLst>
                <a:ext uri="{FF2B5EF4-FFF2-40B4-BE49-F238E27FC236}">
                  <a16:creationId xmlns:a16="http://schemas.microsoft.com/office/drawing/2014/main" id="{512DE672-70F7-4637-B2FF-2FA41F0B0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60" name="Graphic 157">
              <a:extLst>
                <a:ext uri="{FF2B5EF4-FFF2-40B4-BE49-F238E27FC236}">
                  <a16:creationId xmlns:a16="http://schemas.microsoft.com/office/drawing/2014/main" id="{DD2F0317-76EA-414D-B393-F8B40F19C7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62" name="Freeform: Shape 261">
                <a:extLst>
                  <a:ext uri="{FF2B5EF4-FFF2-40B4-BE49-F238E27FC236}">
                    <a16:creationId xmlns:a16="http://schemas.microsoft.com/office/drawing/2014/main" id="{7EDD0BAA-CF8C-4BEE-8C35-300AF2017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935A65F3-B3C8-4CC6-BA1A-035AEA210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F0B2B25A-CE08-484B-B756-77C69C3BF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C6F5E584-459A-4F39-9F69-43177D7D66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FA96BF44-ED00-4109-9F2F-65716299D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98C01C93-49E2-4D91-BD01-E1E20675B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8" name="Freeform: Shape 267">
                <a:extLst>
                  <a:ext uri="{FF2B5EF4-FFF2-40B4-BE49-F238E27FC236}">
                    <a16:creationId xmlns:a16="http://schemas.microsoft.com/office/drawing/2014/main" id="{E961950D-1C40-4BA8-9CCE-D8E2C0AB9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1" name="Freeform: Shape 260">
              <a:extLst>
                <a:ext uri="{FF2B5EF4-FFF2-40B4-BE49-F238E27FC236}">
                  <a16:creationId xmlns:a16="http://schemas.microsoft.com/office/drawing/2014/main" id="{C934D714-BCAF-4495-A9AD-F66AC5794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Picture Placeholder 5" descr="Looking over a man's shoulder as he observes two computer monitors, one with overhead images of neighborhoods and compares that with another screen of a mapping image.">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4340" b="25947"/>
          <a:stretch/>
        </p:blipFill>
        <p:spPr>
          <a:xfrm>
            <a:off x="188468" y="10"/>
            <a:ext cx="11812017" cy="3919684"/>
          </a:xfrm>
          <a:prstGeom prst="rect">
            <a:avLst/>
          </a:prstGeom>
        </p:spPr>
      </p:pic>
      <p:grpSp>
        <p:nvGrpSpPr>
          <p:cNvPr id="270" name="Top Left">
            <a:extLst>
              <a:ext uri="{FF2B5EF4-FFF2-40B4-BE49-F238E27FC236}">
                <a16:creationId xmlns:a16="http://schemas.microsoft.com/office/drawing/2014/main" id="{AAFDD3F2-C28D-4186-A9F0-DA324412D5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71" name="Freeform: Shape 270">
              <a:extLst>
                <a:ext uri="{FF2B5EF4-FFF2-40B4-BE49-F238E27FC236}">
                  <a16:creationId xmlns:a16="http://schemas.microsoft.com/office/drawing/2014/main" id="{D5302C02-0D50-4BBD-8410-674BE02F9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F8C7FBB7-D7DF-46D6-80AF-EA374C31A5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806BD1F9-BA15-455A-AC80-3E40C5B6A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5AD4DC37-4D5F-4CFC-B64A-ACA7ED6923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82A0B918-ED2A-45A5-9247-67750B3D0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76" name="Freeform: Shape 275">
              <a:extLst>
                <a:ext uri="{FF2B5EF4-FFF2-40B4-BE49-F238E27FC236}">
                  <a16:creationId xmlns:a16="http://schemas.microsoft.com/office/drawing/2014/main" id="{3775DAE7-4E0F-4B22-BDD1-4B3F353570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77" name="Freeform: Shape 276">
              <a:extLst>
                <a:ext uri="{FF2B5EF4-FFF2-40B4-BE49-F238E27FC236}">
                  <a16:creationId xmlns:a16="http://schemas.microsoft.com/office/drawing/2014/main" id="{F80A3A5C-7609-4229-8E65-17AD785E38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6195372" y="4088049"/>
            <a:ext cx="4977905" cy="2031475"/>
          </a:xfrm>
        </p:spPr>
        <p:txBody>
          <a:bodyPr vert="horz" lIns="91440" tIns="45720" rIns="91440" bIns="45720" rtlCol="0" anchor="ctr">
            <a:normAutofit/>
          </a:bodyPr>
          <a:lstStyle/>
          <a:p>
            <a:pPr marL="285750" indent="-228600">
              <a:buFont typeface="Avenir Next LT Pro" panose="020B0504020202020204" pitchFamily="34" charset="0"/>
              <a:buChar char="+"/>
            </a:pPr>
            <a:r>
              <a:rPr lang="en-US" sz="1800" dirty="0"/>
              <a:t>Where might rivercane be found?</a:t>
            </a:r>
          </a:p>
          <a:p>
            <a:pPr marL="742950" lvl="1" indent="-228600">
              <a:buFont typeface="Avenir Next LT Pro" panose="020B0504020202020204" pitchFamily="34" charset="0"/>
              <a:buChar char="+"/>
            </a:pPr>
            <a:r>
              <a:rPr lang="en-US" sz="1600" dirty="0"/>
              <a:t>Soil Type</a:t>
            </a:r>
          </a:p>
          <a:p>
            <a:pPr marL="742950" lvl="1" indent="-228600">
              <a:buFont typeface="Avenir Next LT Pro" panose="020B0504020202020204" pitchFamily="34" charset="0"/>
              <a:buChar char="+"/>
            </a:pPr>
            <a:r>
              <a:rPr lang="en-US" sz="1600" dirty="0"/>
              <a:t>Water Sources</a:t>
            </a:r>
          </a:p>
          <a:p>
            <a:pPr marL="742950" lvl="1" indent="-228600">
              <a:buFont typeface="Avenir Next LT Pro" panose="020B0504020202020204" pitchFamily="34" charset="0"/>
              <a:buChar char="+"/>
            </a:pPr>
            <a:r>
              <a:rPr lang="en-US" sz="1600" dirty="0"/>
              <a:t>Elevation</a:t>
            </a:r>
          </a:p>
        </p:txBody>
      </p:sp>
      <p:sp>
        <p:nvSpPr>
          <p:cNvPr id="46" name="TextBox 45">
            <a:extLst>
              <a:ext uri="{FF2B5EF4-FFF2-40B4-BE49-F238E27FC236}">
                <a16:creationId xmlns:a16="http://schemas.microsoft.com/office/drawing/2014/main" id="{AE673E69-4C01-4D8C-B2AD-83AF0502B9C3}"/>
              </a:ext>
            </a:extLst>
          </p:cNvPr>
          <p:cNvSpPr txBox="1"/>
          <p:nvPr/>
        </p:nvSpPr>
        <p:spPr>
          <a:xfrm>
            <a:off x="607099" y="6486861"/>
            <a:ext cx="6253842" cy="261610"/>
          </a:xfrm>
          <a:prstGeom prst="rect">
            <a:avLst/>
          </a:prstGeom>
          <a:noFill/>
        </p:spPr>
        <p:txBody>
          <a:bodyPr wrap="square">
            <a:spAutoFit/>
          </a:bodyPr>
          <a:lstStyle/>
          <a:p>
            <a:r>
              <a:rPr lang="en-US" sz="1100" kern="1200" dirty="0">
                <a:solidFill>
                  <a:schemeClr val="bg2">
                    <a:lumMod val="25000"/>
                  </a:schemeClr>
                </a:solidFill>
                <a:effectLst/>
                <a:latin typeface="+mn-lt"/>
                <a:ea typeface="+mn-ea"/>
                <a:cs typeface="+mn-cs"/>
              </a:rPr>
              <a:t>Image: Adam Griffith, EBCI RTCAR</a:t>
            </a:r>
            <a:endParaRPr lang="en-US" sz="400" dirty="0">
              <a:solidFill>
                <a:schemeClr val="bg2">
                  <a:lumMod val="25000"/>
                </a:schemeClr>
              </a:solidFill>
            </a:endParaRPr>
          </a:p>
        </p:txBody>
      </p:sp>
    </p:spTree>
    <p:extLst>
      <p:ext uri="{BB962C8B-B14F-4D97-AF65-F5344CB8AC3E}">
        <p14:creationId xmlns:p14="http://schemas.microsoft.com/office/powerpoint/2010/main" val="4142111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6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4" name="Rectangle 6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95" name="Top Left">
            <a:extLst>
              <a:ext uri="{FF2B5EF4-FFF2-40B4-BE49-F238E27FC236}">
                <a16:creationId xmlns:a16="http://schemas.microsoft.com/office/drawing/2014/main" id="{FADD1535-ED83-48B3-8EB1-671A080F0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72" name="Freeform: Shape 71">
              <a:extLst>
                <a:ext uri="{FF2B5EF4-FFF2-40B4-BE49-F238E27FC236}">
                  <a16:creationId xmlns:a16="http://schemas.microsoft.com/office/drawing/2014/main" id="{E70C64DB-421C-4FFD-8EB1-A7D1A5DC1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96" name="Freeform: Shape 72">
              <a:extLst>
                <a:ext uri="{FF2B5EF4-FFF2-40B4-BE49-F238E27FC236}">
                  <a16:creationId xmlns:a16="http://schemas.microsoft.com/office/drawing/2014/main" id="{5C04BFFB-0C30-49E1-B4F0-24353121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97" name="Freeform: Shape 73">
              <a:extLst>
                <a:ext uri="{FF2B5EF4-FFF2-40B4-BE49-F238E27FC236}">
                  <a16:creationId xmlns:a16="http://schemas.microsoft.com/office/drawing/2014/main" id="{368C7354-F4EF-4BC5-BF44-01614E0B9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98" name="Freeform: Shape 74">
              <a:extLst>
                <a:ext uri="{FF2B5EF4-FFF2-40B4-BE49-F238E27FC236}">
                  <a16:creationId xmlns:a16="http://schemas.microsoft.com/office/drawing/2014/main" id="{145981B8-FB15-43E7-B1CE-AE4A5E9B1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99" name="Freeform: Shape 75">
              <a:extLst>
                <a:ext uri="{FF2B5EF4-FFF2-40B4-BE49-F238E27FC236}">
                  <a16:creationId xmlns:a16="http://schemas.microsoft.com/office/drawing/2014/main" id="{75F05D22-2B12-4452-A804-346878D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0" name="Freeform: Shape 76">
              <a:extLst>
                <a:ext uri="{FF2B5EF4-FFF2-40B4-BE49-F238E27FC236}">
                  <a16:creationId xmlns:a16="http://schemas.microsoft.com/office/drawing/2014/main" id="{7B26EE6B-DF99-4B8A-8859-82A92A59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1" name="Freeform: Shape 77">
              <a:extLst>
                <a:ext uri="{FF2B5EF4-FFF2-40B4-BE49-F238E27FC236}">
                  <a16:creationId xmlns:a16="http://schemas.microsoft.com/office/drawing/2014/main" id="{CE8FB053-1663-44BA-8128-0C19BD762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02" name="Freeform: Shape 78">
              <a:extLst>
                <a:ext uri="{FF2B5EF4-FFF2-40B4-BE49-F238E27FC236}">
                  <a16:creationId xmlns:a16="http://schemas.microsoft.com/office/drawing/2014/main" id="{75E5E4F4-4EE0-49E3-98E5-F1E2BB91A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24635C5-A011-451A-8ADC-599ACF507882}"/>
              </a:ext>
            </a:extLst>
          </p:cNvPr>
          <p:cNvSpPr>
            <a:spLocks noGrp="1"/>
          </p:cNvSpPr>
          <p:nvPr>
            <p:ph type="title"/>
          </p:nvPr>
        </p:nvSpPr>
        <p:spPr>
          <a:xfrm>
            <a:off x="1198182" y="559813"/>
            <a:ext cx="4390807" cy="1664573"/>
          </a:xfrm>
        </p:spPr>
        <p:txBody>
          <a:bodyPr vert="horz" lIns="91440" tIns="45720" rIns="91440" bIns="45720" rtlCol="0">
            <a:normAutofit fontScale="90000"/>
          </a:bodyPr>
          <a:lstStyle/>
          <a:p>
            <a:r>
              <a:rPr lang="en-US" kern="1200" dirty="0">
                <a:latin typeface="+mj-lt"/>
                <a:ea typeface="+mj-ea"/>
                <a:cs typeface="+mj-cs"/>
              </a:rPr>
              <a:t>What </a:t>
            </a:r>
            <a:r>
              <a:rPr lang="en-US" dirty="0"/>
              <a:t>D</a:t>
            </a:r>
            <a:r>
              <a:rPr lang="en-US" kern="1200" dirty="0">
                <a:latin typeface="+mj-lt"/>
                <a:ea typeface="+mj-ea"/>
                <a:cs typeface="+mj-cs"/>
              </a:rPr>
              <a:t>oes Rivercane Need?</a:t>
            </a:r>
          </a:p>
        </p:txBody>
      </p:sp>
      <p:sp>
        <p:nvSpPr>
          <p:cNvPr id="103" name="Content Placeholder 63">
            <a:extLst>
              <a:ext uri="{FF2B5EF4-FFF2-40B4-BE49-F238E27FC236}">
                <a16:creationId xmlns:a16="http://schemas.microsoft.com/office/drawing/2014/main" id="{5C2A294B-4CF4-45DF-8746-B3F118A29C8E}"/>
              </a:ext>
            </a:extLst>
          </p:cNvPr>
          <p:cNvSpPr>
            <a:spLocks noGrp="1"/>
          </p:cNvSpPr>
          <p:nvPr>
            <p:ph idx="1"/>
          </p:nvPr>
        </p:nvSpPr>
        <p:spPr>
          <a:xfrm>
            <a:off x="1185756" y="2384474"/>
            <a:ext cx="4390524" cy="3728613"/>
          </a:xfrm>
        </p:spPr>
        <p:txBody>
          <a:bodyPr>
            <a:normAutofit/>
          </a:bodyPr>
          <a:lstStyle/>
          <a:p>
            <a:r>
              <a:rPr lang="en-US" sz="1800" b="1" dirty="0"/>
              <a:t>Elevation </a:t>
            </a:r>
            <a:r>
              <a:rPr lang="en-US" sz="1800" dirty="0"/>
              <a:t>– prefers areas below 760-m in elevation (2,493.4 ft.) </a:t>
            </a:r>
          </a:p>
          <a:p>
            <a:r>
              <a:rPr lang="en-US" sz="1800" b="1" dirty="0"/>
              <a:t>Close to Water </a:t>
            </a:r>
            <a:r>
              <a:rPr lang="en-US" sz="1800" dirty="0"/>
              <a:t>– prefers floodplains </a:t>
            </a:r>
          </a:p>
          <a:p>
            <a:r>
              <a:rPr lang="en-US" sz="1800" dirty="0"/>
              <a:t>Flooding tolerance – it is unable to withstand long periods of being under water </a:t>
            </a:r>
          </a:p>
          <a:p>
            <a:r>
              <a:rPr lang="en-US" sz="1800" b="1" dirty="0"/>
              <a:t>Solar Energy </a:t>
            </a:r>
            <a:r>
              <a:rPr lang="en-US" sz="1800" dirty="0"/>
              <a:t>– prefers thin or no canopy cover </a:t>
            </a:r>
          </a:p>
          <a:p>
            <a:r>
              <a:rPr lang="en-US" sz="1800" b="1" dirty="0"/>
              <a:t>Soil Type </a:t>
            </a:r>
            <a:r>
              <a:rPr lang="en-US" sz="1800" dirty="0"/>
              <a:t>– prefers soils with high sand content</a:t>
            </a:r>
          </a:p>
        </p:txBody>
      </p:sp>
      <p:pic>
        <p:nvPicPr>
          <p:cNvPr id="5" name="Content Placeholder 4" descr="Rivercane Image&#10;&#10;Illustration of rivercane plant with thin stalks and green leaves against black background">
            <a:extLst>
              <a:ext uri="{FF2B5EF4-FFF2-40B4-BE49-F238E27FC236}">
                <a16:creationId xmlns:a16="http://schemas.microsoft.com/office/drawing/2014/main" id="{8FBB51A6-B4AF-425D-9477-7D56172E7B73}"/>
              </a:ext>
            </a:extLst>
          </p:cNvPr>
          <p:cNvPicPr>
            <a:picLocks noChangeAspect="1"/>
          </p:cNvPicPr>
          <p:nvPr/>
        </p:nvPicPr>
        <p:blipFill rotWithShape="1">
          <a:blip r:embed="rId3">
            <a:duotone>
              <a:prstClr val="black"/>
              <a:schemeClr val="accent6">
                <a:tint val="45000"/>
                <a:satMod val="400000"/>
              </a:schemeClr>
            </a:duotone>
            <a:extLst>
              <a:ext uri="{28A0092B-C50C-407E-A947-70E740481C1C}">
                <a14:useLocalDpi xmlns:a14="http://schemas.microsoft.com/office/drawing/2010/main" val="0"/>
              </a:ext>
            </a:extLst>
          </a:blip>
          <a:srcRect b="25834"/>
          <a:stretch/>
        </p:blipFill>
        <p:spPr>
          <a:xfrm>
            <a:off x="5996628" y="10"/>
            <a:ext cx="6195372" cy="6857990"/>
          </a:xfrm>
          <a:prstGeom prst="rect">
            <a:avLst/>
          </a:prstGeom>
        </p:spPr>
      </p:pic>
      <p:grpSp>
        <p:nvGrpSpPr>
          <p:cNvPr id="81" name="Bottom Right">
            <a:extLst>
              <a:ext uri="{FF2B5EF4-FFF2-40B4-BE49-F238E27FC236}">
                <a16:creationId xmlns:a16="http://schemas.microsoft.com/office/drawing/2014/main" id="{01081332-6CA1-49C2-A979-7709509AD1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4" name="Graphic 157">
              <a:extLst>
                <a:ext uri="{FF2B5EF4-FFF2-40B4-BE49-F238E27FC236}">
                  <a16:creationId xmlns:a16="http://schemas.microsoft.com/office/drawing/2014/main" id="{826B0664-73BC-4FCB-A447-57F7F67647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5" name="Freeform: Shape 83">
                <a:extLst>
                  <a:ext uri="{FF2B5EF4-FFF2-40B4-BE49-F238E27FC236}">
                    <a16:creationId xmlns:a16="http://schemas.microsoft.com/office/drawing/2014/main" id="{23242A3E-DBD8-44D5-930F-DA776CA06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6" name="Freeform: Shape 84">
                <a:extLst>
                  <a:ext uri="{FF2B5EF4-FFF2-40B4-BE49-F238E27FC236}">
                    <a16:creationId xmlns:a16="http://schemas.microsoft.com/office/drawing/2014/main" id="{F331C242-2FF0-40D4-BF95-4A27680F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7" name="Freeform: Shape 85">
                <a:extLst>
                  <a:ext uri="{FF2B5EF4-FFF2-40B4-BE49-F238E27FC236}">
                    <a16:creationId xmlns:a16="http://schemas.microsoft.com/office/drawing/2014/main" id="{B500FE3B-EB2C-4A5D-ABA7-35137B2B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8" name="Freeform: Shape 86">
                <a:extLst>
                  <a:ext uri="{FF2B5EF4-FFF2-40B4-BE49-F238E27FC236}">
                    <a16:creationId xmlns:a16="http://schemas.microsoft.com/office/drawing/2014/main" id="{6E1EA3BF-3A9F-4CD0-9640-6FF67F443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9" name="Freeform: Shape 87">
                <a:extLst>
                  <a:ext uri="{FF2B5EF4-FFF2-40B4-BE49-F238E27FC236}">
                    <a16:creationId xmlns:a16="http://schemas.microsoft.com/office/drawing/2014/main" id="{17F4411F-5B81-451C-A006-8754E1618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0" name="Freeform: Shape 88">
                <a:extLst>
                  <a:ext uri="{FF2B5EF4-FFF2-40B4-BE49-F238E27FC236}">
                    <a16:creationId xmlns:a16="http://schemas.microsoft.com/office/drawing/2014/main" id="{4E4D64BD-20E2-44CF-AEB4-A87A43376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1" name="Freeform: Shape 89">
                <a:extLst>
                  <a:ext uri="{FF2B5EF4-FFF2-40B4-BE49-F238E27FC236}">
                    <a16:creationId xmlns:a16="http://schemas.microsoft.com/office/drawing/2014/main" id="{0B309630-6603-4319-BAB8-93102ABEB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83" name="Freeform: Shape 82">
              <a:extLst>
                <a:ext uri="{FF2B5EF4-FFF2-40B4-BE49-F238E27FC236}">
                  <a16:creationId xmlns:a16="http://schemas.microsoft.com/office/drawing/2014/main" id="{F540FCD4-859A-4602-9CBC-C697E3877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43973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10" name="Freeform: Shape 209">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12" name="Freeform: Shape 211">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14" name="Freeform: Shape 213">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17" name="Freeform: Shape 21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0" name="Freeform: Shape 21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23" name="Freeform: Shape 22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2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26" name="Freeform: Shape 225">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7" name="Freeform: Shape 226">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7" name="Freeform: Shape 227">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8" name="Freeform: Shape 229">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99" name="Freeform: Shape 231">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400" name="Rectangle 233">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401" name="Rectangle 235">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402" name="Bottom Right">
            <a:extLst>
              <a:ext uri="{FF2B5EF4-FFF2-40B4-BE49-F238E27FC236}">
                <a16:creationId xmlns:a16="http://schemas.microsoft.com/office/drawing/2014/main" id="{5656314A-7360-472A-85B1-0CC7D3C5C0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03" name="Freeform: Shape 238">
              <a:extLst>
                <a:ext uri="{FF2B5EF4-FFF2-40B4-BE49-F238E27FC236}">
                  <a16:creationId xmlns:a16="http://schemas.microsoft.com/office/drawing/2014/main" id="{63499FD5-DA9A-40DA-93B7-3903B0FB6A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404" name="Graphic 157">
              <a:extLst>
                <a:ext uri="{FF2B5EF4-FFF2-40B4-BE49-F238E27FC236}">
                  <a16:creationId xmlns:a16="http://schemas.microsoft.com/office/drawing/2014/main" id="{0A52B7C2-CDEF-4E8C-BEC4-F83F5A7E37B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05" name="Freeform: Shape 241">
                <a:extLst>
                  <a:ext uri="{FF2B5EF4-FFF2-40B4-BE49-F238E27FC236}">
                    <a16:creationId xmlns:a16="http://schemas.microsoft.com/office/drawing/2014/main" id="{DFEF0EC5-5A73-49D5-B41D-BE464CB2E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06" name="Freeform: Shape 242">
                <a:extLst>
                  <a:ext uri="{FF2B5EF4-FFF2-40B4-BE49-F238E27FC236}">
                    <a16:creationId xmlns:a16="http://schemas.microsoft.com/office/drawing/2014/main" id="{3A78AC46-8358-46F7-8053-BDB805B2A6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4" name="Freeform: Shape 243">
                <a:extLst>
                  <a:ext uri="{FF2B5EF4-FFF2-40B4-BE49-F238E27FC236}">
                    <a16:creationId xmlns:a16="http://schemas.microsoft.com/office/drawing/2014/main" id="{3D9EBE72-EB96-46AF-9479-A0B4E2F50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07" name="Freeform: Shape 244">
                <a:extLst>
                  <a:ext uri="{FF2B5EF4-FFF2-40B4-BE49-F238E27FC236}">
                    <a16:creationId xmlns:a16="http://schemas.microsoft.com/office/drawing/2014/main" id="{E778FF3A-B709-48E2-977C-350725CE9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08" name="Freeform: Shape 245">
                <a:extLst>
                  <a:ext uri="{FF2B5EF4-FFF2-40B4-BE49-F238E27FC236}">
                    <a16:creationId xmlns:a16="http://schemas.microsoft.com/office/drawing/2014/main" id="{75CEE22A-EC37-49DA-AFBD-BC5C076958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2" name="Freeform: Shape 246">
                <a:extLst>
                  <a:ext uri="{FF2B5EF4-FFF2-40B4-BE49-F238E27FC236}">
                    <a16:creationId xmlns:a16="http://schemas.microsoft.com/office/drawing/2014/main" id="{EB48EED8-5833-438B-BDC4-5D529230D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6" name="Freeform: Shape 247">
                <a:extLst>
                  <a:ext uri="{FF2B5EF4-FFF2-40B4-BE49-F238E27FC236}">
                    <a16:creationId xmlns:a16="http://schemas.microsoft.com/office/drawing/2014/main" id="{15354540-D1D5-44A1-B33C-E3782C8BE7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17" name="Freeform: Shape 240">
              <a:extLst>
                <a:ext uri="{FF2B5EF4-FFF2-40B4-BE49-F238E27FC236}">
                  <a16:creationId xmlns:a16="http://schemas.microsoft.com/office/drawing/2014/main" id="{E72143CA-33C4-4A6C-99B9-0EB5F0677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7409930" y="744909"/>
            <a:ext cx="3776416" cy="3155419"/>
          </a:xfrm>
        </p:spPr>
        <p:txBody>
          <a:bodyPr vert="horz" lIns="91440" tIns="45720" rIns="91440" bIns="45720" rtlCol="0" anchor="b">
            <a:normAutofit/>
          </a:bodyPr>
          <a:lstStyle/>
          <a:p>
            <a:r>
              <a:rPr lang="en-US" sz="5400" kern="1200" dirty="0">
                <a:solidFill>
                  <a:schemeClr val="tx2"/>
                </a:solidFill>
                <a:latin typeface="+mj-lt"/>
                <a:ea typeface="+mj-ea"/>
                <a:cs typeface="+mj-cs"/>
              </a:rPr>
              <a:t>How Does Mapping Work?</a:t>
            </a:r>
          </a:p>
        </p:txBody>
      </p:sp>
      <p:pic>
        <p:nvPicPr>
          <p:cNvPr id="6" name="Picture Placeholder 5" descr="An image of three cell phones, demonstrating National Park Service apps that show maps and features of the area.">
            <a:extLst>
              <a:ext uri="{FF2B5EF4-FFF2-40B4-BE49-F238E27FC236}">
                <a16:creationId xmlns:a16="http://schemas.microsoft.com/office/drawing/2014/main" id="{8D0473C9-6701-48ED-AF6D-5E6203995C5C}"/>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p:blipFill>
        <p:spPr>
          <a:xfrm>
            <a:off x="603229" y="838812"/>
            <a:ext cx="6402214" cy="5175122"/>
          </a:xfrm>
          <a:prstGeom prst="rect">
            <a:avLst/>
          </a:prstGeom>
        </p:spPr>
      </p:pic>
      <p:grpSp>
        <p:nvGrpSpPr>
          <p:cNvPr id="418" name="Top left">
            <a:extLst>
              <a:ext uri="{FF2B5EF4-FFF2-40B4-BE49-F238E27FC236}">
                <a16:creationId xmlns:a16="http://schemas.microsoft.com/office/drawing/2014/main" id="{3530084A-AE46-40C3-AEC2-05AE51DBE5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19" name="Freeform: Shape 250">
              <a:extLst>
                <a:ext uri="{FF2B5EF4-FFF2-40B4-BE49-F238E27FC236}">
                  <a16:creationId xmlns:a16="http://schemas.microsoft.com/office/drawing/2014/main" id="{2EB1988D-D0C1-4769-952F-AFED38C2C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420" name="Freeform: Shape 251">
              <a:extLst>
                <a:ext uri="{FF2B5EF4-FFF2-40B4-BE49-F238E27FC236}">
                  <a16:creationId xmlns:a16="http://schemas.microsoft.com/office/drawing/2014/main" id="{C51D1B66-2529-4A19-8440-105458F15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9754BAC8-DD8C-4971-9849-97F66DDEE9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21" name="Freeform: Shape 253">
              <a:extLst>
                <a:ext uri="{FF2B5EF4-FFF2-40B4-BE49-F238E27FC236}">
                  <a16:creationId xmlns:a16="http://schemas.microsoft.com/office/drawing/2014/main" id="{551C64B0-B7BA-43EF-8165-A989D1EECB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83A9894D-475B-4629-9643-CEB6BEEF54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09" name="Freeform: Shape 408">
              <a:extLst>
                <a:ext uri="{FF2B5EF4-FFF2-40B4-BE49-F238E27FC236}">
                  <a16:creationId xmlns:a16="http://schemas.microsoft.com/office/drawing/2014/main" id="{0E5E81DE-AC91-47A7-BCB7-F0C46AE19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10" name="Freeform: Shape 409">
              <a:extLst>
                <a:ext uri="{FF2B5EF4-FFF2-40B4-BE49-F238E27FC236}">
                  <a16:creationId xmlns:a16="http://schemas.microsoft.com/office/drawing/2014/main" id="{182FC6CF-DCC9-469A-B15F-405E32C5B5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11" name="Freeform: Shape 410">
              <a:extLst>
                <a:ext uri="{FF2B5EF4-FFF2-40B4-BE49-F238E27FC236}">
                  <a16:creationId xmlns:a16="http://schemas.microsoft.com/office/drawing/2014/main" id="{1F1624A4-F120-495F-BCDC-908EAC4C13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grpSp>
        <p:nvGrpSpPr>
          <p:cNvPr id="413" name="Cross">
            <a:extLst>
              <a:ext uri="{FF2B5EF4-FFF2-40B4-BE49-F238E27FC236}">
                <a16:creationId xmlns:a16="http://schemas.microsoft.com/office/drawing/2014/main" id="{7486C3FB-E613-42EE-BB94-C836C35091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414" name="Straight Connector 413">
              <a:extLst>
                <a:ext uri="{FF2B5EF4-FFF2-40B4-BE49-F238E27FC236}">
                  <a16:creationId xmlns:a16="http://schemas.microsoft.com/office/drawing/2014/main" id="{2A4D2DB4-ADC6-454F-88D2-920131F2BB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415" name="Straight Connector 414">
              <a:extLst>
                <a:ext uri="{FF2B5EF4-FFF2-40B4-BE49-F238E27FC236}">
                  <a16:creationId xmlns:a16="http://schemas.microsoft.com/office/drawing/2014/main" id="{DC9C2CC8-1779-42F6-95C3-C68E027166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2744678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 name="Rectangle 207">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10" name="Freeform: Shape 209">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12" name="Freeform: Shape 211">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14" name="Freeform: Shape 213">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17" name="Freeform: Shape 216">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0" name="Freeform: Shape 219">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23" name="Freeform: Shape 222">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25"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26" name="Freeform: Shape 225">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7" name="Freeform: Shape 226">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8" name="Freeform: Shape 227">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0" name="Freeform: Shape 229">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2" name="Freeform: Shape 231">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34" name="Rectangle 23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6" name="Rectangle 235">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238"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39" name="Freeform: Shape 238">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240" name="Freeform: Shape 239">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2" name="Freeform: Shape 241">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43" name="Freeform: Shape 242">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44" name="Freeform: Shape 243">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45" name="Freeform: Shape 244">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46" name="Freeform: Shape 245">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1198182" y="559813"/>
            <a:ext cx="3988369" cy="2236864"/>
          </a:xfrm>
        </p:spPr>
        <p:txBody>
          <a:bodyPr vert="horz" lIns="91440" tIns="45720" rIns="91440" bIns="45720" rtlCol="0" anchor="ctr">
            <a:normAutofit/>
          </a:bodyPr>
          <a:lstStyle/>
          <a:p>
            <a:r>
              <a:rPr lang="en-US" sz="4400" kern="1200" dirty="0">
                <a:solidFill>
                  <a:schemeClr val="tx2"/>
                </a:solidFill>
                <a:latin typeface="+mj-lt"/>
                <a:ea typeface="+mj-ea"/>
                <a:cs typeface="+mj-cs"/>
              </a:rPr>
              <a:t>It’s all about layers</a:t>
            </a:r>
          </a:p>
        </p:txBody>
      </p:sp>
      <p:sp>
        <p:nvSpPr>
          <p:cNvPr id="4" name="Text Placeholder 3">
            <a:extLst>
              <a:ext uri="{FF2B5EF4-FFF2-40B4-BE49-F238E27FC236}">
                <a16:creationId xmlns:a16="http://schemas.microsoft.com/office/drawing/2014/main" id="{BE0BF524-E4EE-4EE4-A9E0-F05966583FD1}"/>
              </a:ext>
            </a:extLst>
          </p:cNvPr>
          <p:cNvSpPr>
            <a:spLocks noGrp="1"/>
          </p:cNvSpPr>
          <p:nvPr>
            <p:ph type="body" sz="half" idx="2"/>
          </p:nvPr>
        </p:nvSpPr>
        <p:spPr>
          <a:xfrm>
            <a:off x="1185756" y="2955401"/>
            <a:ext cx="3988112" cy="3157686"/>
          </a:xfrm>
        </p:spPr>
        <p:txBody>
          <a:bodyPr vert="horz" lIns="91440" tIns="45720" rIns="91440" bIns="45720" rtlCol="0">
            <a:normAutofit/>
          </a:bodyPr>
          <a:lstStyle/>
          <a:p>
            <a:pPr marL="285750" indent="-228600">
              <a:buFont typeface="Avenir Next LT Pro" panose="020B0504020202020204" pitchFamily="34" charset="0"/>
              <a:buChar char="+"/>
            </a:pPr>
            <a:r>
              <a:rPr lang="en-US" sz="1800" dirty="0"/>
              <a:t>GIS: Geographic Information Systems</a:t>
            </a:r>
          </a:p>
          <a:p>
            <a:pPr marL="742950" lvl="1" indent="-228600">
              <a:buFont typeface="Avenir Next LT Pro" panose="020B0504020202020204" pitchFamily="34" charset="0"/>
              <a:buChar char="+"/>
            </a:pPr>
            <a:r>
              <a:rPr lang="en-US" sz="1800" dirty="0"/>
              <a:t>Data set variables</a:t>
            </a:r>
          </a:p>
          <a:p>
            <a:pPr marL="742950" lvl="1" indent="-228600">
              <a:buFont typeface="Avenir Next LT Pro" panose="020B0504020202020204" pitchFamily="34" charset="0"/>
              <a:buChar char="+"/>
            </a:pPr>
            <a:r>
              <a:rPr lang="en-US" sz="1800" dirty="0"/>
              <a:t>Layer on one another</a:t>
            </a:r>
          </a:p>
        </p:txBody>
      </p:sp>
      <p:pic>
        <p:nvPicPr>
          <p:cNvPr id="6" name="Picture Placeholder 5" descr="GIS Diagram&#10;&#10;Diagram displaying how layers of data are visualized and overlaid to create a map. Sample data layers are street followed by buildings, vegetation, and combined as integrated data">
            <a:extLst>
              <a:ext uri="{FF2B5EF4-FFF2-40B4-BE49-F238E27FC236}">
                <a16:creationId xmlns:a16="http://schemas.microsoft.com/office/drawing/2014/main" id="{8D0473C9-6701-48ED-AF6D-5E6203995C5C}"/>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p:blipFill>
        <p:spPr>
          <a:xfrm>
            <a:off x="5663972" y="567942"/>
            <a:ext cx="6265052" cy="5716862"/>
          </a:xfrm>
          <a:prstGeom prst="rect">
            <a:avLst/>
          </a:prstGeom>
        </p:spPr>
      </p:pic>
      <p:grpSp>
        <p:nvGrpSpPr>
          <p:cNvPr id="248"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49" name="Freeform: Shape 248">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250"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52" name="Freeform: Shape 251">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54" name="Freeform: Shape 253">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09" name="Freeform: Shape 408">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0" name="Freeform: Shape 409">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1" name="Freeform: Shape 410">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51" name="Freeform: Shape 250">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82379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69" name="Freeform: Shape 6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71" name="Freeform: Shape 7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73" name="Freeform: Shape 7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76" name="Freeform: Shape 7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8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5" name="Freeform: Shape 8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8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8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3" name="Rectangle 9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95" name="Rectangle 94">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97" name="Top Left">
            <a:extLst>
              <a:ext uri="{FF2B5EF4-FFF2-40B4-BE49-F238E27FC236}">
                <a16:creationId xmlns:a16="http://schemas.microsoft.com/office/drawing/2014/main" id="{14EB9E3B-CE4C-46EA-B8D1-457317C0A4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98" name="Freeform: Shape 97">
              <a:extLst>
                <a:ext uri="{FF2B5EF4-FFF2-40B4-BE49-F238E27FC236}">
                  <a16:creationId xmlns:a16="http://schemas.microsoft.com/office/drawing/2014/main" id="{4CB367B6-341F-47A1-9AE3-03CDEA576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99" name="Freeform: Shape 98">
              <a:extLst>
                <a:ext uri="{FF2B5EF4-FFF2-40B4-BE49-F238E27FC236}">
                  <a16:creationId xmlns:a16="http://schemas.microsoft.com/office/drawing/2014/main" id="{2CDB48FD-56C1-4CEE-9116-55FC83D95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EE572BE7-B4C1-4594-8834-E91C625D4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A5F74776-5590-4693-B9BE-CB2F7780B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CABCF0F9-7EE2-4024-894D-8778AAABCE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B211483D-742A-4C7E-919E-36F0AE2C1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35A0B184-15A7-4BC0-AA97-3FE7981D6F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D6B2FF9B-D612-4819-B6C9-5F67AEB83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22600CAF-F59E-4620-8558-25FEC942F3B1}"/>
              </a:ext>
            </a:extLst>
          </p:cNvPr>
          <p:cNvSpPr>
            <a:spLocks noGrp="1"/>
          </p:cNvSpPr>
          <p:nvPr>
            <p:ph type="title"/>
          </p:nvPr>
        </p:nvSpPr>
        <p:spPr>
          <a:xfrm>
            <a:off x="1198181" y="168425"/>
            <a:ext cx="4795282" cy="2616928"/>
          </a:xfrm>
        </p:spPr>
        <p:txBody>
          <a:bodyPr vert="horz" lIns="91440" tIns="45720" rIns="91440" bIns="45720" rtlCol="0" anchor="ctr">
            <a:normAutofit/>
          </a:bodyPr>
          <a:lstStyle/>
          <a:p>
            <a:r>
              <a:rPr lang="en-US" sz="4400" kern="1200" dirty="0">
                <a:solidFill>
                  <a:schemeClr val="tx2"/>
                </a:solidFill>
                <a:latin typeface="+mj-lt"/>
                <a:ea typeface="+mj-ea"/>
                <a:cs typeface="+mj-cs"/>
              </a:rPr>
              <a:t>How Can you Help?</a:t>
            </a:r>
          </a:p>
        </p:txBody>
      </p:sp>
      <p:sp>
        <p:nvSpPr>
          <p:cNvPr id="94" name="Text Placeholder 3">
            <a:extLst>
              <a:ext uri="{FF2B5EF4-FFF2-40B4-BE49-F238E27FC236}">
                <a16:creationId xmlns:a16="http://schemas.microsoft.com/office/drawing/2014/main" id="{3DA94FBD-FF92-4337-9B82-B5ADF3381582}"/>
              </a:ext>
            </a:extLst>
          </p:cNvPr>
          <p:cNvSpPr txBox="1">
            <a:spLocks/>
          </p:cNvSpPr>
          <p:nvPr/>
        </p:nvSpPr>
        <p:spPr>
          <a:xfrm>
            <a:off x="6094476" y="238161"/>
            <a:ext cx="4977905" cy="2031475"/>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1600" kern="1200">
                <a:solidFill>
                  <a:schemeClr val="tx2"/>
                </a:solidFill>
                <a:latin typeface="+mn-lt"/>
                <a:ea typeface="+mn-ea"/>
                <a:cs typeface="+mn-cs"/>
              </a:defRPr>
            </a:lvl1pPr>
            <a:lvl2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10000"/>
              </a:lnSpc>
              <a:spcBef>
                <a:spcPts val="500"/>
              </a:spcBef>
              <a:buClr>
                <a:schemeClr val="accent5"/>
              </a:buClr>
              <a:buFont typeface="Avenir Next LT Pro" panose="020B05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10000"/>
              </a:lnSpc>
              <a:spcBef>
                <a:spcPts val="500"/>
              </a:spcBef>
              <a:buClr>
                <a:schemeClr val="accent5"/>
              </a:buClr>
              <a:buFont typeface="Avenir Next LT Pro" panose="020B05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57150"/>
            <a:r>
              <a:rPr lang="en-US" sz="1800" dirty="0"/>
              <a:t>Help find rivercane in your community!</a:t>
            </a:r>
            <a:endParaRPr lang="en-US" sz="1600" dirty="0"/>
          </a:p>
        </p:txBody>
      </p:sp>
      <p:pic>
        <p:nvPicPr>
          <p:cNvPr id="8" name="Picture Placeholder 7" descr="Rivercane Image&#10;&#10;Illustration of rivercane plant with thin stalks and green leaves against black background">
            <a:extLst>
              <a:ext uri="{FF2B5EF4-FFF2-40B4-BE49-F238E27FC236}">
                <a16:creationId xmlns:a16="http://schemas.microsoft.com/office/drawing/2014/main" id="{5795D16A-3300-4D46-A70A-3100A252DC7E}"/>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2010" b="54694"/>
          <a:stretch/>
        </p:blipFill>
        <p:spPr>
          <a:xfrm>
            <a:off x="619840" y="3003970"/>
            <a:ext cx="11084189" cy="3854030"/>
          </a:xfrm>
          <a:custGeom>
            <a:avLst/>
            <a:gdLst/>
            <a:ahLst/>
            <a:cxnLst/>
            <a:rect l="l" t="t" r="r" b="b"/>
            <a:pathLst>
              <a:path w="11084189" h="3854030">
                <a:moveTo>
                  <a:pt x="5542094" y="0"/>
                </a:moveTo>
                <a:cubicBezTo>
                  <a:pt x="8264668" y="0"/>
                  <a:pt x="10536186" y="1609144"/>
                  <a:pt x="11061525" y="3748287"/>
                </a:cubicBezTo>
                <a:lnTo>
                  <a:pt x="11084189" y="3854030"/>
                </a:lnTo>
                <a:lnTo>
                  <a:pt x="0" y="3854030"/>
                </a:lnTo>
                <a:lnTo>
                  <a:pt x="22663" y="3748287"/>
                </a:lnTo>
                <a:cubicBezTo>
                  <a:pt x="548002" y="1609144"/>
                  <a:pt x="2819520" y="0"/>
                  <a:pt x="5542094" y="0"/>
                </a:cubicBezTo>
                <a:close/>
              </a:path>
            </a:pathLst>
          </a:custGeom>
        </p:spPr>
      </p:pic>
      <p:grpSp>
        <p:nvGrpSpPr>
          <p:cNvPr id="107" name="Bottom Right">
            <a:extLst>
              <a:ext uri="{FF2B5EF4-FFF2-40B4-BE49-F238E27FC236}">
                <a16:creationId xmlns:a16="http://schemas.microsoft.com/office/drawing/2014/main" id="{EACEE585-77A5-4267-A020-F2BB70BF56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8" name="Graphic 157">
              <a:extLst>
                <a:ext uri="{FF2B5EF4-FFF2-40B4-BE49-F238E27FC236}">
                  <a16:creationId xmlns:a16="http://schemas.microsoft.com/office/drawing/2014/main" id="{5D04C1D3-00C8-480B-AE77-351CAC389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0" name="Freeform: Shape 109">
                <a:extLst>
                  <a:ext uri="{FF2B5EF4-FFF2-40B4-BE49-F238E27FC236}">
                    <a16:creationId xmlns:a16="http://schemas.microsoft.com/office/drawing/2014/main" id="{FBB507E8-1FF0-4204-8B01-40EF05557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1" name="Freeform: Shape 110">
                <a:extLst>
                  <a:ext uri="{FF2B5EF4-FFF2-40B4-BE49-F238E27FC236}">
                    <a16:creationId xmlns:a16="http://schemas.microsoft.com/office/drawing/2014/main" id="{C1773A54-A61B-4261-A787-8795E4128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E9E3FC2E-7118-4851-9FD0-32AE5588D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D7C69CF4-58E9-4BD7-87A8-6528A4AA2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071E02CB-FAAF-4B47-B5DE-F938C4EF4C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9B039117-4539-49FC-A780-A78AD50B8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BE2BFF77-558E-4891-B9F4-6D5326BB7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09" name="Freeform: Shape 108">
              <a:extLst>
                <a:ext uri="{FF2B5EF4-FFF2-40B4-BE49-F238E27FC236}">
                  <a16:creationId xmlns:a16="http://schemas.microsoft.com/office/drawing/2014/main" id="{3259CE72-AB8F-4DE0-A183-E00F8C701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116642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 name="Rectangle 23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8" name="Freeform: Shape 23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0" name="Freeform: Shape 23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242" name="Freeform: Shape 24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62" name="Freeform: Shape 24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6" name="Freeform: Shape 24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7" name="Freeform: Shape 24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8" name="Freeform: Shape 24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9" name="Freeform: Shape 24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25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63" name="Freeform: Shape 25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9" name="Freeform: Shape 36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0" name="Freeform: Shape 36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1" name="Freeform: Shape 37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2" name="Freeform: Shape 37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73" name="Freeform: Shape 37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5" name="Rectangle 37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377" name="Rectangle 37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379" name="Top left">
            <a:extLst>
              <a:ext uri="{FF2B5EF4-FFF2-40B4-BE49-F238E27FC236}">
                <a16:creationId xmlns:a16="http://schemas.microsoft.com/office/drawing/2014/main" id="{C50DF086-D867-4966-82BB-79736A0648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380" name="Freeform: Shape 379">
              <a:extLst>
                <a:ext uri="{FF2B5EF4-FFF2-40B4-BE49-F238E27FC236}">
                  <a16:creationId xmlns:a16="http://schemas.microsoft.com/office/drawing/2014/main" id="{68B61F42-1C0F-40DC-87CD-417F6D046E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65000"/>
                    <a:lumOff val="35000"/>
                  </a:schemeClr>
                </a:solidFill>
                <a:latin typeface="AvenirNext LT Pro Medium" panose="020B0504020202020204" pitchFamily="34" charset="0"/>
              </a:endParaRPr>
            </a:p>
          </p:txBody>
        </p:sp>
        <p:sp>
          <p:nvSpPr>
            <p:cNvPr id="381" name="Freeform: Shape 380">
              <a:extLst>
                <a:ext uri="{FF2B5EF4-FFF2-40B4-BE49-F238E27FC236}">
                  <a16:creationId xmlns:a16="http://schemas.microsoft.com/office/drawing/2014/main" id="{6AB422A3-C71A-4D17-87A1-AF58B928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2" name="Freeform: Shape 381">
              <a:extLst>
                <a:ext uri="{FF2B5EF4-FFF2-40B4-BE49-F238E27FC236}">
                  <a16:creationId xmlns:a16="http://schemas.microsoft.com/office/drawing/2014/main" id="{2A7EDF93-6D10-4283-A864-13EE4FB018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3" name="Freeform: Shape 382">
              <a:extLst>
                <a:ext uri="{FF2B5EF4-FFF2-40B4-BE49-F238E27FC236}">
                  <a16:creationId xmlns:a16="http://schemas.microsoft.com/office/drawing/2014/main" id="{29CC2B41-EAF9-40FE-B250-3BE3C7660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4" name="Freeform: Shape 383">
              <a:extLst>
                <a:ext uri="{FF2B5EF4-FFF2-40B4-BE49-F238E27FC236}">
                  <a16:creationId xmlns:a16="http://schemas.microsoft.com/office/drawing/2014/main" id="{CF62E74A-F0B7-426A-9551-6007F1FA32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5" name="Freeform: Shape 384">
              <a:extLst>
                <a:ext uri="{FF2B5EF4-FFF2-40B4-BE49-F238E27FC236}">
                  <a16:creationId xmlns:a16="http://schemas.microsoft.com/office/drawing/2014/main" id="{8F7F93D8-6141-4833-B877-181713E61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6" name="Freeform: Shape 385">
              <a:extLst>
                <a:ext uri="{FF2B5EF4-FFF2-40B4-BE49-F238E27FC236}">
                  <a16:creationId xmlns:a16="http://schemas.microsoft.com/office/drawing/2014/main" id="{229CF9FB-E68D-4144-B723-73655DC5A9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7" name="Freeform: Shape 386">
              <a:extLst>
                <a:ext uri="{FF2B5EF4-FFF2-40B4-BE49-F238E27FC236}">
                  <a16:creationId xmlns:a16="http://schemas.microsoft.com/office/drawing/2014/main" id="{04F5A112-6487-41AB-87BE-E3A7EA300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96275" y="163256"/>
            <a:ext cx="10193751" cy="2065502"/>
          </a:xfrm>
        </p:spPr>
        <p:txBody>
          <a:bodyPr vert="horz" lIns="91440" tIns="45720" rIns="91440" bIns="45720" rtlCol="0" anchor="b">
            <a:normAutofit/>
          </a:bodyPr>
          <a:lstStyle/>
          <a:p>
            <a:pPr algn="ctr"/>
            <a:r>
              <a:rPr lang="en-US" sz="4400" kern="1200" dirty="0">
                <a:solidFill>
                  <a:schemeClr val="tx2"/>
                </a:solidFill>
                <a:latin typeface="+mj-lt"/>
                <a:ea typeface="+mj-ea"/>
                <a:cs typeface="+mj-cs"/>
              </a:rPr>
              <a:t>Crowdsourcing Data through iNaturalist &amp; Seek</a:t>
            </a:r>
          </a:p>
        </p:txBody>
      </p:sp>
      <p:grpSp>
        <p:nvGrpSpPr>
          <p:cNvPr id="389" name="Cross">
            <a:extLst>
              <a:ext uri="{FF2B5EF4-FFF2-40B4-BE49-F238E27FC236}">
                <a16:creationId xmlns:a16="http://schemas.microsoft.com/office/drawing/2014/main" id="{96A0174C-8375-4D35-9B20-4A83C965E7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390" name="Straight Connector 389">
              <a:extLst>
                <a:ext uri="{FF2B5EF4-FFF2-40B4-BE49-F238E27FC236}">
                  <a16:creationId xmlns:a16="http://schemas.microsoft.com/office/drawing/2014/main" id="{6163B723-465F-4E0F-9619-7BC4B6B8AD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91" name="Straight Connector 390">
              <a:extLst>
                <a:ext uri="{FF2B5EF4-FFF2-40B4-BE49-F238E27FC236}">
                  <a16:creationId xmlns:a16="http://schemas.microsoft.com/office/drawing/2014/main" id="{E9372173-84EE-451E-960D-2E61E28719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6" name="Picture Placeholder 5" descr="Screenshot&#10;&#10;Text: Uploading (App)alachia - detailing inaturalist's arrival in the Appalachian mountains" title="Screenshot">
            <a:extLst>
              <a:ext uri="{FF2B5EF4-FFF2-40B4-BE49-F238E27FC236}">
                <a16:creationId xmlns:a16="http://schemas.microsoft.com/office/drawing/2014/main" id="{8D0473C9-6701-48ED-AF6D-5E6203995C5C}"/>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807" r="4" b="22714"/>
          <a:stretch/>
        </p:blipFill>
        <p:spPr>
          <a:xfrm>
            <a:off x="889831" y="3891678"/>
            <a:ext cx="2409894" cy="2393250"/>
          </a:xfrm>
          <a:prstGeom prst="rect">
            <a:avLst/>
          </a:prstGeom>
        </p:spPr>
      </p:pic>
      <p:pic>
        <p:nvPicPr>
          <p:cNvPr id="8" name="Picture 7" descr="Logos of phone apps iNaturalist, shaped like a green flying bird, and Seek, shaped like a green leaf with an arrow in it. The third image, for &quot;Uploading Appalachia&quot;, is a hand holding a cellphone.">
            <a:extLst>
              <a:ext uri="{FF2B5EF4-FFF2-40B4-BE49-F238E27FC236}">
                <a16:creationId xmlns:a16="http://schemas.microsoft.com/office/drawing/2014/main" id="{4B039F7B-2534-4B64-9CC8-CAECD98986EF}"/>
              </a:ext>
            </a:extLst>
          </p:cNvPr>
          <p:cNvPicPr>
            <a:picLocks noChangeAspect="1"/>
          </p:cNvPicPr>
          <p:nvPr/>
        </p:nvPicPr>
        <p:blipFill rotWithShape="1">
          <a:blip r:embed="rId4">
            <a:extLst>
              <a:ext uri="{28A0092B-C50C-407E-A947-70E740481C1C}">
                <a14:useLocalDpi xmlns:a14="http://schemas.microsoft.com/office/drawing/2010/main" val="0"/>
              </a:ext>
            </a:extLst>
          </a:blip>
          <a:srcRect t="691" r="4" b="4"/>
          <a:stretch/>
        </p:blipFill>
        <p:spPr>
          <a:xfrm>
            <a:off x="4887580" y="3891678"/>
            <a:ext cx="2409902" cy="2393250"/>
          </a:xfrm>
          <a:prstGeom prst="rect">
            <a:avLst/>
          </a:prstGeom>
        </p:spPr>
      </p:pic>
      <p:pic>
        <p:nvPicPr>
          <p:cNvPr id="10" name="Picture 9" descr="Seek app logo, white leaf symbol against green background">
            <a:extLst>
              <a:ext uri="{FF2B5EF4-FFF2-40B4-BE49-F238E27FC236}">
                <a16:creationId xmlns:a16="http://schemas.microsoft.com/office/drawing/2014/main" id="{D9ADA896-3932-494C-A2AC-A0750F961902}"/>
              </a:ext>
            </a:extLst>
          </p:cNvPr>
          <p:cNvPicPr>
            <a:picLocks noChangeAspect="1"/>
          </p:cNvPicPr>
          <p:nvPr/>
        </p:nvPicPr>
        <p:blipFill rotWithShape="1">
          <a:blip r:embed="rId5">
            <a:extLst>
              <a:ext uri="{28A0092B-C50C-407E-A947-70E740481C1C}">
                <a14:useLocalDpi xmlns:a14="http://schemas.microsoft.com/office/drawing/2010/main" val="0"/>
              </a:ext>
            </a:extLst>
          </a:blip>
          <a:srcRect t="317" r="-4" b="369"/>
          <a:stretch/>
        </p:blipFill>
        <p:spPr>
          <a:xfrm>
            <a:off x="8885345" y="3891678"/>
            <a:ext cx="2409876" cy="2393250"/>
          </a:xfrm>
          <a:prstGeom prst="rect">
            <a:avLst/>
          </a:prstGeom>
        </p:spPr>
      </p:pic>
      <p:grpSp>
        <p:nvGrpSpPr>
          <p:cNvPr id="393" name="Bottom Right">
            <a:extLst>
              <a:ext uri="{FF2B5EF4-FFF2-40B4-BE49-F238E27FC236}">
                <a16:creationId xmlns:a16="http://schemas.microsoft.com/office/drawing/2014/main" id="{B122AAAE-8B9B-4479-A6C8-1E36DACB81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394" name="Graphic 157">
              <a:extLst>
                <a:ext uri="{FF2B5EF4-FFF2-40B4-BE49-F238E27FC236}">
                  <a16:creationId xmlns:a16="http://schemas.microsoft.com/office/drawing/2014/main" id="{5F0045BC-F191-4E9B-AA19-A843731C075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396" name="Freeform: Shape 395">
                <a:extLst>
                  <a:ext uri="{FF2B5EF4-FFF2-40B4-BE49-F238E27FC236}">
                    <a16:creationId xmlns:a16="http://schemas.microsoft.com/office/drawing/2014/main" id="{AD66C601-BE5C-4E1C-8234-C0F8B473E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7" name="Freeform: Shape 396">
                <a:extLst>
                  <a:ext uri="{FF2B5EF4-FFF2-40B4-BE49-F238E27FC236}">
                    <a16:creationId xmlns:a16="http://schemas.microsoft.com/office/drawing/2014/main" id="{752EE8A7-8006-4688-914F-6EC02084C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8" name="Freeform: Shape 397">
                <a:extLst>
                  <a:ext uri="{FF2B5EF4-FFF2-40B4-BE49-F238E27FC236}">
                    <a16:creationId xmlns:a16="http://schemas.microsoft.com/office/drawing/2014/main" id="{73B4B315-34E7-49AD-8E4D-B9FFEEAF3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9" name="Freeform: Shape 398">
                <a:extLst>
                  <a:ext uri="{FF2B5EF4-FFF2-40B4-BE49-F238E27FC236}">
                    <a16:creationId xmlns:a16="http://schemas.microsoft.com/office/drawing/2014/main" id="{928EBE48-B0B7-4DE7-A097-C1A01CE497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0" name="Freeform: Shape 399">
                <a:extLst>
                  <a:ext uri="{FF2B5EF4-FFF2-40B4-BE49-F238E27FC236}">
                    <a16:creationId xmlns:a16="http://schemas.microsoft.com/office/drawing/2014/main" id="{D1A9BBD3-2CB3-49B2-B8FC-495FBCE3D5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1" name="Freeform: Shape 400">
                <a:extLst>
                  <a:ext uri="{FF2B5EF4-FFF2-40B4-BE49-F238E27FC236}">
                    <a16:creationId xmlns:a16="http://schemas.microsoft.com/office/drawing/2014/main" id="{FD86C9E0-A752-4898-BFA3-E91BAB5A59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2" name="Freeform: Shape 401">
                <a:extLst>
                  <a:ext uri="{FF2B5EF4-FFF2-40B4-BE49-F238E27FC236}">
                    <a16:creationId xmlns:a16="http://schemas.microsoft.com/office/drawing/2014/main" id="{60EF4DD1-A8EF-4722-8D92-F9FC9A6D95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95" name="Freeform: Shape 394">
              <a:extLst>
                <a:ext uri="{FF2B5EF4-FFF2-40B4-BE49-F238E27FC236}">
                  <a16:creationId xmlns:a16="http://schemas.microsoft.com/office/drawing/2014/main" id="{B1D071ED-53A1-4706-B65F-5D4C977AE8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1047039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4" name="Freeform: Shape 11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16" name="Freeform: Shape 11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18" name="Freeform: Shape 11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21" name="Freeform: Shape 12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2" name="Freeform: Shape 12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3" name="Freeform: Shape 12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24" name="Freeform: Shape 12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5" name="Freeform: Shape 12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2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0" name="Freeform: Shape 12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38" name="Rectangle 137">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0" name="Rectangle 139">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42" name="Top left">
            <a:extLst>
              <a:ext uri="{FF2B5EF4-FFF2-40B4-BE49-F238E27FC236}">
                <a16:creationId xmlns:a16="http://schemas.microsoft.com/office/drawing/2014/main" id="{E4A71F22-0E43-4930-8185-0D8C173634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43" name="Freeform: Shape 142">
              <a:extLst>
                <a:ext uri="{FF2B5EF4-FFF2-40B4-BE49-F238E27FC236}">
                  <a16:creationId xmlns:a16="http://schemas.microsoft.com/office/drawing/2014/main" id="{E337B2BE-9368-41E7-B9D3-4F1F971F94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sp>
          <p:nvSpPr>
            <p:cNvPr id="144" name="Freeform: Shape 143">
              <a:extLst>
                <a:ext uri="{FF2B5EF4-FFF2-40B4-BE49-F238E27FC236}">
                  <a16:creationId xmlns:a16="http://schemas.microsoft.com/office/drawing/2014/main" id="{C7EDF3EA-3138-4266-8511-D57CECF0A1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EA12DCF8-5403-4AA2-818F-2DF853DC1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AD89B414-72F6-4409-A12B-4F23F1CE0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47" name="Freeform: Shape 146">
              <a:extLst>
                <a:ext uri="{FF2B5EF4-FFF2-40B4-BE49-F238E27FC236}">
                  <a16:creationId xmlns:a16="http://schemas.microsoft.com/office/drawing/2014/main" id="{214BA161-43C1-4B9D-A341-694B88127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48" name="Freeform: Shape 147">
              <a:extLst>
                <a:ext uri="{FF2B5EF4-FFF2-40B4-BE49-F238E27FC236}">
                  <a16:creationId xmlns:a16="http://schemas.microsoft.com/office/drawing/2014/main" id="{B211E8CC-9B3E-4E58-821A-069B7C109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49" name="Freeform: Shape 148">
              <a:extLst>
                <a:ext uri="{FF2B5EF4-FFF2-40B4-BE49-F238E27FC236}">
                  <a16:creationId xmlns:a16="http://schemas.microsoft.com/office/drawing/2014/main" id="{B29FA542-0294-4239-B976-E5D20656C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EA9045A3-208C-4023-9F44-D62234135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11B987B5-A578-44F4-B690-03B6EFBF51ED}"/>
              </a:ext>
            </a:extLst>
          </p:cNvPr>
          <p:cNvSpPr>
            <a:spLocks noGrp="1"/>
          </p:cNvSpPr>
          <p:nvPr>
            <p:ph type="title"/>
          </p:nvPr>
        </p:nvSpPr>
        <p:spPr>
          <a:xfrm>
            <a:off x="996275" y="163350"/>
            <a:ext cx="5996619" cy="2065889"/>
          </a:xfrm>
        </p:spPr>
        <p:txBody>
          <a:bodyPr vert="horz" lIns="91440" tIns="45720" rIns="91440" bIns="45720" rtlCol="0" anchor="ctr">
            <a:normAutofit/>
          </a:bodyPr>
          <a:lstStyle/>
          <a:p>
            <a:r>
              <a:rPr lang="en-US" sz="5400" kern="1200" dirty="0">
                <a:solidFill>
                  <a:schemeClr val="tx2"/>
                </a:solidFill>
                <a:latin typeface="+mj-lt"/>
                <a:ea typeface="+mj-ea"/>
                <a:cs typeface="+mj-cs"/>
              </a:rPr>
              <a:t>Using iNaturalist &amp; Seek</a:t>
            </a:r>
          </a:p>
        </p:txBody>
      </p:sp>
      <p:grpSp>
        <p:nvGrpSpPr>
          <p:cNvPr id="152" name="Cross">
            <a:extLst>
              <a:ext uri="{FF2B5EF4-FFF2-40B4-BE49-F238E27FC236}">
                <a16:creationId xmlns:a16="http://schemas.microsoft.com/office/drawing/2014/main" id="{1EDF0462-C0C2-4E84-A7EA-8EE60CEFF6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153" name="Straight Connector 152">
              <a:extLst>
                <a:ext uri="{FF2B5EF4-FFF2-40B4-BE49-F238E27FC236}">
                  <a16:creationId xmlns:a16="http://schemas.microsoft.com/office/drawing/2014/main" id="{DD5894EA-1641-49CE-AE6E-B9522736A0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54" name="Straight Connector 153">
              <a:extLst>
                <a:ext uri="{FF2B5EF4-FFF2-40B4-BE49-F238E27FC236}">
                  <a16:creationId xmlns:a16="http://schemas.microsoft.com/office/drawing/2014/main" id="{8C6415EB-8C9A-4F1B-A459-64B94A8651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7" name="Picture Placeholder 6" descr="Diagrams&#10;&#10;Phone taking a picture of a caterpillar.&#10;Three people with arrows between them.&#10;Three text balloons with images of a butterfly, a moth and dots representing commentary.">
            <a:extLst>
              <a:ext uri="{FF2B5EF4-FFF2-40B4-BE49-F238E27FC236}">
                <a16:creationId xmlns:a16="http://schemas.microsoft.com/office/drawing/2014/main" id="{E267BF66-658F-460A-A6FA-45B908CE09B9}"/>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b="4506"/>
          <a:stretch/>
        </p:blipFill>
        <p:spPr>
          <a:xfrm>
            <a:off x="838200" y="2600808"/>
            <a:ext cx="10515600" cy="34895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nvGrpSpPr>
          <p:cNvPr id="156" name="Bottom Right">
            <a:extLst>
              <a:ext uri="{FF2B5EF4-FFF2-40B4-BE49-F238E27FC236}">
                <a16:creationId xmlns:a16="http://schemas.microsoft.com/office/drawing/2014/main" id="{B798A610-8506-4BC1-8108-8E1A31CAB8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57" name="Freeform: Shape 156">
              <a:extLst>
                <a:ext uri="{FF2B5EF4-FFF2-40B4-BE49-F238E27FC236}">
                  <a16:creationId xmlns:a16="http://schemas.microsoft.com/office/drawing/2014/main" id="{5C72D714-A610-482A-B26E-C679E9535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65000"/>
                    <a:lumOff val="35000"/>
                  </a:schemeClr>
                </a:solidFill>
                <a:latin typeface="AvenirNext LT Pro Medium" panose="020B0504020202020204" pitchFamily="34" charset="0"/>
              </a:endParaRPr>
            </a:p>
          </p:txBody>
        </p:sp>
        <p:grpSp>
          <p:nvGrpSpPr>
            <p:cNvPr id="158" name="Graphic 157">
              <a:extLst>
                <a:ext uri="{FF2B5EF4-FFF2-40B4-BE49-F238E27FC236}">
                  <a16:creationId xmlns:a16="http://schemas.microsoft.com/office/drawing/2014/main" id="{D7EF30A6-8E6C-417A-B645-4EC7F0B3824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0" name="Freeform: Shape 159">
                <a:extLst>
                  <a:ext uri="{FF2B5EF4-FFF2-40B4-BE49-F238E27FC236}">
                    <a16:creationId xmlns:a16="http://schemas.microsoft.com/office/drawing/2014/main" id="{17D377E0-C3CC-48DC-B73B-09CEEDE39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80E2DF20-A9FD-4B82-8673-1091B4C008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2425BAEB-7B00-4394-8302-CF2DEA744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3" name="Freeform: Shape 162">
                <a:extLst>
                  <a:ext uri="{FF2B5EF4-FFF2-40B4-BE49-F238E27FC236}">
                    <a16:creationId xmlns:a16="http://schemas.microsoft.com/office/drawing/2014/main" id="{4917EE8E-E8BC-42F3-BEE3-2F84E8F64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B8647303-59FF-4A2B-8D6D-FB229E659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7BD597AB-C6D9-437D-BBFE-8007D4ED0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4FA09AC9-DA2A-4216-BBFD-96E701FB8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59" name="Freeform: Shape 158">
              <a:extLst>
                <a:ext uri="{FF2B5EF4-FFF2-40B4-BE49-F238E27FC236}">
                  <a16:creationId xmlns:a16="http://schemas.microsoft.com/office/drawing/2014/main" id="{A8AD4A98-C6D7-49C8-A31E-29C6DB7C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949805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37BAB090-CF0C-8AB2-DA8D-F82D6223B6CC}"/>
              </a:ext>
            </a:extLst>
          </p:cNvPr>
          <p:cNvSpPr txBox="1">
            <a:spLocks noGrp="1"/>
          </p:cNvSpPr>
          <p:nvPr>
            <p:ph type="title" idx="4294967295"/>
          </p:nvPr>
        </p:nvSpPr>
        <p:spPr>
          <a:xfrm>
            <a:off x="6076950" y="1102130"/>
            <a:ext cx="53594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tx2"/>
                </a:solidFill>
                <a:effectLst/>
                <a:uLnTx/>
                <a:uFillTx/>
                <a:latin typeface="Posterama"/>
                <a:ea typeface="+mn-lt"/>
                <a:cs typeface="+mn-lt"/>
              </a:rPr>
              <a:t>Rivercane Mapping Activity </a:t>
            </a:r>
            <a:endParaRPr kumimoji="0" lang="en-US" sz="4000" b="0" i="0" u="none" strike="noStrike" kern="1200" cap="none" spc="0" normalizeH="0" baseline="0" noProof="0" dirty="0">
              <a:ln>
                <a:noFill/>
              </a:ln>
              <a:solidFill>
                <a:schemeClr val="tx2"/>
              </a:solidFill>
              <a:effectLst/>
              <a:uLnTx/>
              <a:uFillTx/>
              <a:latin typeface="Posterama"/>
              <a:ea typeface="+mn-ea"/>
              <a:cs typeface="+mn-cs"/>
            </a:endParaRPr>
          </a:p>
        </p:txBody>
      </p:sp>
      <p:pic>
        <p:nvPicPr>
          <p:cNvPr id="5" name="Picture 4" descr="Rivercane&#10;&#10;Illustration of rivercane in white against a blue circular background" title="Rivercane">
            <a:extLst>
              <a:ext uri="{FF2B5EF4-FFF2-40B4-BE49-F238E27FC236}">
                <a16:creationId xmlns:a16="http://schemas.microsoft.com/office/drawing/2014/main" id="{DD87F12E-69DA-0730-655C-9C50001B6E17}"/>
              </a:ext>
            </a:extLst>
          </p:cNvPr>
          <p:cNvPicPr>
            <a:picLocks noChangeAspect="1"/>
          </p:cNvPicPr>
          <p:nvPr/>
        </p:nvPicPr>
        <p:blipFill rotWithShape="1">
          <a:blip r:embed="rId3">
            <a:extLst>
              <a:ext uri="{28A0092B-C50C-407E-A947-70E740481C1C}">
                <a14:useLocalDpi xmlns:a14="http://schemas.microsoft.com/office/drawing/2010/main" val="0"/>
              </a:ext>
            </a:extLst>
          </a:blip>
          <a:srcRect r="8963" b="40368"/>
          <a:stretch/>
        </p:blipFill>
        <p:spPr>
          <a:xfrm>
            <a:off x="758737" y="1074084"/>
            <a:ext cx="4817466" cy="4709831"/>
          </a:xfrm>
          <a:prstGeom prst="rect">
            <a:avLst/>
          </a:prstGeom>
        </p:spPr>
      </p:pic>
      <p:grpSp>
        <p:nvGrpSpPr>
          <p:cNvPr id="14" name="Top left">
            <a:extLst>
              <a:ext uri="{FF2B5EF4-FFF2-40B4-BE49-F238E27FC236}">
                <a16:creationId xmlns:a16="http://schemas.microsoft.com/office/drawing/2014/main" id="{49EBBDF7-403B-404C-AE65-6529C47977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5" name="Freeform: Shape 14">
              <a:extLst>
                <a:ext uri="{FF2B5EF4-FFF2-40B4-BE49-F238E27FC236}">
                  <a16:creationId xmlns:a16="http://schemas.microsoft.com/office/drawing/2014/main" id="{B45E4DDE-DABB-4541-B044-FC38949EB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Freeform: Shape 15">
              <a:extLst>
                <a:ext uri="{FF2B5EF4-FFF2-40B4-BE49-F238E27FC236}">
                  <a16:creationId xmlns:a16="http://schemas.microsoft.com/office/drawing/2014/main" id="{22D357AD-5163-45F3-A5C7-FD3351A90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8886A53D-82B1-4C65-9DED-59358265BC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B6200E88-1288-40E7-9A66-D513E6CA5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CB4E4D96-95D8-43F4-90B2-25AC6F6A0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6951A656-8684-49D3-8C63-5513CD7BF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B248A156-06F4-42AE-871D-4535FF097A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01FD1AA9-14F8-45A8-88C0-28DC94ED4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24" name="Bottom Right">
            <a:extLst>
              <a:ext uri="{FF2B5EF4-FFF2-40B4-BE49-F238E27FC236}">
                <a16:creationId xmlns:a16="http://schemas.microsoft.com/office/drawing/2014/main" id="{1C0BEBF8-7FFB-422A-98F0-90FF9E7F3C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5" name="Freeform: Shape 24">
              <a:extLst>
                <a:ext uri="{FF2B5EF4-FFF2-40B4-BE49-F238E27FC236}">
                  <a16:creationId xmlns:a16="http://schemas.microsoft.com/office/drawing/2014/main" id="{F1B94AB3-A0D6-4DB5-9006-C7F2ABD8A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6" name="Graphic 157">
              <a:extLst>
                <a:ext uri="{FF2B5EF4-FFF2-40B4-BE49-F238E27FC236}">
                  <a16:creationId xmlns:a16="http://schemas.microsoft.com/office/drawing/2014/main" id="{C59F5611-23BC-435A-A5C0-D4DD8912772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8" name="Freeform: Shape 27">
                <a:extLst>
                  <a:ext uri="{FF2B5EF4-FFF2-40B4-BE49-F238E27FC236}">
                    <a16:creationId xmlns:a16="http://schemas.microsoft.com/office/drawing/2014/main" id="{713287DA-BE38-4656-B32C-F10B005F0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FBBFD07E-A2BD-4A54-B194-B784DF265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719B4517-9BB8-4C32-B87D-F5E8CD477E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EBA9DD75-9D79-4D26-8A36-B5D9BBA74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B4EFBFDC-6A43-4413-AC75-13861B0D4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7236E5D8-45CC-41FA-A68C-6084229711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24BED8DA-C8A2-4323-A230-5D354066CA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7" name="Freeform: Shape 26">
              <a:extLst>
                <a:ext uri="{FF2B5EF4-FFF2-40B4-BE49-F238E27FC236}">
                  <a16:creationId xmlns:a16="http://schemas.microsoft.com/office/drawing/2014/main" id="{AA700AC1-CD4C-4962-B47B-92CDE218AB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8D456808-E489-9273-C23E-3A8FBD369CF9}"/>
              </a:ext>
            </a:extLst>
          </p:cNvPr>
          <p:cNvSpPr>
            <a:spLocks noGrp="1"/>
          </p:cNvSpPr>
          <p:nvPr>
            <p:ph idx="1"/>
          </p:nvPr>
        </p:nvSpPr>
        <p:spPr>
          <a:xfrm>
            <a:off x="6332510" y="2714006"/>
            <a:ext cx="4814102" cy="2585613"/>
          </a:xfrm>
        </p:spPr>
        <p:txBody>
          <a:bodyPr vert="horz" lIns="91440" tIns="45720" rIns="91440" bIns="45720" rtlCol="0" anchor="t">
            <a:normAutofit fontScale="92500"/>
          </a:bodyPr>
          <a:lstStyle/>
          <a:p>
            <a:r>
              <a:rPr lang="en-US" sz="2000" b="1" dirty="0">
                <a:ea typeface="+mn-lt"/>
                <a:cs typeface="+mn-lt"/>
              </a:rPr>
              <a:t>Next, we'll do an activity that shows us where we might find rivercane by learning its habitat needs and where it might be found!</a:t>
            </a:r>
          </a:p>
          <a:p>
            <a:pPr marL="0" indent="0">
              <a:buNone/>
            </a:pPr>
            <a:endParaRPr lang="en-US" sz="2000" b="1" dirty="0"/>
          </a:p>
          <a:p>
            <a:pPr>
              <a:spcBef>
                <a:spcPts val="0"/>
              </a:spcBef>
            </a:pPr>
            <a:r>
              <a:rPr lang="en-US" sz="2000" b="1" dirty="0">
                <a:ea typeface="+mn-lt"/>
                <a:cs typeface="+mn-lt"/>
              </a:rPr>
              <a:t>We’ll move to the next presentation to begin our activity.</a:t>
            </a:r>
            <a:endParaRPr lang="en-US" sz="2000" b="1" dirty="0"/>
          </a:p>
        </p:txBody>
      </p:sp>
    </p:spTree>
    <p:extLst>
      <p:ext uri="{BB962C8B-B14F-4D97-AF65-F5344CB8AC3E}">
        <p14:creationId xmlns:p14="http://schemas.microsoft.com/office/powerpoint/2010/main" val="1385419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 name="Rectangle 11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18" name="Freeform: Shape 11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0" name="Freeform: Shape 11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a:solidFill>
                  <a:schemeClr val="tx1">
                    <a:lumMod val="65000"/>
                    <a:lumOff val="35000"/>
                  </a:schemeClr>
                </a:solidFill>
                <a:latin typeface="AvenirNext LT Pro Medium" panose="020B0504020202020204" pitchFamily="34" charset="0"/>
              </a:rPr>
              <a:t> </a:t>
            </a:r>
          </a:p>
        </p:txBody>
      </p:sp>
      <p:sp>
        <p:nvSpPr>
          <p:cNvPr id="122" name="Freeform: Shape 12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25" name="Freeform: Shape 12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6" name="Freeform: Shape 12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7" name="Freeform: Shape 12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28" name="Freeform: Shape 12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29" name="Freeform: Shape 12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0" name="Freeform: Shape 12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a:p>
          </p:txBody>
        </p:sp>
      </p:grpSp>
      <p:grpSp>
        <p:nvGrpSpPr>
          <p:cNvPr id="13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4" name="Freeform: Shape 13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8" name="Freeform: Shape 137">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9" name="Freeform: Shape 138">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2" name="Rectangle 141">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4" name="Rectangle 143">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46" name="Rectangle 145">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Rivercane Image&#10;&#10;Illustration of rivercane plant with thin stalks and green leaves against black background, with NPS and SPiN logos in the corner. Thanks to the following organizations listed: RTCAR.org (Revitalization of Traditional Cherokee Artisan Resources)&#10;Conserving Carolina&#10;EBCI Natural Resources and Speakers Council&#10;iNaturalist.org&#10;Museum of the Cherokee Indian&#10;WCU&#10;USDA / NCRS">
            <a:extLst>
              <a:ext uri="{FF2B5EF4-FFF2-40B4-BE49-F238E27FC236}">
                <a16:creationId xmlns:a16="http://schemas.microsoft.com/office/drawing/2014/main" id="{8FBB51A6-B4AF-425D-9477-7D56172E7B73}"/>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14813" b="47497"/>
          <a:stretch/>
        </p:blipFill>
        <p:spPr>
          <a:xfrm>
            <a:off x="20" y="10"/>
            <a:ext cx="12188932" cy="6856614"/>
          </a:xfrm>
          <a:prstGeom prst="rect">
            <a:avLst/>
          </a:prstGeom>
        </p:spPr>
      </p:pic>
      <p:grpSp>
        <p:nvGrpSpPr>
          <p:cNvPr id="148"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149" name="Freeform: Shape 148">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150" name="Freeform: Shape 149">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151" name="Freeform: Shape 150">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52" name="Freeform: Shape 151">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153" name="Freeform: Shape 152">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160" name="Freeform: Shape 159">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163" name="Freeform: Shape 162">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164" name="Freeform: Shape 163">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174"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75"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77" name="Freeform: Shape 176">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80" name="Freeform: Shape 179">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82" name="Freeform: Shape 181">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83" name="Freeform: Shape 182">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76" name="Freeform: Shape 175">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124635C5-A011-451A-8ADC-599ACF507882}"/>
              </a:ext>
            </a:extLst>
          </p:cNvPr>
          <p:cNvSpPr>
            <a:spLocks noGrp="1"/>
          </p:cNvSpPr>
          <p:nvPr>
            <p:ph type="title"/>
          </p:nvPr>
        </p:nvSpPr>
        <p:spPr>
          <a:xfrm>
            <a:off x="542844" y="647931"/>
            <a:ext cx="5799788" cy="2008474"/>
          </a:xfrm>
        </p:spPr>
        <p:txBody>
          <a:bodyPr vert="horz" lIns="91440" tIns="45720" rIns="91440" bIns="45720" rtlCol="0" anchor="b">
            <a:normAutofit/>
          </a:bodyPr>
          <a:lstStyle/>
          <a:p>
            <a:pPr algn="r"/>
            <a:r>
              <a:rPr lang="en-US" sz="5400" kern="1200" dirty="0">
                <a:solidFill>
                  <a:srgbClr val="FFFFFF"/>
                </a:solidFill>
                <a:latin typeface="+mj-lt"/>
                <a:ea typeface="+mj-ea"/>
                <a:cs typeface="+mj-cs"/>
              </a:rPr>
              <a:t>What Questions Do You Have?</a:t>
            </a:r>
          </a:p>
        </p:txBody>
      </p:sp>
      <p:grpSp>
        <p:nvGrpSpPr>
          <p:cNvPr id="185"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186" name="Straight Connector 185">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87" name="Straight Connector 186">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66" name="Title 1">
            <a:extLst>
              <a:ext uri="{FF2B5EF4-FFF2-40B4-BE49-F238E27FC236}">
                <a16:creationId xmlns:a16="http://schemas.microsoft.com/office/drawing/2014/main" id="{A917C0EC-0EAB-490B-8714-5EC0CD264A74}"/>
              </a:ext>
            </a:extLst>
          </p:cNvPr>
          <p:cNvSpPr txBox="1">
            <a:spLocks/>
          </p:cNvSpPr>
          <p:nvPr/>
        </p:nvSpPr>
        <p:spPr>
          <a:xfrm>
            <a:off x="5203303" y="4255151"/>
            <a:ext cx="6719341" cy="1943834"/>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r>
              <a:rPr lang="en-US" sz="2000" b="1" dirty="0">
                <a:solidFill>
                  <a:schemeClr val="bg1"/>
                </a:solidFill>
              </a:rPr>
              <a:t>Thanks to:</a:t>
            </a:r>
            <a:endParaRPr lang="en-US" sz="2000" dirty="0">
              <a:solidFill>
                <a:schemeClr val="bg1"/>
              </a:solidFill>
            </a:endParaRPr>
          </a:p>
          <a:p>
            <a:r>
              <a:rPr lang="en-US" sz="1600" i="1" dirty="0">
                <a:solidFill>
                  <a:schemeClr val="bg1"/>
                </a:solidFill>
              </a:rPr>
              <a:t>RTCAR.org (Revitalization of Traditional Cherokee Artisan Resources)</a:t>
            </a:r>
            <a:endParaRPr lang="en-US" sz="1600" i="1" dirty="0">
              <a:solidFill>
                <a:schemeClr val="bg1"/>
              </a:solidFill>
              <a:cs typeface="Posterama"/>
            </a:endParaRPr>
          </a:p>
          <a:p>
            <a:r>
              <a:rPr lang="en-US" sz="1600" i="1" dirty="0">
                <a:solidFill>
                  <a:schemeClr val="bg1"/>
                </a:solidFill>
              </a:rPr>
              <a:t>Conserving Carolina</a:t>
            </a:r>
            <a:endParaRPr lang="en-US" sz="1600" i="1" dirty="0">
              <a:solidFill>
                <a:schemeClr val="bg1"/>
              </a:solidFill>
              <a:cs typeface="Posterama"/>
            </a:endParaRPr>
          </a:p>
          <a:p>
            <a:r>
              <a:rPr lang="en-US" sz="1600" i="1" dirty="0">
                <a:solidFill>
                  <a:schemeClr val="bg1"/>
                </a:solidFill>
              </a:rPr>
              <a:t>EBCI Natural Resources and Speakers Council</a:t>
            </a:r>
            <a:endParaRPr lang="en-US" sz="1600" i="1" dirty="0">
              <a:solidFill>
                <a:schemeClr val="bg1"/>
              </a:solidFill>
              <a:cs typeface="Posterama"/>
            </a:endParaRPr>
          </a:p>
          <a:p>
            <a:r>
              <a:rPr lang="en-US" sz="1600" i="1" dirty="0">
                <a:solidFill>
                  <a:schemeClr val="bg1"/>
                </a:solidFill>
              </a:rPr>
              <a:t>iNaturalist.org</a:t>
            </a:r>
            <a:endParaRPr lang="en-US" sz="1600" i="1" dirty="0">
              <a:solidFill>
                <a:schemeClr val="bg1"/>
              </a:solidFill>
              <a:cs typeface="Posterama"/>
            </a:endParaRPr>
          </a:p>
          <a:p>
            <a:r>
              <a:rPr lang="en-US" sz="1600" i="1" dirty="0">
                <a:solidFill>
                  <a:schemeClr val="bg1"/>
                </a:solidFill>
              </a:rPr>
              <a:t>Museum of the Cherokee Indian</a:t>
            </a:r>
            <a:endParaRPr lang="en-US" sz="1600" i="1" dirty="0">
              <a:solidFill>
                <a:schemeClr val="bg1"/>
              </a:solidFill>
              <a:cs typeface="Posterama"/>
            </a:endParaRPr>
          </a:p>
          <a:p>
            <a:r>
              <a:rPr lang="en-US" sz="1600" i="1" dirty="0">
                <a:solidFill>
                  <a:schemeClr val="bg1"/>
                </a:solidFill>
              </a:rPr>
              <a:t>WCU</a:t>
            </a:r>
            <a:endParaRPr lang="en-US" sz="1600" i="1" dirty="0">
              <a:solidFill>
                <a:schemeClr val="bg1"/>
              </a:solidFill>
              <a:cs typeface="Posterama"/>
            </a:endParaRPr>
          </a:p>
          <a:p>
            <a:r>
              <a:rPr lang="en-US" sz="1600" i="1" dirty="0">
                <a:solidFill>
                  <a:schemeClr val="bg1"/>
                </a:solidFill>
              </a:rPr>
              <a:t>USDA / NCRS</a:t>
            </a:r>
            <a:endParaRPr lang="en-US" sz="1600" dirty="0">
              <a:solidFill>
                <a:schemeClr val="bg1"/>
              </a:solidFill>
              <a:cs typeface="Posterama"/>
            </a:endParaRPr>
          </a:p>
        </p:txBody>
      </p:sp>
      <p:pic>
        <p:nvPicPr>
          <p:cNvPr id="67" name="Picture 66" descr="SPIN logo&#10;&#10;Spiral with words Seeking Paths in Nature coiling out at end" title="SPIN logo">
            <a:extLst>
              <a:ext uri="{FF2B5EF4-FFF2-40B4-BE49-F238E27FC236}">
                <a16:creationId xmlns:a16="http://schemas.microsoft.com/office/drawing/2014/main" id="{3392B68A-4F88-4DE1-9C00-EB0603ACC229}"/>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755370" y="5771776"/>
            <a:ext cx="682582" cy="731086"/>
          </a:xfrm>
          <a:prstGeom prst="rect">
            <a:avLst/>
          </a:prstGeom>
        </p:spPr>
      </p:pic>
      <p:pic>
        <p:nvPicPr>
          <p:cNvPr id="68" name="Picture 67" descr="NPS Logo, Arrowhead with National Park Service above mountain">
            <a:extLst>
              <a:ext uri="{FF2B5EF4-FFF2-40B4-BE49-F238E27FC236}">
                <a16:creationId xmlns:a16="http://schemas.microsoft.com/office/drawing/2014/main" id="{C4D1C79C-CF50-4BD0-899B-37D3F2CCA178}"/>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765060" y="5705408"/>
            <a:ext cx="571871" cy="731085"/>
          </a:xfrm>
          <a:prstGeom prst="rect">
            <a:avLst/>
          </a:prstGeom>
        </p:spPr>
      </p:pic>
    </p:spTree>
    <p:extLst>
      <p:ext uri="{BB962C8B-B14F-4D97-AF65-F5344CB8AC3E}">
        <p14:creationId xmlns:p14="http://schemas.microsoft.com/office/powerpoint/2010/main" val="3769634469"/>
      </p:ext>
    </p:extLst>
  </p:cSld>
  <p:clrMapOvr>
    <a:masterClrMapping/>
  </p:clrMapOvr>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4" ma:contentTypeDescription="Create a new document." ma:contentTypeScope="" ma:versionID="818b4db04db4c8737458556aafd4eccd">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4de93d7551f72ab482869fa0927f6cc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78ACD5-545A-45DC-A920-3C3A3F6FDA25}">
  <ds:schemaRefs>
    <ds:schemaRef ds:uri="06bb7941-edc7-44ca-8145-310766ba37a4"/>
    <ds:schemaRef ds:uri="31062a0d-ede8-4112-b4bb-00a9c1bc8e16"/>
    <ds:schemaRef ds:uri="d0a534c1-7269-40c2-918d-afae38584f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C88AB4D-BA90-49D3-A7EE-458C7AFCDC98}">
  <ds:schemaRefs>
    <ds:schemaRef ds:uri="31062a0d-ede8-4112-b4bb-00a9c1bc8e16"/>
    <ds:schemaRef ds:uri="d0a534c1-7269-40c2-918d-afae38584fe4"/>
    <ds:schemaRef ds:uri="http://schemas.openxmlformats.org/package/2006/metadata/core-properties"/>
    <ds:schemaRef ds:uri="http://purl.org/dc/elements/1.1/"/>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 ds:uri="06bb7941-edc7-44ca-8145-310766ba37a4"/>
    <ds:schemaRef ds:uri="http://www.w3.org/XML/1998/namespace"/>
  </ds:schemaRefs>
</ds:datastoreItem>
</file>

<file path=customXml/itemProps3.xml><?xml version="1.0" encoding="utf-8"?>
<ds:datastoreItem xmlns:ds="http://schemas.openxmlformats.org/officeDocument/2006/customXml" ds:itemID="{98B780F7-08C4-407E-94E2-5C7CB66148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Explore</Template>
  <TotalTime>87</TotalTime>
  <Words>3373</Words>
  <Application>Microsoft Office PowerPoint</Application>
  <PresentationFormat>Widescreen</PresentationFormat>
  <Paragraphs>351</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Avenir Next LT Pro</vt:lpstr>
      <vt:lpstr>AvenirNext LT Pro Medium</vt:lpstr>
      <vt:lpstr>Calibri</vt:lpstr>
      <vt:lpstr>Posterama</vt:lpstr>
      <vt:lpstr>ExploreVTI</vt:lpstr>
      <vt:lpstr>Rivercane Mapping - Introduction</vt:lpstr>
      <vt:lpstr>Why is Rivercane Important?</vt:lpstr>
      <vt:lpstr>Rivercane in the National Park</vt:lpstr>
      <vt:lpstr>Historic Significance</vt:lpstr>
      <vt:lpstr>Cultural Importance</vt:lpstr>
      <vt:lpstr>Homes</vt:lpstr>
      <vt:lpstr>Fishing Weirs</vt:lpstr>
      <vt:lpstr>Weapons</vt:lpstr>
      <vt:lpstr>Baskets</vt:lpstr>
      <vt:lpstr>A Natural Water Filter</vt:lpstr>
      <vt:lpstr>Important Wildlife Habitat</vt:lpstr>
      <vt:lpstr>Disappearing Range</vt:lpstr>
      <vt:lpstr>What is Rivercane?</vt:lpstr>
      <vt:lpstr>Yes, but What IS Rivercane?</vt:lpstr>
      <vt:lpstr>Rivercane vs.  Invasive Bamboo</vt:lpstr>
      <vt:lpstr>How is it Different from Bamboo?</vt:lpstr>
      <vt:lpstr>Where does it live?</vt:lpstr>
      <vt:lpstr>New Interest in Rivercane </vt:lpstr>
      <vt:lpstr>Studying Rivercane</vt:lpstr>
      <vt:lpstr>Studying Rivercane  </vt:lpstr>
      <vt:lpstr>Rivercane Mapping</vt:lpstr>
      <vt:lpstr>What Does Rivercane Need?</vt:lpstr>
      <vt:lpstr>How Does Mapping Work?</vt:lpstr>
      <vt:lpstr>It’s all about layers</vt:lpstr>
      <vt:lpstr>How Can you Help?</vt:lpstr>
      <vt:lpstr>Crowdsourcing Data through iNaturalist &amp; Seek</vt:lpstr>
      <vt:lpstr>Using iNaturalist &amp; Seek</vt:lpstr>
      <vt:lpstr>Rivercane Mapping Activity </vt:lpstr>
      <vt:lpstr>What Questions Do You Have?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Rivercane Mapping - Introduction</dc:title>
  <dc:subject>Rivercane Mapping - Introduction</dc:subject>
  <dc:creator>National Park Service</dc:creator>
  <cp:keywords>Rivercane Mapping - Introduction; National Park Service</cp:keywords>
  <cp:lastModifiedBy>Kenneth Thomas</cp:lastModifiedBy>
  <cp:revision>99</cp:revision>
  <dcterms:created xsi:type="dcterms:W3CDTF">2021-07-07T14:59:07Z</dcterms:created>
  <dcterms:modified xsi:type="dcterms:W3CDTF">2026-05-22T18:12:05Z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