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1"/>
  </p:notesMasterIdLst>
  <p:sldIdLst>
    <p:sldId id="256" r:id="rId5"/>
    <p:sldId id="283" r:id="rId6"/>
    <p:sldId id="258" r:id="rId7"/>
    <p:sldId id="257" r:id="rId8"/>
    <p:sldId id="274" r:id="rId9"/>
    <p:sldId id="265" r:id="rId10"/>
    <p:sldId id="275" r:id="rId11"/>
    <p:sldId id="277" r:id="rId12"/>
    <p:sldId id="268" r:id="rId13"/>
    <p:sldId id="281" r:id="rId14"/>
    <p:sldId id="280" r:id="rId15"/>
    <p:sldId id="287" r:id="rId16"/>
    <p:sldId id="285" r:id="rId17"/>
    <p:sldId id="289" r:id="rId18"/>
    <p:sldId id="290" r:id="rId19"/>
    <p:sldId id="291" r:id="rId20"/>
    <p:sldId id="292" r:id="rId21"/>
    <p:sldId id="293" r:id="rId22"/>
    <p:sldId id="294" r:id="rId23"/>
    <p:sldId id="295" r:id="rId24"/>
    <p:sldId id="296" r:id="rId25"/>
    <p:sldId id="297" r:id="rId26"/>
    <p:sldId id="298" r:id="rId27"/>
    <p:sldId id="300" r:id="rId28"/>
    <p:sldId id="301" r:id="rId29"/>
    <p:sldId id="302" r:id="rId30"/>
    <p:sldId id="299" r:id="rId31"/>
    <p:sldId id="261" r:id="rId32"/>
    <p:sldId id="303" r:id="rId33"/>
    <p:sldId id="304" r:id="rId34"/>
    <p:sldId id="305" r:id="rId35"/>
    <p:sldId id="282" r:id="rId36"/>
    <p:sldId id="306" r:id="rId37"/>
    <p:sldId id="284" r:id="rId38"/>
    <p:sldId id="288" r:id="rId39"/>
    <p:sldId id="26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4A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F61D8-5AD1-4103-9B5D-E35F7BBDED45}" v="12" dt="2026-05-19T15:29:07.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16" autoAdjust="0"/>
  </p:normalViewPr>
  <p:slideViewPr>
    <p:cSldViewPr snapToGrid="0">
      <p:cViewPr varScale="1">
        <p:scale>
          <a:sx n="62" d="100"/>
          <a:sy n="62" d="100"/>
        </p:scale>
        <p:origin x="107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Bowen" userId="b63f72cf99e6acc5" providerId="LiveId" clId="{232AB92D-5C97-4B09-A2D4-2CFD29EB2196}"/>
    <pc:docChg chg="undo custSel modSld">
      <pc:chgData name="Helen Bowen" userId="b63f72cf99e6acc5" providerId="LiveId" clId="{232AB92D-5C97-4B09-A2D4-2CFD29EB2196}" dt="2026-05-19T15:27:24.143" v="290" actId="962"/>
      <pc:docMkLst>
        <pc:docMk/>
      </pc:docMkLst>
      <pc:sldChg chg="delSp modSp mod">
        <pc:chgData name="Helen Bowen" userId="b63f72cf99e6acc5" providerId="LiveId" clId="{232AB92D-5C97-4B09-A2D4-2CFD29EB2196}" dt="2026-05-19T14:25:48.470" v="2" actId="478"/>
        <pc:sldMkLst>
          <pc:docMk/>
          <pc:sldMk cId="1728310831" sldId="258"/>
        </pc:sldMkLst>
        <pc:spChg chg="del mod">
          <ac:chgData name="Helen Bowen" userId="b63f72cf99e6acc5" providerId="LiveId" clId="{232AB92D-5C97-4B09-A2D4-2CFD29EB2196}" dt="2026-05-19T14:25:48.470" v="2" actId="478"/>
          <ac:spMkLst>
            <pc:docMk/>
            <pc:sldMk cId="1728310831" sldId="258"/>
            <ac:spMk id="5" creationId="{615D6F9B-6C13-4B4E-8397-AD2CFBCB611A}"/>
          </ac:spMkLst>
        </pc:spChg>
      </pc:sldChg>
      <pc:sldChg chg="addSp delSp modSp mod">
        <pc:chgData name="Helen Bowen" userId="b63f72cf99e6acc5" providerId="LiveId" clId="{232AB92D-5C97-4B09-A2D4-2CFD29EB2196}" dt="2026-05-19T15:27:24.143" v="290" actId="962"/>
        <pc:sldMkLst>
          <pc:docMk/>
          <pc:sldMk cId="3769634469" sldId="267"/>
        </pc:sldMkLst>
        <pc:spChg chg="add del">
          <ac:chgData name="Helen Bowen" userId="b63f72cf99e6acc5" providerId="LiveId" clId="{232AB92D-5C97-4B09-A2D4-2CFD29EB2196}" dt="2026-05-19T15:27:18.638" v="288" actId="22"/>
          <ac:spMkLst>
            <pc:docMk/>
            <pc:sldMk cId="3769634469" sldId="267"/>
            <ac:spMk id="6" creationId="{E444CF71-6683-9A7B-AF9F-AEB3BC02B3D5}"/>
          </ac:spMkLst>
        </pc:spChg>
        <pc:spChg chg="ord">
          <ac:chgData name="Helen Bowen" userId="b63f72cf99e6acc5" providerId="LiveId" clId="{232AB92D-5C97-4B09-A2D4-2CFD29EB2196}" dt="2026-05-19T15:27:00.781" v="284"/>
          <ac:spMkLst>
            <pc:docMk/>
            <pc:sldMk cId="3769634469" sldId="267"/>
            <ac:spMk id="67" creationId="{FCE517ED-6F1F-4E17-84BC-02A264875AE1}"/>
          </ac:spMkLst>
        </pc:spChg>
        <pc:picChg chg="mod">
          <ac:chgData name="Helen Bowen" userId="b63f72cf99e6acc5" providerId="LiveId" clId="{232AB92D-5C97-4B09-A2D4-2CFD29EB2196}" dt="2026-05-19T15:27:10.821" v="286" actId="962"/>
          <ac:picMkLst>
            <pc:docMk/>
            <pc:sldMk cId="3769634469" sldId="267"/>
            <ac:picMk id="4" creationId="{AD8AFCB6-D24D-4BE9-9719-00D435651097}"/>
          </ac:picMkLst>
        </pc:picChg>
        <pc:picChg chg="mod">
          <ac:chgData name="Helen Bowen" userId="b63f72cf99e6acc5" providerId="LiveId" clId="{232AB92D-5C97-4B09-A2D4-2CFD29EB2196}" dt="2026-05-19T15:27:24.143" v="290" actId="962"/>
          <ac:picMkLst>
            <pc:docMk/>
            <pc:sldMk cId="3769634469" sldId="267"/>
            <ac:picMk id="7" creationId="{5CB796E6-FFFF-4403-8358-F930860EE958}"/>
          </ac:picMkLst>
        </pc:picChg>
      </pc:sldChg>
      <pc:sldChg chg="modSp mod">
        <pc:chgData name="Helen Bowen" userId="b63f72cf99e6acc5" providerId="LiveId" clId="{232AB92D-5C97-4B09-A2D4-2CFD29EB2196}" dt="2026-05-19T14:27:56.870" v="6" actId="962"/>
        <pc:sldMkLst>
          <pc:docMk/>
          <pc:sldMk cId="313249779" sldId="268"/>
        </pc:sldMkLst>
        <pc:picChg chg="mod">
          <ac:chgData name="Helen Bowen" userId="b63f72cf99e6acc5" providerId="LiveId" clId="{232AB92D-5C97-4B09-A2D4-2CFD29EB2196}" dt="2026-05-19T14:27:56.870" v="6" actId="962"/>
          <ac:picMkLst>
            <pc:docMk/>
            <pc:sldMk cId="313249779" sldId="268"/>
            <ac:picMk id="6" creationId="{8D0473C9-6701-48ED-AF6D-5E6203995C5C}"/>
          </ac:picMkLst>
        </pc:picChg>
      </pc:sldChg>
      <pc:sldChg chg="modSp mod">
        <pc:chgData name="Helen Bowen" userId="b63f72cf99e6acc5" providerId="LiveId" clId="{232AB92D-5C97-4B09-A2D4-2CFD29EB2196}" dt="2026-05-19T15:03:22.647" v="223" actId="14100"/>
        <pc:sldMkLst>
          <pc:docMk/>
          <pc:sldMk cId="2910795706" sldId="275"/>
        </pc:sldMkLst>
        <pc:spChg chg="mod">
          <ac:chgData name="Helen Bowen" userId="b63f72cf99e6acc5" providerId="LiveId" clId="{232AB92D-5C97-4B09-A2D4-2CFD29EB2196}" dt="2026-05-19T15:03:22.647" v="223" actId="14100"/>
          <ac:spMkLst>
            <pc:docMk/>
            <pc:sldMk cId="2910795706" sldId="275"/>
            <ac:spMk id="220" creationId="{7206D86B-A413-4C21-A664-7708C683A039}"/>
          </ac:spMkLst>
        </pc:spChg>
      </pc:sldChg>
      <pc:sldChg chg="modSp mod">
        <pc:chgData name="Helen Bowen" userId="b63f72cf99e6acc5" providerId="LiveId" clId="{232AB92D-5C97-4B09-A2D4-2CFD29EB2196}" dt="2026-05-19T15:03:38.450" v="224"/>
        <pc:sldMkLst>
          <pc:docMk/>
          <pc:sldMk cId="37648935" sldId="277"/>
        </pc:sldMkLst>
        <pc:picChg chg="ord">
          <ac:chgData name="Helen Bowen" userId="b63f72cf99e6acc5" providerId="LiveId" clId="{232AB92D-5C97-4B09-A2D4-2CFD29EB2196}" dt="2026-05-19T15:03:38.450" v="224"/>
          <ac:picMkLst>
            <pc:docMk/>
            <pc:sldMk cId="37648935" sldId="277"/>
            <ac:picMk id="5" creationId="{FDAB05D4-8F9C-403D-8913-1310A87DBD6F}"/>
          </ac:picMkLst>
        </pc:picChg>
      </pc:sldChg>
      <pc:sldChg chg="addSp modSp mod">
        <pc:chgData name="Helen Bowen" userId="b63f72cf99e6acc5" providerId="LiveId" clId="{232AB92D-5C97-4B09-A2D4-2CFD29EB2196}" dt="2026-05-19T15:05:43.408" v="226" actId="962"/>
        <pc:sldMkLst>
          <pc:docMk/>
          <pc:sldMk cId="732606269" sldId="290"/>
        </pc:sldMkLst>
        <pc:spChg chg="mod">
          <ac:chgData name="Helen Bowen" userId="b63f72cf99e6acc5" providerId="LiveId" clId="{232AB92D-5C97-4B09-A2D4-2CFD29EB2196}" dt="2026-05-19T14:34:41.798" v="93" actId="14100"/>
          <ac:spMkLst>
            <pc:docMk/>
            <pc:sldMk cId="732606269" sldId="290"/>
            <ac:spMk id="2" creationId="{11B987B5-A578-44F4-B690-03B6EFBF51ED}"/>
          </ac:spMkLst>
        </pc:spChg>
        <pc:spChg chg="add mod ord">
          <ac:chgData name="Helen Bowen" userId="b63f72cf99e6acc5" providerId="LiveId" clId="{232AB92D-5C97-4B09-A2D4-2CFD29EB2196}" dt="2026-05-19T14:34:44.338" v="99"/>
          <ac:spMkLst>
            <pc:docMk/>
            <pc:sldMk cId="732606269" sldId="290"/>
            <ac:spMk id="3" creationId="{220975F8-0863-B430-2943-CC8D346B3267}"/>
          </ac:spMkLst>
        </pc:spChg>
        <pc:spChg chg="mod">
          <ac:chgData name="Helen Bowen" userId="b63f72cf99e6acc5" providerId="LiveId" clId="{232AB92D-5C97-4B09-A2D4-2CFD29EB2196}" dt="2026-05-19T15:05:43.408" v="226" actId="962"/>
          <ac:spMkLst>
            <pc:docMk/>
            <pc:sldMk cId="732606269" sldId="290"/>
            <ac:spMk id="5" creationId="{1E0728C7-2914-483F-BBD7-913AD410AE06}"/>
          </ac:spMkLst>
        </pc:spChg>
        <pc:picChg chg="mod">
          <ac:chgData name="Helen Bowen" userId="b63f72cf99e6acc5" providerId="LiveId" clId="{232AB92D-5C97-4B09-A2D4-2CFD29EB2196}" dt="2026-05-19T14:30:29.072" v="7" actId="962"/>
          <ac:picMkLst>
            <pc:docMk/>
            <pc:sldMk cId="732606269" sldId="290"/>
            <ac:picMk id="4" creationId="{37D951A7-1CAE-4B55-AF6C-B71FF7C1A089}"/>
          </ac:picMkLst>
        </pc:picChg>
      </pc:sldChg>
      <pc:sldChg chg="addSp delSp modSp mod">
        <pc:chgData name="Helen Bowen" userId="b63f72cf99e6acc5" providerId="LiveId" clId="{232AB92D-5C97-4B09-A2D4-2CFD29EB2196}" dt="2026-05-19T15:08:34.155" v="228" actId="962"/>
        <pc:sldMkLst>
          <pc:docMk/>
          <pc:sldMk cId="494754734" sldId="291"/>
        </pc:sldMkLst>
        <pc:spChg chg="mod">
          <ac:chgData name="Helen Bowen" userId="b63f72cf99e6acc5" providerId="LiveId" clId="{232AB92D-5C97-4B09-A2D4-2CFD29EB2196}" dt="2026-05-19T14:33:22.845" v="63" actId="14100"/>
          <ac:spMkLst>
            <pc:docMk/>
            <pc:sldMk cId="494754734" sldId="291"/>
            <ac:spMk id="2" creationId="{11B987B5-A578-44F4-B690-03B6EFBF51ED}"/>
          </ac:spMkLst>
        </pc:spChg>
        <pc:spChg chg="add mod ord">
          <ac:chgData name="Helen Bowen" userId="b63f72cf99e6acc5" providerId="LiveId" clId="{232AB92D-5C97-4B09-A2D4-2CFD29EB2196}" dt="2026-05-19T14:33:19.048" v="62"/>
          <ac:spMkLst>
            <pc:docMk/>
            <pc:sldMk cId="494754734" sldId="291"/>
            <ac:spMk id="3" creationId="{274291E7-21DB-CC90-F38F-4C06BFB4A6AB}"/>
          </ac:spMkLst>
        </pc:spChg>
        <pc:spChg chg="mod">
          <ac:chgData name="Helen Bowen" userId="b63f72cf99e6acc5" providerId="LiveId" clId="{232AB92D-5C97-4B09-A2D4-2CFD29EB2196}" dt="2026-05-19T15:08:34.155" v="228" actId="962"/>
          <ac:spMkLst>
            <pc:docMk/>
            <pc:sldMk cId="494754734" sldId="291"/>
            <ac:spMk id="5" creationId="{1E0728C7-2914-483F-BBD7-913AD410AE06}"/>
          </ac:spMkLst>
        </pc:spChg>
        <pc:spChg chg="add del mod">
          <ac:chgData name="Helen Bowen" userId="b63f72cf99e6acc5" providerId="LiveId" clId="{232AB92D-5C97-4B09-A2D4-2CFD29EB2196}" dt="2026-05-19T14:33:05.832" v="52" actId="478"/>
          <ac:spMkLst>
            <pc:docMk/>
            <pc:sldMk cId="494754734" sldId="291"/>
            <ac:spMk id="7" creationId="{5EFFA94E-0ABE-402E-C862-2C363724E5C6}"/>
          </ac:spMkLst>
        </pc:spChg>
        <pc:picChg chg="mod">
          <ac:chgData name="Helen Bowen" userId="b63f72cf99e6acc5" providerId="LiveId" clId="{232AB92D-5C97-4B09-A2D4-2CFD29EB2196}" dt="2026-05-19T14:35:02.256" v="100" actId="962"/>
          <ac:picMkLst>
            <pc:docMk/>
            <pc:sldMk cId="494754734" sldId="291"/>
            <ac:picMk id="4" creationId="{37D951A7-1CAE-4B55-AF6C-B71FF7C1A089}"/>
          </ac:picMkLst>
        </pc:picChg>
      </pc:sldChg>
      <pc:sldChg chg="addSp modSp mod">
        <pc:chgData name="Helen Bowen" userId="b63f72cf99e6acc5" providerId="LiveId" clId="{232AB92D-5C97-4B09-A2D4-2CFD29EB2196}" dt="2026-05-19T15:08:45.484" v="230" actId="962"/>
        <pc:sldMkLst>
          <pc:docMk/>
          <pc:sldMk cId="3590769263" sldId="292"/>
        </pc:sldMkLst>
        <pc:spChg chg="mod">
          <ac:chgData name="Helen Bowen" userId="b63f72cf99e6acc5" providerId="LiveId" clId="{232AB92D-5C97-4B09-A2D4-2CFD29EB2196}" dt="2026-05-19T14:37:19.272" v="122" actId="255"/>
          <ac:spMkLst>
            <pc:docMk/>
            <pc:sldMk cId="3590769263" sldId="292"/>
            <ac:spMk id="2" creationId="{11B987B5-A578-44F4-B690-03B6EFBF51ED}"/>
          </ac:spMkLst>
        </pc:spChg>
        <pc:spChg chg="add mod ord">
          <ac:chgData name="Helen Bowen" userId="b63f72cf99e6acc5" providerId="LiveId" clId="{232AB92D-5C97-4B09-A2D4-2CFD29EB2196}" dt="2026-05-19T14:37:23.761" v="128"/>
          <ac:spMkLst>
            <pc:docMk/>
            <pc:sldMk cId="3590769263" sldId="292"/>
            <ac:spMk id="3" creationId="{CDEA3487-0EC2-C0DC-BC0A-45C12884B4BC}"/>
          </ac:spMkLst>
        </pc:spChg>
        <pc:spChg chg="mod">
          <ac:chgData name="Helen Bowen" userId="b63f72cf99e6acc5" providerId="LiveId" clId="{232AB92D-5C97-4B09-A2D4-2CFD29EB2196}" dt="2026-05-19T15:08:45.484" v="230" actId="962"/>
          <ac:spMkLst>
            <pc:docMk/>
            <pc:sldMk cId="3590769263" sldId="292"/>
            <ac:spMk id="5" creationId="{1E0728C7-2914-483F-BBD7-913AD410AE06}"/>
          </ac:spMkLst>
        </pc:spChg>
        <pc:picChg chg="mod">
          <ac:chgData name="Helen Bowen" userId="b63f72cf99e6acc5" providerId="LiveId" clId="{232AB92D-5C97-4B09-A2D4-2CFD29EB2196}" dt="2026-05-19T14:36:30.977" v="101" actId="962"/>
          <ac:picMkLst>
            <pc:docMk/>
            <pc:sldMk cId="3590769263" sldId="292"/>
            <ac:picMk id="4" creationId="{37D951A7-1CAE-4B55-AF6C-B71FF7C1A089}"/>
          </ac:picMkLst>
        </pc:picChg>
      </pc:sldChg>
      <pc:sldChg chg="addSp modSp mod">
        <pc:chgData name="Helen Bowen" userId="b63f72cf99e6acc5" providerId="LiveId" clId="{232AB92D-5C97-4B09-A2D4-2CFD29EB2196}" dt="2026-05-19T15:08:57.353" v="233" actId="962"/>
        <pc:sldMkLst>
          <pc:docMk/>
          <pc:sldMk cId="4255238161" sldId="293"/>
        </pc:sldMkLst>
        <pc:spChg chg="mod">
          <ac:chgData name="Helen Bowen" userId="b63f72cf99e6acc5" providerId="LiveId" clId="{232AB92D-5C97-4B09-A2D4-2CFD29EB2196}" dt="2026-05-19T14:39:55.458" v="149" actId="255"/>
          <ac:spMkLst>
            <pc:docMk/>
            <pc:sldMk cId="4255238161" sldId="293"/>
            <ac:spMk id="2" creationId="{11B987B5-A578-44F4-B690-03B6EFBF51ED}"/>
          </ac:spMkLst>
        </pc:spChg>
        <pc:spChg chg="add mod ord">
          <ac:chgData name="Helen Bowen" userId="b63f72cf99e6acc5" providerId="LiveId" clId="{232AB92D-5C97-4B09-A2D4-2CFD29EB2196}" dt="2026-05-19T14:40:02.357" v="155"/>
          <ac:spMkLst>
            <pc:docMk/>
            <pc:sldMk cId="4255238161" sldId="293"/>
            <ac:spMk id="3" creationId="{4C1329FF-99A1-7032-6419-0E682242C3B1}"/>
          </ac:spMkLst>
        </pc:spChg>
        <pc:spChg chg="mod">
          <ac:chgData name="Helen Bowen" userId="b63f72cf99e6acc5" providerId="LiveId" clId="{232AB92D-5C97-4B09-A2D4-2CFD29EB2196}" dt="2026-05-19T15:08:57.353" v="233" actId="962"/>
          <ac:spMkLst>
            <pc:docMk/>
            <pc:sldMk cId="4255238161" sldId="293"/>
            <ac:spMk id="5" creationId="{1E0728C7-2914-483F-BBD7-913AD410AE06}"/>
          </ac:spMkLst>
        </pc:spChg>
        <pc:picChg chg="mod">
          <ac:chgData name="Helen Bowen" userId="b63f72cf99e6acc5" providerId="LiveId" clId="{232AB92D-5C97-4B09-A2D4-2CFD29EB2196}" dt="2026-05-19T15:08:54.602" v="231" actId="962"/>
          <ac:picMkLst>
            <pc:docMk/>
            <pc:sldMk cId="4255238161" sldId="293"/>
            <ac:picMk id="4" creationId="{37D951A7-1CAE-4B55-AF6C-B71FF7C1A089}"/>
          </ac:picMkLst>
        </pc:picChg>
      </pc:sldChg>
      <pc:sldChg chg="addSp modSp mod">
        <pc:chgData name="Helen Bowen" userId="b63f72cf99e6acc5" providerId="LiveId" clId="{232AB92D-5C97-4B09-A2D4-2CFD29EB2196}" dt="2026-05-19T15:09:05.202" v="235" actId="962"/>
        <pc:sldMkLst>
          <pc:docMk/>
          <pc:sldMk cId="3255277889" sldId="294"/>
        </pc:sldMkLst>
        <pc:spChg chg="mod">
          <ac:chgData name="Helen Bowen" userId="b63f72cf99e6acc5" providerId="LiveId" clId="{232AB92D-5C97-4B09-A2D4-2CFD29EB2196}" dt="2026-05-19T14:43:29.672" v="177" actId="14100"/>
          <ac:spMkLst>
            <pc:docMk/>
            <pc:sldMk cId="3255277889" sldId="294"/>
            <ac:spMk id="2" creationId="{11B987B5-A578-44F4-B690-03B6EFBF51ED}"/>
          </ac:spMkLst>
        </pc:spChg>
        <pc:spChg chg="mod">
          <ac:chgData name="Helen Bowen" userId="b63f72cf99e6acc5" providerId="LiveId" clId="{232AB92D-5C97-4B09-A2D4-2CFD29EB2196}" dt="2026-05-19T14:48:58.265" v="206" actId="962"/>
          <ac:spMkLst>
            <pc:docMk/>
            <pc:sldMk cId="3255277889" sldId="294"/>
            <ac:spMk id="3" creationId="{B859AC85-9592-41ED-AAE1-A5F4F315A5E6}"/>
          </ac:spMkLst>
        </pc:spChg>
        <pc:spChg chg="mod">
          <ac:chgData name="Helen Bowen" userId="b63f72cf99e6acc5" providerId="LiveId" clId="{232AB92D-5C97-4B09-A2D4-2CFD29EB2196}" dt="2026-05-19T15:09:05.202" v="235" actId="962"/>
          <ac:spMkLst>
            <pc:docMk/>
            <pc:sldMk cId="3255277889" sldId="294"/>
            <ac:spMk id="5" creationId="{1E0728C7-2914-483F-BBD7-913AD410AE06}"/>
          </ac:spMkLst>
        </pc:spChg>
        <pc:spChg chg="add mod ord">
          <ac:chgData name="Helen Bowen" userId="b63f72cf99e6acc5" providerId="LiveId" clId="{232AB92D-5C97-4B09-A2D4-2CFD29EB2196}" dt="2026-05-19T14:44:40.330" v="202"/>
          <ac:spMkLst>
            <pc:docMk/>
            <pc:sldMk cId="3255277889" sldId="294"/>
            <ac:spMk id="8" creationId="{49C6CAB6-EA2B-0FB5-0BF9-2449D0572BF6}"/>
          </ac:spMkLst>
        </pc:spChg>
        <pc:picChg chg="mod">
          <ac:chgData name="Helen Bowen" userId="b63f72cf99e6acc5" providerId="LiveId" clId="{232AB92D-5C97-4B09-A2D4-2CFD29EB2196}" dt="2026-05-19T14:48:53.978" v="203" actId="962"/>
          <ac:picMkLst>
            <pc:docMk/>
            <pc:sldMk cId="3255277889" sldId="294"/>
            <ac:picMk id="4" creationId="{37D951A7-1CAE-4B55-AF6C-B71FF7C1A089}"/>
          </ac:picMkLst>
        </pc:picChg>
        <pc:picChg chg="mod">
          <ac:chgData name="Helen Bowen" userId="b63f72cf99e6acc5" providerId="LiveId" clId="{232AB92D-5C97-4B09-A2D4-2CFD29EB2196}" dt="2026-05-19T14:48:56.602" v="205" actId="962"/>
          <ac:picMkLst>
            <pc:docMk/>
            <pc:sldMk cId="3255277889" sldId="294"/>
            <ac:picMk id="6" creationId="{8D0473C9-6701-48ED-AF6D-5E6203995C5C}"/>
          </ac:picMkLst>
        </pc:picChg>
        <pc:picChg chg="mod">
          <ac:chgData name="Helen Bowen" userId="b63f72cf99e6acc5" providerId="LiveId" clId="{232AB92D-5C97-4B09-A2D4-2CFD29EB2196}" dt="2026-05-19T14:48:55.507" v="204" actId="962"/>
          <ac:picMkLst>
            <pc:docMk/>
            <pc:sldMk cId="3255277889" sldId="294"/>
            <ac:picMk id="9" creationId="{6F74218B-93A4-4C68-B414-322E5AF8BB88}"/>
          </ac:picMkLst>
        </pc:picChg>
      </pc:sldChg>
      <pc:sldChg chg="addSp modSp mod">
        <pc:chgData name="Helen Bowen" userId="b63f72cf99e6acc5" providerId="LiveId" clId="{232AB92D-5C97-4B09-A2D4-2CFD29EB2196}" dt="2026-05-19T14:49:49.361" v="221"/>
        <pc:sldMkLst>
          <pc:docMk/>
          <pc:sldMk cId="1936701701" sldId="295"/>
        </pc:sldMkLst>
        <pc:spChg chg="mod">
          <ac:chgData name="Helen Bowen" userId="b63f72cf99e6acc5" providerId="LiveId" clId="{232AB92D-5C97-4B09-A2D4-2CFD29EB2196}" dt="2026-05-19T14:49:44.851" v="216" actId="14100"/>
          <ac:spMkLst>
            <pc:docMk/>
            <pc:sldMk cId="1936701701" sldId="295"/>
            <ac:spMk id="2" creationId="{11B987B5-A578-44F4-B690-03B6EFBF51ED}"/>
          </ac:spMkLst>
        </pc:spChg>
        <pc:spChg chg="add mod ord">
          <ac:chgData name="Helen Bowen" userId="b63f72cf99e6acc5" providerId="LiveId" clId="{232AB92D-5C97-4B09-A2D4-2CFD29EB2196}" dt="2026-05-19T14:49:49.361" v="221"/>
          <ac:spMkLst>
            <pc:docMk/>
            <pc:sldMk cId="1936701701" sldId="295"/>
            <ac:spMk id="3" creationId="{9CD2ABE7-DF5D-017B-A03E-3415D090CB92}"/>
          </ac:spMkLst>
        </pc:spChg>
      </pc:sldChg>
      <pc:sldChg chg="modSp mod">
        <pc:chgData name="Helen Bowen" userId="b63f72cf99e6acc5" providerId="LiveId" clId="{232AB92D-5C97-4B09-A2D4-2CFD29EB2196}" dt="2026-05-19T15:18:32.947" v="237" actId="962"/>
        <pc:sldMkLst>
          <pc:docMk/>
          <pc:sldMk cId="232463120" sldId="296"/>
        </pc:sldMkLst>
        <pc:picChg chg="mod">
          <ac:chgData name="Helen Bowen" userId="b63f72cf99e6acc5" providerId="LiveId" clId="{232AB92D-5C97-4B09-A2D4-2CFD29EB2196}" dt="2026-05-19T15:18:32.947" v="237" actId="962"/>
          <ac:picMkLst>
            <pc:docMk/>
            <pc:sldMk cId="232463120" sldId="296"/>
            <ac:picMk id="11" creationId="{EF3E23AB-0936-46B7-AAFC-F971D9BF6B65}"/>
          </ac:picMkLst>
        </pc:picChg>
      </pc:sldChg>
      <pc:sldChg chg="modSp mod">
        <pc:chgData name="Helen Bowen" userId="b63f72cf99e6acc5" providerId="LiveId" clId="{232AB92D-5C97-4B09-A2D4-2CFD29EB2196}" dt="2026-05-19T15:22:19.394" v="247" actId="962"/>
        <pc:sldMkLst>
          <pc:docMk/>
          <pc:sldMk cId="1608589985" sldId="297"/>
        </pc:sldMkLst>
        <pc:spChg chg="mod ord">
          <ac:chgData name="Helen Bowen" userId="b63f72cf99e6acc5" providerId="LiveId" clId="{232AB92D-5C97-4B09-A2D4-2CFD29EB2196}" dt="2026-05-19T15:22:19.394" v="247" actId="962"/>
          <ac:spMkLst>
            <pc:docMk/>
            <pc:sldMk cId="1608589985" sldId="297"/>
            <ac:spMk id="7" creationId="{32FE854E-A1FB-4EA6-B4D9-8B6A854E2B17}"/>
          </ac:spMkLst>
        </pc:spChg>
        <pc:picChg chg="ord">
          <ac:chgData name="Helen Bowen" userId="b63f72cf99e6acc5" providerId="LiveId" clId="{232AB92D-5C97-4B09-A2D4-2CFD29EB2196}" dt="2026-05-19T15:21:57.840" v="240"/>
          <ac:picMkLst>
            <pc:docMk/>
            <pc:sldMk cId="1608589985" sldId="297"/>
            <ac:picMk id="5" creationId="{3D44D2F5-C7A6-4249-BAC8-A90B7E587B26}"/>
          </ac:picMkLst>
        </pc:picChg>
        <pc:picChg chg="ord">
          <ac:chgData name="Helen Bowen" userId="b63f72cf99e6acc5" providerId="LiveId" clId="{232AB92D-5C97-4B09-A2D4-2CFD29EB2196}" dt="2026-05-19T15:22:02.326" v="243"/>
          <ac:picMkLst>
            <pc:docMk/>
            <pc:sldMk cId="1608589985" sldId="297"/>
            <ac:picMk id="10" creationId="{F466FDCF-C5D0-41CD-A0CF-984ACE364A0F}"/>
          </ac:picMkLst>
        </pc:picChg>
      </pc:sldChg>
      <pc:sldChg chg="addSp delSp modSp mod">
        <pc:chgData name="Helen Bowen" userId="b63f72cf99e6acc5" providerId="LiveId" clId="{232AB92D-5C97-4B09-A2D4-2CFD29EB2196}" dt="2026-05-19T15:23:43.165" v="259" actId="962"/>
        <pc:sldMkLst>
          <pc:docMk/>
          <pc:sldMk cId="4259702458" sldId="298"/>
        </pc:sldMkLst>
        <pc:spChg chg="add del">
          <ac:chgData name="Helen Bowen" userId="b63f72cf99e6acc5" providerId="LiveId" clId="{232AB92D-5C97-4B09-A2D4-2CFD29EB2196}" dt="2026-05-19T15:23:40.982" v="257" actId="22"/>
          <ac:spMkLst>
            <pc:docMk/>
            <pc:sldMk cId="4259702458" sldId="298"/>
            <ac:spMk id="4" creationId="{2CB9970B-B12B-12CE-D799-B159C4B5A7C0}"/>
          </ac:spMkLst>
        </pc:spChg>
        <pc:spChg chg="mod">
          <ac:chgData name="Helen Bowen" userId="b63f72cf99e6acc5" providerId="LiveId" clId="{232AB92D-5C97-4B09-A2D4-2CFD29EB2196}" dt="2026-05-19T15:22:50.077" v="255" actId="962"/>
          <ac:spMkLst>
            <pc:docMk/>
            <pc:sldMk cId="4259702458" sldId="298"/>
            <ac:spMk id="7" creationId="{32FE854E-A1FB-4EA6-B4D9-8B6A854E2B17}"/>
          </ac:spMkLst>
        </pc:spChg>
        <pc:picChg chg="ord">
          <ac:chgData name="Helen Bowen" userId="b63f72cf99e6acc5" providerId="LiveId" clId="{232AB92D-5C97-4B09-A2D4-2CFD29EB2196}" dt="2026-05-19T15:22:28.865" v="250"/>
          <ac:picMkLst>
            <pc:docMk/>
            <pc:sldMk cId="4259702458" sldId="298"/>
            <ac:picMk id="5" creationId="{3D44D2F5-C7A6-4249-BAC8-A90B7E587B26}"/>
          </ac:picMkLst>
        </pc:picChg>
        <pc:picChg chg="ord">
          <ac:chgData name="Helen Bowen" userId="b63f72cf99e6acc5" providerId="LiveId" clId="{232AB92D-5C97-4B09-A2D4-2CFD29EB2196}" dt="2026-05-19T15:22:43.506" v="253"/>
          <ac:picMkLst>
            <pc:docMk/>
            <pc:sldMk cId="4259702458" sldId="298"/>
            <ac:picMk id="10" creationId="{F466FDCF-C5D0-41CD-A0CF-984ACE364A0F}"/>
          </ac:picMkLst>
        </pc:picChg>
        <pc:picChg chg="mod">
          <ac:chgData name="Helen Bowen" userId="b63f72cf99e6acc5" providerId="LiveId" clId="{232AB92D-5C97-4B09-A2D4-2CFD29EB2196}" dt="2026-05-19T15:23:43.165" v="259" actId="962"/>
          <ac:picMkLst>
            <pc:docMk/>
            <pc:sldMk cId="4259702458" sldId="298"/>
            <ac:picMk id="52" creationId="{BAEB361E-4C23-431E-99D8-501784AD7326}"/>
          </ac:picMkLst>
        </pc:picChg>
      </pc:sldChg>
      <pc:sldChg chg="modSp mod">
        <pc:chgData name="Helen Bowen" userId="b63f72cf99e6acc5" providerId="LiveId" clId="{232AB92D-5C97-4B09-A2D4-2CFD29EB2196}" dt="2026-05-19T15:26:21.893" v="282" actId="962"/>
        <pc:sldMkLst>
          <pc:docMk/>
          <pc:sldMk cId="724216764" sldId="299"/>
        </pc:sldMkLst>
        <pc:spChg chg="mod">
          <ac:chgData name="Helen Bowen" userId="b63f72cf99e6acc5" providerId="LiveId" clId="{232AB92D-5C97-4B09-A2D4-2CFD29EB2196}" dt="2026-05-19T15:26:21.893" v="282" actId="962"/>
          <ac:spMkLst>
            <pc:docMk/>
            <pc:sldMk cId="724216764" sldId="299"/>
            <ac:spMk id="7" creationId="{32FE854E-A1FB-4EA6-B4D9-8B6A854E2B17}"/>
          </ac:spMkLst>
        </pc:spChg>
        <pc:picChg chg="ord">
          <ac:chgData name="Helen Bowen" userId="b63f72cf99e6acc5" providerId="LiveId" clId="{232AB92D-5C97-4B09-A2D4-2CFD29EB2196}" dt="2026-05-19T15:26:16.885" v="276"/>
          <ac:picMkLst>
            <pc:docMk/>
            <pc:sldMk cId="724216764" sldId="299"/>
            <ac:picMk id="52" creationId="{C237FFF9-0D5B-4474-8645-CBCDABD2FB9C}"/>
          </ac:picMkLst>
        </pc:picChg>
      </pc:sldChg>
      <pc:sldChg chg="modSp mod">
        <pc:chgData name="Helen Bowen" userId="b63f72cf99e6acc5" providerId="LiveId" clId="{232AB92D-5C97-4B09-A2D4-2CFD29EB2196}" dt="2026-05-19T15:24:00.906" v="265" actId="962"/>
        <pc:sldMkLst>
          <pc:docMk/>
          <pc:sldMk cId="3520141939" sldId="300"/>
        </pc:sldMkLst>
        <pc:spChg chg="mod">
          <ac:chgData name="Helen Bowen" userId="b63f72cf99e6acc5" providerId="LiveId" clId="{232AB92D-5C97-4B09-A2D4-2CFD29EB2196}" dt="2026-05-19T15:24:00.906" v="265" actId="962"/>
          <ac:spMkLst>
            <pc:docMk/>
            <pc:sldMk cId="3520141939" sldId="300"/>
            <ac:spMk id="7" creationId="{32FE854E-A1FB-4EA6-B4D9-8B6A854E2B17}"/>
          </ac:spMkLst>
        </pc:spChg>
        <pc:picChg chg="ord">
          <ac:chgData name="Helen Bowen" userId="b63f72cf99e6acc5" providerId="LiveId" clId="{232AB92D-5C97-4B09-A2D4-2CFD29EB2196}" dt="2026-05-19T15:23:54.693" v="263"/>
          <ac:picMkLst>
            <pc:docMk/>
            <pc:sldMk cId="3520141939" sldId="300"/>
            <ac:picMk id="51" creationId="{3E1ECDBA-8EA4-4D99-A001-23227E96812C}"/>
          </ac:picMkLst>
        </pc:picChg>
      </pc:sldChg>
      <pc:sldChg chg="modSp mod">
        <pc:chgData name="Helen Bowen" userId="b63f72cf99e6acc5" providerId="LiveId" clId="{232AB92D-5C97-4B09-A2D4-2CFD29EB2196}" dt="2026-05-19T15:25:55.110" v="269"/>
        <pc:sldMkLst>
          <pc:docMk/>
          <pc:sldMk cId="1088340127" sldId="301"/>
        </pc:sldMkLst>
        <pc:picChg chg="ord">
          <ac:chgData name="Helen Bowen" userId="b63f72cf99e6acc5" providerId="LiveId" clId="{232AB92D-5C97-4B09-A2D4-2CFD29EB2196}" dt="2026-05-19T15:25:55.110" v="269"/>
          <ac:picMkLst>
            <pc:docMk/>
            <pc:sldMk cId="1088340127" sldId="301"/>
            <ac:picMk id="51" creationId="{3E1ECDBA-8EA4-4D99-A001-23227E96812C}"/>
          </ac:picMkLst>
        </pc:picChg>
      </pc:sldChg>
      <pc:sldChg chg="modSp mod">
        <pc:chgData name="Helen Bowen" userId="b63f72cf99e6acc5" providerId="LiveId" clId="{232AB92D-5C97-4B09-A2D4-2CFD29EB2196}" dt="2026-05-19T15:26:08.085" v="272"/>
        <pc:sldMkLst>
          <pc:docMk/>
          <pc:sldMk cId="2901762942" sldId="302"/>
        </pc:sldMkLst>
        <pc:picChg chg="ord">
          <ac:chgData name="Helen Bowen" userId="b63f72cf99e6acc5" providerId="LiveId" clId="{232AB92D-5C97-4B09-A2D4-2CFD29EB2196}" dt="2026-05-19T15:26:08.085" v="272"/>
          <ac:picMkLst>
            <pc:docMk/>
            <pc:sldMk cId="2901762942" sldId="302"/>
            <ac:picMk id="51" creationId="{3E1ECDBA-8EA4-4D99-A001-23227E96812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C09371-4BC7-42F8-A9B8-E9BB0D5C8594}"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29311-F054-4458-8083-612B4032C5C3}" type="slidenum">
              <a:rPr lang="en-US" smtClean="0"/>
              <a:t>‹#›</a:t>
            </a:fld>
            <a:endParaRPr lang="en-US"/>
          </a:p>
        </p:txBody>
      </p:sp>
    </p:spTree>
    <p:extLst>
      <p:ext uri="{BB962C8B-B14F-4D97-AF65-F5344CB8AC3E}">
        <p14:creationId xmlns:p14="http://schemas.microsoft.com/office/powerpoint/2010/main" val="3232589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herokeedictionary.net/newSearch/individual?id=100328"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nps.maps.arcgis.com/home/item.html?id=e95e1a54a64f40629e6fb98a7b31ba94"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maps.nps.gov/specie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maps.nps.gov/specie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maps.nps.gov/specie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maps.nps.gov/specie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inaturalist.org/projects/rivercane-mapping-in-the-southeast"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inaturalist.org/projects/rivercane-mapping-in-the-southeas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nrcs.usda.gov/Internet/FSE_DOCUMENTS/nrcs144p2_002413.pdf"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namethatplant.net/PDFS/Chinquapin_24-1_Spring_2016.pdf" TargetMode="External"/><Relationship Id="rId4" Type="http://schemas.openxmlformats.org/officeDocument/2006/relationships/hyperlink" Target="https://www.srs.fs.usda.gov/research/2020-research-highlights/highlight.php?id=mapping-rivercan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introduction presentation, we learned about why rivercane is important, why it’s scarce, and how people are working together to restore it. In this presentation, we’ll learn a little more about mapping rivercane.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NPS / art B. Bramhall</a:t>
            </a:r>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a:t>
            </a:fld>
            <a:endParaRPr lang="en-US"/>
          </a:p>
        </p:txBody>
      </p:sp>
    </p:spTree>
    <p:extLst>
      <p:ext uri="{BB962C8B-B14F-4D97-AF65-F5344CB8AC3E}">
        <p14:creationId xmlns:p14="http://schemas.microsoft.com/office/powerpoint/2010/main" val="3578641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mentioned, the Great Smoky Mountains National Park works to preserve and protect both natural and cultural resources in this diverse area. </a:t>
            </a:r>
          </a:p>
          <a:p>
            <a:r>
              <a:rPr lang="en-US"/>
              <a:t>The Park is working with the Eastern Band of Cherokee Indians to manage resources important to the tribe. But quickly, why is rivercane important?</a:t>
            </a:r>
          </a:p>
          <a:p>
            <a:endParaRPr lang="en-US"/>
          </a:p>
          <a:p>
            <a:endParaRPr lang="en-US"/>
          </a:p>
          <a:p>
            <a:r>
              <a:rPr lang="en-US"/>
              <a:t>Image: NPS</a:t>
            </a:r>
          </a:p>
        </p:txBody>
      </p:sp>
      <p:sp>
        <p:nvSpPr>
          <p:cNvPr id="4" name="Slide Number Placeholder 3"/>
          <p:cNvSpPr>
            <a:spLocks noGrp="1"/>
          </p:cNvSpPr>
          <p:nvPr>
            <p:ph type="sldNum" sz="quarter" idx="5"/>
          </p:nvPr>
        </p:nvSpPr>
        <p:spPr/>
        <p:txBody>
          <a:bodyPr/>
          <a:lstStyle/>
          <a:p>
            <a:fld id="{25629311-F054-4458-8083-612B4032C5C3}" type="slidenum">
              <a:rPr lang="en-US" smtClean="0"/>
              <a:t>2</a:t>
            </a:fld>
            <a:endParaRPr lang="en-US"/>
          </a:p>
        </p:txBody>
      </p:sp>
    </p:spTree>
    <p:extLst>
      <p:ext uri="{BB962C8B-B14F-4D97-AF65-F5344CB8AC3E}">
        <p14:creationId xmlns:p14="http://schemas.microsoft.com/office/powerpoint/2010/main" val="3279870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Rivercane is important culturally.</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Eastern Band of Cherokee and their ancestors have used native rivercane, a North American relative of bamboo, for centuries (at least 500-1500 years) and many continue those traditions today. Archeologist Dr. Charles Hudson coined the phrase “plastic of the Southeastern Indians”, when referring to its many uses.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It was used for tools, baskets, homes, fishing weirs, weapons, and much more. Rivercane was abundant, versatile, strong, waterproof and valuable in its many uses. It could be straightened, bent, split, woven, and drilled. (</a:t>
            </a:r>
            <a:r>
              <a:rPr lang="en-US" sz="1200" u="sng" kern="1200" err="1">
                <a:solidFill>
                  <a:schemeClr val="tx1"/>
                </a:solidFill>
                <a:effectLst/>
                <a:latin typeface="+mn-lt"/>
                <a:ea typeface="+mn-ea"/>
                <a:cs typeface="+mn-cs"/>
                <a:hlinkClick r:id="rId3"/>
              </a:rPr>
              <a:t>ᎢᏯ</a:t>
            </a:r>
            <a:r>
              <a:rPr lang="en-US" sz="1200" u="sng" kern="1200">
                <a:solidFill>
                  <a:schemeClr val="tx1"/>
                </a:solidFill>
                <a:effectLst/>
                <a:latin typeface="+mn-lt"/>
                <a:ea typeface="+mn-ea"/>
                <a:cs typeface="+mn-cs"/>
              </a:rPr>
              <a:t>  - “</a:t>
            </a:r>
            <a:r>
              <a:rPr lang="en-US" sz="1200" kern="1200" err="1">
                <a:solidFill>
                  <a:schemeClr val="tx1"/>
                </a:solidFill>
                <a:effectLst/>
                <a:latin typeface="+mn-lt"/>
                <a:ea typeface="+mn-ea"/>
                <a:cs typeface="+mn-cs"/>
              </a:rPr>
              <a:t>ihya</a:t>
            </a:r>
            <a:r>
              <a:rPr lang="en-US" sz="1200" kern="1200">
                <a:solidFill>
                  <a:schemeClr val="tx1"/>
                </a:solidFill>
                <a:effectLst/>
                <a:latin typeface="+mn-lt"/>
                <a:ea typeface="+mn-ea"/>
                <a:cs typeface="+mn-cs"/>
              </a:rPr>
              <a:t>” – pronounced “</a:t>
            </a:r>
            <a:r>
              <a:rPr lang="en-US" sz="1200" b="1" kern="1200" err="1">
                <a:solidFill>
                  <a:schemeClr val="tx1"/>
                </a:solidFill>
                <a:effectLst/>
                <a:latin typeface="+mn-lt"/>
                <a:ea typeface="+mn-ea"/>
                <a:cs typeface="+mn-cs"/>
              </a:rPr>
              <a:t>ee</a:t>
            </a:r>
            <a:r>
              <a:rPr lang="en-US" sz="1200" b="1" kern="1200">
                <a:solidFill>
                  <a:schemeClr val="tx1"/>
                </a:solidFill>
                <a:effectLst/>
                <a:latin typeface="+mn-lt"/>
                <a:ea typeface="+mn-ea"/>
                <a:cs typeface="+mn-cs"/>
              </a:rPr>
              <a:t>-</a:t>
            </a:r>
            <a:r>
              <a:rPr lang="en-US" sz="1200" b="1" kern="1200" err="1">
                <a:solidFill>
                  <a:schemeClr val="tx1"/>
                </a:solidFill>
                <a:effectLst/>
                <a:latin typeface="+mn-lt"/>
                <a:ea typeface="+mn-ea"/>
                <a:cs typeface="+mn-cs"/>
              </a:rPr>
              <a:t>hee</a:t>
            </a:r>
            <a:r>
              <a:rPr lang="en-US" sz="1200" b="1" kern="1200">
                <a:solidFill>
                  <a:schemeClr val="tx1"/>
                </a:solidFill>
                <a:effectLst/>
                <a:latin typeface="+mn-lt"/>
                <a:ea typeface="+mn-ea"/>
                <a:cs typeface="+mn-cs"/>
              </a:rPr>
              <a:t>-yah”) </a:t>
            </a:r>
            <a:r>
              <a:rPr lang="en-US" sz="1200" kern="1200">
                <a:solidFill>
                  <a:schemeClr val="tx1"/>
                </a:solidFill>
                <a:effectLst/>
                <a:latin typeface="+mn-lt"/>
                <a:ea typeface="+mn-ea"/>
                <a:cs typeface="+mn-cs"/>
              </a:rPr>
              <a:t>(</a:t>
            </a:r>
            <a:r>
              <a:rPr lang="en-US" sz="1200" i="1" kern="1200">
                <a:solidFill>
                  <a:schemeClr val="tx1"/>
                </a:solidFill>
                <a:effectLst/>
                <a:latin typeface="+mn-lt"/>
                <a:ea typeface="+mn-ea"/>
                <a:cs typeface="+mn-cs"/>
              </a:rPr>
              <a:t>Arundinaria gigantea</a:t>
            </a:r>
            <a:r>
              <a:rPr lang="en-US" sz="1200" kern="1200">
                <a:solidFill>
                  <a:schemeClr val="tx1"/>
                </a:solidFill>
                <a:effectLst/>
                <a:latin typeface="+mn-lt"/>
                <a:ea typeface="+mn-ea"/>
                <a:cs typeface="+mn-cs"/>
              </a:rPr>
              <a:t>)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Image: Courtesy of Conserving Carolina / </a:t>
            </a:r>
            <a:r>
              <a:rPr lang="en-US" sz="1200" kern="1200" err="1">
                <a:solidFill>
                  <a:schemeClr val="tx1"/>
                </a:solidFill>
                <a:effectLst/>
                <a:latin typeface="+mn-lt"/>
                <a:ea typeface="+mn-ea"/>
                <a:cs typeface="+mn-cs"/>
              </a:rPr>
              <a:t>RoseJenkinsLane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Artisans: Dylan Morgan and Lucille Lossiah</a:t>
            </a:r>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3</a:t>
            </a:fld>
            <a:endParaRPr lang="en-US"/>
          </a:p>
        </p:txBody>
      </p:sp>
    </p:spTree>
    <p:extLst>
      <p:ext uri="{BB962C8B-B14F-4D97-AF65-F5344CB8AC3E}">
        <p14:creationId xmlns:p14="http://schemas.microsoft.com/office/powerpoint/2010/main" val="2160711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We know that it’s related to bamboo and is in the grass family and historically was found along many streambanks in the region.</a:t>
            </a:r>
          </a:p>
        </p:txBody>
      </p:sp>
      <p:sp>
        <p:nvSpPr>
          <p:cNvPr id="4" name="Slide Number Placeholder 3"/>
          <p:cNvSpPr>
            <a:spLocks noGrp="1"/>
          </p:cNvSpPr>
          <p:nvPr>
            <p:ph type="sldNum" sz="quarter" idx="5"/>
          </p:nvPr>
        </p:nvSpPr>
        <p:spPr/>
        <p:txBody>
          <a:bodyPr/>
          <a:lstStyle/>
          <a:p>
            <a:fld id="{25629311-F054-4458-8083-612B4032C5C3}" type="slidenum">
              <a:rPr lang="en-US" smtClean="0"/>
              <a:t>4</a:t>
            </a:fld>
            <a:endParaRPr lang="en-US"/>
          </a:p>
        </p:txBody>
      </p:sp>
    </p:spTree>
    <p:extLst>
      <p:ext uri="{BB962C8B-B14F-4D97-AF65-F5344CB8AC3E}">
        <p14:creationId xmlns:p14="http://schemas.microsoft.com/office/powerpoint/2010/main" val="63190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Rivercane is an important ecologically, as buffer for streams. The woven rhizomes (roots) of rivercane provide structure for stream banks, lessening erosion. This is especially important with the increase in flood events due to climate change.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It also filters contaminants and sediment from riparian (wetland)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Image: South River Watershed Alliance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629311-F054-4458-8083-612B4032C5C3}" type="slidenum">
              <a:rPr lang="en-US" smtClean="0"/>
              <a:t>5</a:t>
            </a:fld>
            <a:endParaRPr lang="en-US"/>
          </a:p>
        </p:txBody>
      </p:sp>
    </p:spTree>
    <p:extLst>
      <p:ext uri="{BB962C8B-B14F-4D97-AF65-F5344CB8AC3E}">
        <p14:creationId xmlns:p14="http://schemas.microsoft.com/office/powerpoint/2010/main" val="969814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Rivercane serves as important habitat for over 60 species of wildlife including mammals, birds, amphibians, fish, insects and reptiles.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Image: NPS</a:t>
            </a:r>
          </a:p>
        </p:txBody>
      </p:sp>
      <p:sp>
        <p:nvSpPr>
          <p:cNvPr id="4" name="Slide Number Placeholder 3"/>
          <p:cNvSpPr>
            <a:spLocks noGrp="1"/>
          </p:cNvSpPr>
          <p:nvPr>
            <p:ph type="sldNum" sz="quarter" idx="5"/>
          </p:nvPr>
        </p:nvSpPr>
        <p:spPr/>
        <p:txBody>
          <a:bodyPr/>
          <a:lstStyle/>
          <a:p>
            <a:fld id="{25629311-F054-4458-8083-612B4032C5C3}" type="slidenum">
              <a:rPr lang="en-US" smtClean="0"/>
              <a:t>6</a:t>
            </a:fld>
            <a:endParaRPr lang="en-US"/>
          </a:p>
        </p:txBody>
      </p:sp>
    </p:spTree>
    <p:extLst>
      <p:ext uri="{BB962C8B-B14F-4D97-AF65-F5344CB8AC3E}">
        <p14:creationId xmlns:p14="http://schemas.microsoft.com/office/powerpoint/2010/main" val="811389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Unfortunately, canebrakes have disappeared over time and now only occupies 2% of its historic range, making canebrakes a technically endangered ecosystem. Efforts are underway to restore and increase knowledge about this amazing plant.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Image: NPS</a:t>
            </a:r>
          </a:p>
        </p:txBody>
      </p:sp>
      <p:sp>
        <p:nvSpPr>
          <p:cNvPr id="4" name="Slide Number Placeholder 3"/>
          <p:cNvSpPr>
            <a:spLocks noGrp="1"/>
          </p:cNvSpPr>
          <p:nvPr>
            <p:ph type="sldNum" sz="quarter" idx="5"/>
          </p:nvPr>
        </p:nvSpPr>
        <p:spPr/>
        <p:txBody>
          <a:bodyPr/>
          <a:lstStyle/>
          <a:p>
            <a:fld id="{25629311-F054-4458-8083-612B4032C5C3}" type="slidenum">
              <a:rPr lang="en-US" smtClean="0"/>
              <a:t>7</a:t>
            </a:fld>
            <a:endParaRPr lang="en-US"/>
          </a:p>
        </p:txBody>
      </p:sp>
    </p:spTree>
    <p:extLst>
      <p:ext uri="{BB962C8B-B14F-4D97-AF65-F5344CB8AC3E}">
        <p14:creationId xmlns:p14="http://schemas.microsoft.com/office/powerpoint/2010/main" val="3416123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Branches forming at the joints can help with identifying rivercane versus bamboo.</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Angle of branches: rivercane branches often try to grow parallel with the main stem, angling sharply upwards. Exotic bamboo generally grow at a 45-degree angle or perpendicular at 90 degrees.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rivercane usually has single branch or clump of branches at each internode, or joint. Non-native bamboo often has two branches at each joint.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Non-native bamboo usually has a groove, called a sulcus, along one side of the stem between nodes.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dirty="0"/>
              <a:t>Image: Adam Griffith, EBCI NTCAR</a:t>
            </a:r>
          </a:p>
        </p:txBody>
      </p:sp>
      <p:sp>
        <p:nvSpPr>
          <p:cNvPr id="4" name="Slide Number Placeholder 3"/>
          <p:cNvSpPr>
            <a:spLocks noGrp="1"/>
          </p:cNvSpPr>
          <p:nvPr>
            <p:ph type="sldNum" sz="quarter" idx="5"/>
          </p:nvPr>
        </p:nvSpPr>
        <p:spPr/>
        <p:txBody>
          <a:bodyPr/>
          <a:lstStyle/>
          <a:p>
            <a:fld id="{25629311-F054-4458-8083-612B4032C5C3}" type="slidenum">
              <a:rPr lang="en-US" smtClean="0"/>
              <a:t>8</a:t>
            </a:fld>
            <a:endParaRPr lang="en-US"/>
          </a:p>
        </p:txBody>
      </p:sp>
    </p:spTree>
    <p:extLst>
      <p:ext uri="{BB962C8B-B14F-4D97-AF65-F5344CB8AC3E}">
        <p14:creationId xmlns:p14="http://schemas.microsoft.com/office/powerpoint/2010/main" val="3266744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know what we’re looking for, we need to find data that applies to its habitat needs. Where do you think you would find rivercane? Do you think you’ve seen it?</a:t>
            </a:r>
          </a:p>
          <a:p>
            <a:endParaRPr lang="en-US" dirty="0"/>
          </a:p>
          <a:p>
            <a:r>
              <a:rPr lang="en-US" dirty="0"/>
              <a:t>Cane inhabits:</a:t>
            </a:r>
          </a:p>
          <a:p>
            <a:pPr marL="685800" lvl="1" indent="-228600">
              <a:buFont typeface="+mj-lt"/>
              <a:buAutoNum type="arabicPeriod"/>
            </a:pPr>
            <a:r>
              <a:rPr lang="en-US" dirty="0"/>
              <a:t>Elevation – prefers areas below 760-m in elevation (below 2,493.4 ft.) </a:t>
            </a:r>
          </a:p>
          <a:p>
            <a:pPr marL="685800" lvl="1" indent="-228600">
              <a:buFont typeface="+mj-lt"/>
              <a:buAutoNum type="arabicPeriod"/>
            </a:pPr>
            <a:r>
              <a:rPr lang="en-US" dirty="0"/>
              <a:t>Close to Water – prefers floodplains, however, it is unable to withstand long periods of being under water </a:t>
            </a:r>
          </a:p>
          <a:p>
            <a:pPr marL="685800" lvl="1" indent="-228600">
              <a:buFont typeface="+mj-lt"/>
              <a:buAutoNum type="arabicPeriod"/>
            </a:pPr>
            <a:r>
              <a:rPr lang="en-US" dirty="0"/>
              <a:t>Solar Energy – prefers thin or no canopy cover </a:t>
            </a:r>
          </a:p>
          <a:p>
            <a:pPr marL="685800" lvl="1" indent="-228600">
              <a:buFont typeface="+mj-lt"/>
              <a:buAutoNum type="arabicPeriod"/>
            </a:pPr>
            <a:r>
              <a:rPr lang="en-US" dirty="0"/>
              <a:t>Soil Type – prefers soils with high sand content, neutral to acidic soil</a:t>
            </a:r>
          </a:p>
          <a:p>
            <a:endParaRPr lang="en-US" dirty="0"/>
          </a:p>
          <a:p>
            <a:r>
              <a:rPr lang="en-US" dirty="0"/>
              <a:t>Canebrakes are considered “fire-dependent ecosystems” and grow well in areas that are disturbed by fire every 2 to 8 years. While fire kills many other aboveground plant parts, it helps cane in the stimulation of new sprouts and elimination of competition.</a:t>
            </a:r>
          </a:p>
          <a:p>
            <a:endParaRPr lang="en-US" dirty="0"/>
          </a:p>
          <a:p>
            <a:r>
              <a:rPr lang="en-US" dirty="0"/>
              <a:t>………………………………</a:t>
            </a:r>
          </a:p>
          <a:p>
            <a:r>
              <a:rPr lang="en-US" dirty="0"/>
              <a:t>Image: Bo Taylor and Laura Anderson / Conserving Carolina</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9</a:t>
            </a:fld>
            <a:endParaRPr lang="en-US"/>
          </a:p>
        </p:txBody>
      </p:sp>
    </p:spTree>
    <p:extLst>
      <p:ext uri="{BB962C8B-B14F-4D97-AF65-F5344CB8AC3E}">
        <p14:creationId xmlns:p14="http://schemas.microsoft.com/office/powerpoint/2010/main" val="2923537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Mapping and modeling are methods that scientists can use to find where rivercane might grow, and where it might be best planted and managed. </a:t>
            </a:r>
          </a:p>
          <a:p>
            <a:endParaRPr lang="en-US"/>
          </a:p>
          <a:p>
            <a:r>
              <a:rPr lang="en-US"/>
              <a:t>Today, you will get a chance to try your hand at mapping where you think the best habitat for rivercane might be. </a:t>
            </a:r>
          </a:p>
          <a:p>
            <a:endParaRPr lang="en-US"/>
          </a:p>
          <a:p>
            <a:endParaRPr lang="en-US"/>
          </a:p>
          <a:p>
            <a:endParaRPr lang="en-US"/>
          </a:p>
          <a:p>
            <a:r>
              <a:rPr lang="en-US"/>
              <a:t>Image: Adam Griffith EBCI/RTCAR</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10</a:t>
            </a:fld>
            <a:endParaRPr lang="en-US"/>
          </a:p>
        </p:txBody>
      </p:sp>
    </p:spTree>
    <p:extLst>
      <p:ext uri="{BB962C8B-B14F-4D97-AF65-F5344CB8AC3E}">
        <p14:creationId xmlns:p14="http://schemas.microsoft.com/office/powerpoint/2010/main" val="2118277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Park, scientists have already recorded data and created map layers. We can use these DATA SETS to determine the best places to find rivercane, or best places for restoration efforts.</a:t>
            </a:r>
          </a:p>
          <a:p>
            <a:endParaRPr lang="en-US"/>
          </a:p>
          <a:p>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11</a:t>
            </a:fld>
            <a:endParaRPr lang="en-US"/>
          </a:p>
        </p:txBody>
      </p:sp>
    </p:spTree>
    <p:extLst>
      <p:ext uri="{BB962C8B-B14F-4D97-AF65-F5344CB8AC3E}">
        <p14:creationId xmlns:p14="http://schemas.microsoft.com/office/powerpoint/2010/main" val="1635605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Again, this is possible thanks to something called </a:t>
            </a:r>
            <a:r>
              <a:rPr lang="en-US" b="1" dirty="0"/>
              <a:t>GIS or Geographic Information Systems</a:t>
            </a:r>
            <a:r>
              <a:rPr lang="en-US" dirty="0"/>
              <a:t>. </a:t>
            </a:r>
          </a:p>
          <a:p>
            <a:pPr marL="0" indent="0">
              <a:buNone/>
            </a:pPr>
            <a:endParaRPr lang="en-US" dirty="0"/>
          </a:p>
          <a:p>
            <a:pPr marL="0" indent="0">
              <a:buNone/>
            </a:pPr>
            <a:r>
              <a:rPr lang="en-US" dirty="0"/>
              <a:t>GIS takes known data set variables (such as elevation and tree cover) and layers them on one another as in the illustration. Depending on what layers of data are added or removed allow for many different conclusions to be drawn from the same data sets.</a:t>
            </a:r>
          </a:p>
          <a:p>
            <a:pPr marL="0" indent="0">
              <a:buNone/>
            </a:pPr>
            <a:endParaRPr lang="en-US" dirty="0"/>
          </a:p>
          <a:p>
            <a:pPr marL="0" indent="0">
              <a:buNone/>
            </a:pPr>
            <a:r>
              <a:rPr lang="en-US" dirty="0"/>
              <a:t>Today we’re going to learn how you can help Great Smoky Mountains National Park find the best places to restore a native grass called rivercane (</a:t>
            </a:r>
            <a:r>
              <a:rPr lang="en-US" i="1" dirty="0"/>
              <a:t>Arundinaria gigantea</a:t>
            </a:r>
            <a:r>
              <a:rPr lang="en-US" dirty="0"/>
              <a:t>.)</a:t>
            </a:r>
          </a:p>
          <a:p>
            <a:endParaRPr lang="en-US" dirty="0"/>
          </a:p>
          <a:p>
            <a:endParaRPr lang="en-US" dirty="0"/>
          </a:p>
          <a:p>
            <a:r>
              <a:rPr lang="en-US" dirty="0"/>
              <a:t>Image: Adam Griffith EBCI/RTCAR</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12</a:t>
            </a:fld>
            <a:endParaRPr lang="en-US"/>
          </a:p>
        </p:txBody>
      </p:sp>
    </p:spTree>
    <p:extLst>
      <p:ext uri="{BB962C8B-B14F-4D97-AF65-F5344CB8AC3E}">
        <p14:creationId xmlns:p14="http://schemas.microsoft.com/office/powerpoint/2010/main" val="945527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STUDENTS INTO GROUPS (pairs work best). Give each group a packet of habitat layers, transparency, maps and wet erase markers.)</a:t>
            </a:r>
          </a:p>
          <a:p>
            <a:endParaRPr lang="en-US" dirty="0"/>
          </a:p>
          <a:p>
            <a:r>
              <a:rPr lang="en-US" dirty="0"/>
              <a:t>You will learn how to identify the habitat requirements of rivercane and will mark area on maps of the Great Smoky Mountains National Park that meet the needs.</a:t>
            </a:r>
          </a:p>
          <a:p>
            <a:endParaRPr lang="en-US" dirty="0"/>
          </a:p>
          <a:p>
            <a:r>
              <a:rPr lang="en-US" dirty="0"/>
              <a:t>Look in your packet. You should have 5 sheets and a wet erase marker: </a:t>
            </a:r>
          </a:p>
          <a:p>
            <a:pPr marL="228600" indent="-228600">
              <a:buAutoNum type="arabicParenR"/>
            </a:pPr>
            <a:r>
              <a:rPr lang="en-US" dirty="0"/>
              <a:t>Transparency (plastic sheet) with the outline of Great Smoky Mountains National Park’s boundary.</a:t>
            </a:r>
          </a:p>
          <a:p>
            <a:pPr marL="228600" indent="-228600">
              <a:buAutoNum type="arabicParenR"/>
            </a:pPr>
            <a:r>
              <a:rPr lang="en-US" dirty="0"/>
              <a:t>Elevation Layer </a:t>
            </a:r>
            <a:r>
              <a:rPr lang="en-US" dirty="0">
                <a:solidFill>
                  <a:srgbClr val="993300"/>
                </a:solidFill>
              </a:rPr>
              <a:t>(burnt orange)</a:t>
            </a:r>
          </a:p>
          <a:p>
            <a:pPr marL="228600" indent="-228600">
              <a:buAutoNum type="arabicParenR"/>
            </a:pPr>
            <a:r>
              <a:rPr lang="en-US" dirty="0">
                <a:solidFill>
                  <a:srgbClr val="993300"/>
                </a:solidFill>
              </a:rPr>
              <a:t>Soil Texture Layer (green)</a:t>
            </a:r>
          </a:p>
          <a:p>
            <a:pPr marL="228600" indent="-228600">
              <a:buAutoNum type="arabicParenR"/>
            </a:pPr>
            <a:r>
              <a:rPr lang="en-US" dirty="0">
                <a:solidFill>
                  <a:srgbClr val="993300"/>
                </a:solidFill>
              </a:rPr>
              <a:t>Percent Canopy Cover Layer (black and white)</a:t>
            </a:r>
          </a:p>
          <a:p>
            <a:pPr marL="228600" indent="-228600">
              <a:buAutoNum type="arabicParenR"/>
            </a:pPr>
            <a:r>
              <a:rPr lang="en-US" dirty="0">
                <a:solidFill>
                  <a:srgbClr val="993300"/>
                </a:solidFill>
              </a:rPr>
              <a:t>Rivers &amp; Streams Layer (blue)</a:t>
            </a:r>
          </a:p>
          <a:p>
            <a:pPr marL="228600" indent="-228600">
              <a:buAutoNum type="arabicParenR"/>
            </a:pPr>
            <a:endParaRPr lang="en-US" dirty="0"/>
          </a:p>
          <a:p>
            <a:endParaRPr lang="en-US" dirty="0"/>
          </a:p>
          <a:p>
            <a:r>
              <a:rPr lang="en-US" dirty="0"/>
              <a:t>Image: NPS</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13</a:t>
            </a:fld>
            <a:endParaRPr lang="en-US"/>
          </a:p>
        </p:txBody>
      </p:sp>
    </p:spTree>
    <p:extLst>
      <p:ext uri="{BB962C8B-B14F-4D97-AF65-F5344CB8AC3E}">
        <p14:creationId xmlns:p14="http://schemas.microsoft.com/office/powerpoint/2010/main" val="1588564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will be marking on the clear transparency map and evaluating for the best rivercane habitat areas in the park. Each colored marker will represent a different habitat need.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can either take turns marking the map for each variable, or one can do the drawing while the other looks up the data.</a:t>
            </a:r>
          </a:p>
          <a:p>
            <a:pPr marL="0" indent="0">
              <a:buNone/>
            </a:pPr>
            <a:endParaRPr lang="en-US" dirty="0"/>
          </a:p>
          <a:p>
            <a:pPr marL="0" indent="0">
              <a:buNone/>
            </a:pPr>
            <a:r>
              <a:rPr lang="en-US" dirty="0"/>
              <a:t>Before we begin, put the transparency on a white sheet of paper and let’s get our bearings.</a:t>
            </a:r>
          </a:p>
          <a:p>
            <a:pPr marL="0" indent="0">
              <a:buNone/>
            </a:pPr>
            <a:endParaRPr lang="en-US" dirty="0"/>
          </a:p>
          <a:p>
            <a:pPr marL="171450" indent="-171450">
              <a:buFont typeface="Arial" panose="020B0604020202020204" pitchFamily="34" charset="0"/>
              <a:buChar char="•"/>
            </a:pPr>
            <a:r>
              <a:rPr lang="en-US" dirty="0"/>
              <a:t>Can you find approximately where you might be today?</a:t>
            </a:r>
          </a:p>
          <a:p>
            <a:pPr marL="171450" indent="-171450">
              <a:buFont typeface="Arial" panose="020B0604020202020204" pitchFamily="34" charset="0"/>
              <a:buChar char="•"/>
            </a:pPr>
            <a:r>
              <a:rPr lang="en-US" dirty="0"/>
              <a:t>The Park occupies land in both Tennessee and North Carolina. Can you find the dashed line that separates the two states?</a:t>
            </a:r>
          </a:p>
          <a:p>
            <a:pPr marL="171450" indent="-171450">
              <a:buFont typeface="Arial" panose="020B0604020202020204" pitchFamily="34" charset="0"/>
              <a:buChar char="•"/>
            </a:pPr>
            <a:r>
              <a:rPr lang="en-US" dirty="0"/>
              <a:t>It shares its border with the Qualla Boundary, or lands of the Eastern Band of Cherokee. Can you find the rectangular boundary in the southeast area of the park?</a:t>
            </a:r>
          </a:p>
          <a:p>
            <a:pPr marL="0" indent="0">
              <a:buNone/>
            </a:pPr>
            <a:endParaRPr lang="en-US" dirty="0"/>
          </a:p>
          <a:p>
            <a:pPr marL="0" indent="0">
              <a:buNone/>
            </a:pPr>
            <a:endParaRPr lang="en-US" dirty="0"/>
          </a:p>
          <a:p>
            <a:endParaRPr lang="en-US" dirty="0"/>
          </a:p>
          <a:p>
            <a:r>
              <a:rPr lang="en-US" dirty="0"/>
              <a:t>Image: NPS</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14</a:t>
            </a:fld>
            <a:endParaRPr lang="en-US"/>
          </a:p>
        </p:txBody>
      </p:sp>
    </p:spTree>
    <p:extLst>
      <p:ext uri="{BB962C8B-B14F-4D97-AF65-F5344CB8AC3E}">
        <p14:creationId xmlns:p14="http://schemas.microsoft.com/office/powerpoint/2010/main" val="6286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Let’s start with ELEVATION. </a:t>
            </a:r>
          </a:p>
          <a:p>
            <a:pPr marL="0" indent="0">
              <a:buNone/>
            </a:pPr>
            <a:r>
              <a:rPr lang="en-US" dirty="0"/>
              <a:t>Where do you think rivercane would be found? High on the mountain tops, or down in the valleys along streams?</a:t>
            </a:r>
          </a:p>
          <a:p>
            <a:pPr marL="0" indent="0">
              <a:buNone/>
            </a:pPr>
            <a:endParaRPr lang="en-US" dirty="0"/>
          </a:p>
          <a:p>
            <a:pPr marL="228600" indent="-228600">
              <a:buFont typeface="+mj-lt"/>
              <a:buAutoNum type="arabicPeriod"/>
            </a:pPr>
            <a:r>
              <a:rPr lang="en-US" dirty="0"/>
              <a:t>Place the BROWN ELEVATION LAYER beneath your transparency map. (CLICK FOR ANIMATION)</a:t>
            </a:r>
          </a:p>
          <a:p>
            <a:pPr marL="228600" indent="-228600">
              <a:buFont typeface="+mj-lt"/>
              <a:buAutoNum type="arabicPeriod"/>
            </a:pPr>
            <a:r>
              <a:rPr lang="en-US" dirty="0"/>
              <a:t>Make sure that the Layers are ALIGNED with the ARROWS.</a:t>
            </a:r>
          </a:p>
          <a:p>
            <a:pPr marL="0" indent="0">
              <a:buNone/>
            </a:pPr>
            <a:endParaRPr lang="en-US" dirty="0"/>
          </a:p>
          <a:p>
            <a:pPr marL="0" indent="0">
              <a:buNone/>
            </a:pPr>
            <a:r>
              <a:rPr lang="en-US" dirty="0"/>
              <a:t>Using your BROWN MARKER, trace the area that includes elevation BELOW 760 meters (about 2400 feet).</a:t>
            </a:r>
          </a:p>
          <a:p>
            <a:pPr marL="0" indent="0">
              <a:buNone/>
            </a:pPr>
            <a:endParaRPr lang="en-US" dirty="0"/>
          </a:p>
          <a:p>
            <a:pPr marL="0" indent="0">
              <a:buNone/>
            </a:pPr>
            <a:endParaRPr lang="en-US" dirty="0"/>
          </a:p>
          <a:p>
            <a:pPr marL="0" indent="0">
              <a:buNone/>
            </a:pPr>
            <a:endParaRPr lang="en-US" dirty="0"/>
          </a:p>
          <a:p>
            <a:endParaRPr lang="en-US" dirty="0"/>
          </a:p>
          <a:p>
            <a:r>
              <a:rPr lang="en-US" dirty="0"/>
              <a:t>Image: NPS</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15</a:t>
            </a:fld>
            <a:endParaRPr lang="en-US"/>
          </a:p>
        </p:txBody>
      </p:sp>
    </p:spTree>
    <p:extLst>
      <p:ext uri="{BB962C8B-B14F-4D97-AF65-F5344CB8AC3E}">
        <p14:creationId xmlns:p14="http://schemas.microsoft.com/office/powerpoint/2010/main" val="3093093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Now let’s look for SOIL TEXTURE. </a:t>
            </a:r>
          </a:p>
          <a:p>
            <a:pPr marL="0" indent="0">
              <a:buNone/>
            </a:pPr>
            <a:r>
              <a:rPr lang="en-US"/>
              <a:t>While rivercane can adapt to a number of different soils, it thrives in areas with SANDY Soil profiles.</a:t>
            </a:r>
          </a:p>
          <a:p>
            <a:pPr marL="0" indent="0">
              <a:buNone/>
            </a:pPr>
            <a:endParaRPr lang="en-US"/>
          </a:p>
          <a:p>
            <a:pPr marL="228600" indent="-228600">
              <a:buFont typeface="+mj-lt"/>
              <a:buAutoNum type="arabicPeriod"/>
            </a:pPr>
            <a:r>
              <a:rPr lang="en-US"/>
              <a:t>Place the GREEN SOIL TEXTURE layer beneath your transparency map. (CLICK FOR ANIMATION)</a:t>
            </a:r>
          </a:p>
          <a:p>
            <a:pPr marL="228600" indent="-228600">
              <a:buFont typeface="+mj-lt"/>
              <a:buAutoNum type="arabicPeriod"/>
            </a:pPr>
            <a:r>
              <a:rPr lang="en-US"/>
              <a:t>Make sure that the Layers are ALIGNED with the ARROWS.</a:t>
            </a:r>
          </a:p>
          <a:p>
            <a:pPr marL="0" indent="0">
              <a:buNone/>
            </a:pPr>
            <a:endParaRPr lang="en-US"/>
          </a:p>
          <a:p>
            <a:pPr marL="0" indent="0">
              <a:buNone/>
            </a:pPr>
            <a:r>
              <a:rPr lang="en-US"/>
              <a:t>Using your RED MARKER, trace the area that includes SANDY SOIL. (Use the color chart to determine. Most will have an orange to reddish hue.)</a:t>
            </a:r>
          </a:p>
          <a:p>
            <a:pPr marL="0" indent="0">
              <a:buNone/>
            </a:pPr>
            <a:endParaRPr lang="en-US"/>
          </a:p>
          <a:p>
            <a:pPr marL="0" indent="0">
              <a:buNone/>
            </a:pPr>
            <a:endParaRPr lang="en-US"/>
          </a:p>
          <a:p>
            <a:pPr marL="0" indent="0">
              <a:buNone/>
            </a:pP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16</a:t>
            </a:fld>
            <a:endParaRPr lang="en-US"/>
          </a:p>
        </p:txBody>
      </p:sp>
    </p:spTree>
    <p:extLst>
      <p:ext uri="{BB962C8B-B14F-4D97-AF65-F5344CB8AC3E}">
        <p14:creationId xmlns:p14="http://schemas.microsoft.com/office/powerpoint/2010/main" val="183259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Now let’s look for the PERCENT CANOPY COVER. </a:t>
            </a:r>
          </a:p>
          <a:p>
            <a:pPr marL="0" indent="0">
              <a:buNone/>
            </a:pPr>
            <a:r>
              <a:rPr lang="en-US"/>
              <a:t>While rivercane can grow in a light canopy of trees, it thrives in areas that are more open.</a:t>
            </a:r>
          </a:p>
          <a:p>
            <a:pPr marL="0" indent="0">
              <a:buNone/>
            </a:pPr>
            <a:endParaRPr lang="en-US"/>
          </a:p>
          <a:p>
            <a:pPr marL="228600" indent="-228600">
              <a:buFont typeface="+mj-lt"/>
              <a:buAutoNum type="arabicPeriod"/>
            </a:pPr>
            <a:r>
              <a:rPr lang="en-US"/>
              <a:t>Place the BLACK AND WHITE CANOPY COVERAGE layer beneath your transparency map. (CLICK FOR ANIMATION)</a:t>
            </a:r>
          </a:p>
          <a:p>
            <a:pPr marL="228600" indent="-228600">
              <a:buFont typeface="+mj-lt"/>
              <a:buAutoNum type="arabicPeriod"/>
            </a:pPr>
            <a:r>
              <a:rPr lang="en-US"/>
              <a:t>Make sure that the Layers are ALIGNED with the ARROWS.</a:t>
            </a:r>
          </a:p>
          <a:p>
            <a:pPr marL="0" indent="0">
              <a:buNone/>
            </a:pPr>
            <a:endParaRPr lang="en-US"/>
          </a:p>
          <a:p>
            <a:pPr marL="0" indent="0">
              <a:buNone/>
            </a:pPr>
            <a:r>
              <a:rPr lang="en-US"/>
              <a:t>Using your BLACK MARKER, trace the area that would be more open. (Use the color chart to determine. Most will have a black or grey hue.)</a:t>
            </a:r>
          </a:p>
          <a:p>
            <a:pPr marL="0" indent="0">
              <a:buNone/>
            </a:pPr>
            <a:endParaRPr lang="en-US"/>
          </a:p>
          <a:p>
            <a:pPr marL="0" indent="0">
              <a:buNone/>
            </a:pPr>
            <a:endParaRPr lang="en-US"/>
          </a:p>
          <a:p>
            <a:pPr marL="0" indent="0">
              <a:buNone/>
            </a:pP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17</a:t>
            </a:fld>
            <a:endParaRPr lang="en-US"/>
          </a:p>
        </p:txBody>
      </p:sp>
    </p:spTree>
    <p:extLst>
      <p:ext uri="{BB962C8B-B14F-4D97-AF65-F5344CB8AC3E}">
        <p14:creationId xmlns:p14="http://schemas.microsoft.com/office/powerpoint/2010/main" val="2428150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Everything needs WATER for habitat. Let’s see where the rivers are flowing. </a:t>
            </a:r>
          </a:p>
          <a:p>
            <a:pPr marL="0" indent="0">
              <a:buNone/>
            </a:pPr>
            <a:r>
              <a:rPr lang="en-US"/>
              <a:t>Rivercane isn’t always found right next to streams , and doesn’t like to have its “feet wet”, but it is usually found close to a water source.</a:t>
            </a:r>
          </a:p>
          <a:p>
            <a:pPr marL="0" indent="0">
              <a:buNone/>
            </a:pPr>
            <a:endParaRPr lang="en-US"/>
          </a:p>
          <a:p>
            <a:pPr marL="228600" indent="-228600">
              <a:buFont typeface="+mj-lt"/>
              <a:buAutoNum type="arabicPeriod"/>
            </a:pPr>
            <a:r>
              <a:rPr lang="en-US"/>
              <a:t>Place the BLUE Rivers and Streams layer beneath your transparency map. (CLICK FOR ANIMATION)</a:t>
            </a:r>
          </a:p>
          <a:p>
            <a:pPr marL="228600" indent="-228600">
              <a:buFont typeface="+mj-lt"/>
              <a:buAutoNum type="arabicPeriod"/>
            </a:pPr>
            <a:r>
              <a:rPr lang="en-US"/>
              <a:t>Make sure that the Layers are ALIGNED with the ARROWS.</a:t>
            </a:r>
          </a:p>
          <a:p>
            <a:pPr marL="0" indent="0">
              <a:buNone/>
            </a:pPr>
            <a:endParaRPr lang="en-US"/>
          </a:p>
          <a:p>
            <a:pPr marL="0" indent="0">
              <a:buNone/>
            </a:pPr>
            <a:r>
              <a:rPr lang="en-US"/>
              <a:t>Using your BLUE MARKER, trace the areas near your other markings. </a:t>
            </a:r>
          </a:p>
          <a:p>
            <a:pPr marL="0" indent="0">
              <a:buNone/>
            </a:pPr>
            <a:endParaRPr lang="en-US"/>
          </a:p>
          <a:p>
            <a:pPr marL="0" indent="0">
              <a:buNone/>
            </a:pPr>
            <a:endParaRPr lang="en-US"/>
          </a:p>
          <a:p>
            <a:pPr marL="0" indent="0">
              <a:buNone/>
            </a:pP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18</a:t>
            </a:fld>
            <a:endParaRPr lang="en-US"/>
          </a:p>
        </p:txBody>
      </p:sp>
    </p:spTree>
    <p:extLst>
      <p:ext uri="{BB962C8B-B14F-4D97-AF65-F5344CB8AC3E}">
        <p14:creationId xmlns:p14="http://schemas.microsoft.com/office/powerpoint/2010/main" val="4289643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Okay, now for the moment of truth!</a:t>
            </a:r>
          </a:p>
          <a:p>
            <a:pPr marL="0" indent="0">
              <a:buNone/>
            </a:pPr>
            <a:r>
              <a:rPr lang="en-US"/>
              <a:t>On your transparency, you should have a number of colors. Looking within the outlines of LOW ELEVATION (Brown) and OPEN CANOPY COVER (Black), you may find areas of Red and Blue, for SANDY SOIL and WATER. </a:t>
            </a:r>
          </a:p>
          <a:p>
            <a:pPr marL="0" indent="0">
              <a:buNone/>
            </a:pPr>
            <a:endParaRPr lang="en-US"/>
          </a:p>
          <a:p>
            <a:pPr marL="0" indent="0">
              <a:buNone/>
            </a:pPr>
            <a:r>
              <a:rPr lang="en-US"/>
              <a:t>Looking at these markings, can you note the areas that might be the best habitat?</a:t>
            </a:r>
          </a:p>
          <a:p>
            <a:pPr marL="0" indent="0">
              <a:buNone/>
            </a:pPr>
            <a:endParaRPr lang="en-US"/>
          </a:p>
          <a:p>
            <a:pPr marL="0" indent="0">
              <a:buNone/>
            </a:pPr>
            <a:r>
              <a:rPr lang="en-US"/>
              <a:t>(Cades Cove, Cherokee, Cataloochee, near Gatlinburg, other small areas at lower elevations…)</a:t>
            </a:r>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19</a:t>
            </a:fld>
            <a:endParaRPr lang="en-US"/>
          </a:p>
        </p:txBody>
      </p:sp>
    </p:spTree>
    <p:extLst>
      <p:ext uri="{BB962C8B-B14F-4D97-AF65-F5344CB8AC3E}">
        <p14:creationId xmlns:p14="http://schemas.microsoft.com/office/powerpoint/2010/main" val="1537359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Is there a way to check our results?</a:t>
            </a:r>
          </a:p>
          <a:p>
            <a:pPr marL="0" indent="0">
              <a:buNone/>
            </a:pPr>
            <a:endParaRPr lang="en-US"/>
          </a:p>
          <a:p>
            <a:pPr marL="0" indent="0">
              <a:buNone/>
            </a:pPr>
            <a:r>
              <a:rPr lang="en-US"/>
              <a:t>Let’s check out some cool online mapping tools.</a:t>
            </a:r>
          </a:p>
          <a:p>
            <a:pPr marL="0" indent="0">
              <a:buNone/>
            </a:pPr>
            <a:endParaRPr lang="en-US"/>
          </a:p>
          <a:p>
            <a:pPr marL="0" indent="0">
              <a:buNone/>
            </a:pPr>
            <a:r>
              <a:rPr lang="en-US"/>
              <a:t>We can go to this URL together after this tutorial (it works best with one access at a time):</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Click VIEW APPLICATION and then OK.</a:t>
            </a:r>
          </a:p>
          <a:p>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20</a:t>
            </a:fld>
            <a:endParaRPr lang="en-US"/>
          </a:p>
        </p:txBody>
      </p:sp>
    </p:spTree>
    <p:extLst>
      <p:ext uri="{BB962C8B-B14F-4D97-AF65-F5344CB8AC3E}">
        <p14:creationId xmlns:p14="http://schemas.microsoft.com/office/powerpoint/2010/main" val="1454388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There is a LAYERS option to turn on and off low elevations, soil texture and material.</a:t>
            </a:r>
          </a:p>
          <a:p>
            <a:pPr marL="0" indent="0">
              <a:buNone/>
            </a:pPr>
            <a:r>
              <a:rPr lang="en-US"/>
              <a:t>The FILTER allows you to display only sandy soil texture, to narrow our results.</a:t>
            </a:r>
          </a:p>
          <a:p>
            <a:pPr marL="0" indent="0">
              <a:buNone/>
            </a:pPr>
            <a:r>
              <a:rPr lang="en-US"/>
              <a:t>The DRAW button allows you to highlight areas that might be good rivercane habitat.</a:t>
            </a:r>
          </a:p>
          <a:p>
            <a:pPr marL="0" indent="0">
              <a:buNone/>
            </a:pPr>
            <a:endParaRPr lang="en-US"/>
          </a:p>
          <a:p>
            <a:pPr marL="0" indent="0">
              <a:buNone/>
            </a:pPr>
            <a:r>
              <a:rPr lang="en-US"/>
              <a:t>Click OK.</a:t>
            </a:r>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21</a:t>
            </a:fld>
            <a:endParaRPr lang="en-US"/>
          </a:p>
        </p:txBody>
      </p:sp>
    </p:spTree>
    <p:extLst>
      <p:ext uri="{BB962C8B-B14F-4D97-AF65-F5344CB8AC3E}">
        <p14:creationId xmlns:p14="http://schemas.microsoft.com/office/powerpoint/2010/main" val="2544536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A map will appear. Feel free to use the + and – keys to enlarge and zoom. You can also click and drag the map to center in a certain area.</a:t>
            </a:r>
          </a:p>
          <a:p>
            <a:pPr marL="0" indent="0">
              <a:buNone/>
            </a:pPr>
            <a:endParaRPr lang="en-US"/>
          </a:p>
          <a:p>
            <a:pPr marL="0" indent="0">
              <a:buNone/>
            </a:pPr>
            <a:endParaRPr lang="en-US"/>
          </a:p>
          <a:p>
            <a:pPr marL="0" indent="0">
              <a:buNone/>
            </a:pPr>
            <a:r>
              <a:rPr lang="en-US"/>
              <a:t>Looking in the upper Right Hand Corner, you will see the LAYERS Button. (CLICK) If you click on this, you will see the LAYER LIST.</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22</a:t>
            </a:fld>
            <a:endParaRPr lang="en-US"/>
          </a:p>
        </p:txBody>
      </p:sp>
    </p:spTree>
    <p:extLst>
      <p:ext uri="{BB962C8B-B14F-4D97-AF65-F5344CB8AC3E}">
        <p14:creationId xmlns:p14="http://schemas.microsoft.com/office/powerpoint/2010/main" val="1895676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If you UNCHECK all the layers except ELEVATION, you should see a gold layer. (CLICK) This is much like your own BROWN elevation layer.</a:t>
            </a:r>
          </a:p>
          <a:p>
            <a:pPr marL="0" indent="0">
              <a:buNone/>
            </a:pPr>
            <a:endParaRPr lang="en-US"/>
          </a:p>
          <a:p>
            <a:pPr marL="0" indent="0">
              <a:buNone/>
            </a:pPr>
            <a:r>
              <a:rPr lang="en-US"/>
              <a:t>You can set the TRANSPARENCY level by clicking the ellipsis (3 dots on right). Try setting it around 50%. (CLICK)</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23</a:t>
            </a:fld>
            <a:endParaRPr lang="en-US"/>
          </a:p>
        </p:txBody>
      </p:sp>
    </p:spTree>
    <p:extLst>
      <p:ext uri="{BB962C8B-B14F-4D97-AF65-F5344CB8AC3E}">
        <p14:creationId xmlns:p14="http://schemas.microsoft.com/office/powerpoint/2010/main" val="1307431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Try zooming to an area that was selected as part of the transparencies activity.  (Poll the students, and then zoom in and out to find the right area.)</a:t>
            </a:r>
          </a:p>
          <a:p>
            <a:pPr marL="0" indent="0">
              <a:buNone/>
            </a:pPr>
            <a:endParaRPr lang="en-US"/>
          </a:p>
          <a:p>
            <a:pPr marL="228600" indent="-228600">
              <a:buFont typeface="+mj-lt"/>
              <a:buAutoNum type="arabicPeriod"/>
            </a:pPr>
            <a:r>
              <a:rPr lang="en-US"/>
              <a:t>For this exercise, let’s zoom into Cades Cove. It is in the northwestern area of the park. (Click and drag and zoom.)</a:t>
            </a:r>
          </a:p>
          <a:p>
            <a:pPr marL="228600" indent="-228600">
              <a:buFont typeface="+mj-lt"/>
              <a:buAutoNum type="arabicPeriod"/>
            </a:pPr>
            <a:r>
              <a:rPr lang="en-US"/>
              <a:t>Let’s click the DRAW button. (CLICK)</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24</a:t>
            </a:fld>
            <a:endParaRPr lang="en-US"/>
          </a:p>
        </p:txBody>
      </p:sp>
    </p:spTree>
    <p:extLst>
      <p:ext uri="{BB962C8B-B14F-4D97-AF65-F5344CB8AC3E}">
        <p14:creationId xmlns:p14="http://schemas.microsoft.com/office/powerpoint/2010/main" val="3171821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Try zooming to an area that was selected as part of the classroom activity.  (Poll the students, and then zoom in and out to find the right area.)</a:t>
            </a:r>
          </a:p>
          <a:p>
            <a:pPr marL="0" indent="0">
              <a:buNone/>
            </a:pPr>
            <a:endParaRPr lang="en-US"/>
          </a:p>
          <a:p>
            <a:pPr marL="228600" indent="-228600">
              <a:buFont typeface="+mj-lt"/>
              <a:buAutoNum type="arabicPeriod"/>
            </a:pPr>
            <a:r>
              <a:rPr lang="en-US"/>
              <a:t>For this exercise, let’s zoom into Cades Cove. It is in the northwestern area of the park. (Click and drag and zoom.)</a:t>
            </a:r>
          </a:p>
          <a:p>
            <a:pPr marL="228600" indent="-228600">
              <a:buFont typeface="+mj-lt"/>
              <a:buAutoNum type="arabicPeriod"/>
            </a:pPr>
            <a:r>
              <a:rPr lang="en-US"/>
              <a:t>Let’s click the DRAW button. (CLICK)  </a:t>
            </a:r>
          </a:p>
          <a:p>
            <a:pPr marL="228600" indent="-228600">
              <a:buFont typeface="+mj-lt"/>
              <a:buAutoNum type="arabicPeriod"/>
            </a:pPr>
            <a:r>
              <a:rPr lang="en-US"/>
              <a:t>A set of tools appears. If you choose the squiggly line, you can circle or highlight areas. </a:t>
            </a:r>
          </a:p>
          <a:p>
            <a:pPr marL="228600" indent="-228600">
              <a:buFont typeface="+mj-lt"/>
              <a:buAutoNum type="arabicPeriod"/>
            </a:pPr>
            <a:r>
              <a:rPr lang="en-US"/>
              <a:t>Select a color and transparency level.</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25</a:t>
            </a:fld>
            <a:endParaRPr lang="en-US"/>
          </a:p>
        </p:txBody>
      </p:sp>
    </p:spTree>
    <p:extLst>
      <p:ext uri="{BB962C8B-B14F-4D97-AF65-F5344CB8AC3E}">
        <p14:creationId xmlns:p14="http://schemas.microsoft.com/office/powerpoint/2010/main" val="2106498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Click and drag, circling an area. Try circling Cades Cove!</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26</a:t>
            </a:fld>
            <a:endParaRPr lang="en-US"/>
          </a:p>
        </p:txBody>
      </p:sp>
    </p:spTree>
    <p:extLst>
      <p:ext uri="{BB962C8B-B14F-4D97-AF65-F5344CB8AC3E}">
        <p14:creationId xmlns:p14="http://schemas.microsoft.com/office/powerpoint/2010/main" val="1289762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Now, try opening up the FILTERS panel. </a:t>
            </a:r>
          </a:p>
          <a:p>
            <a:pPr marL="0" indent="0">
              <a:buNone/>
            </a:pPr>
            <a:r>
              <a:rPr lang="en-US"/>
              <a:t>You can experiment with what to check or uncheck. By toggling between the FILTERs and the LAYERS with the various properties, you might see areas that would make good rivercane habitat. (CLICK)</a:t>
            </a:r>
          </a:p>
          <a:p>
            <a:pPr marL="0" indent="0">
              <a:buNone/>
            </a:pPr>
            <a:endParaRPr lang="en-US"/>
          </a:p>
          <a:p>
            <a:pPr marL="0" indent="0">
              <a:buNone/>
            </a:pPr>
            <a:r>
              <a:rPr lang="en-US"/>
              <a:t>It can be a challenge, as you can see that there are so many soil textures in the park! Don’t worry, this is just an exercise to experiment with some of the tools that scientists are working with. </a:t>
            </a:r>
          </a:p>
          <a:p>
            <a:pPr marL="0" indent="0">
              <a:buNone/>
            </a:pPr>
            <a:endParaRPr lang="en-US"/>
          </a:p>
          <a:p>
            <a:pPr marL="0" indent="0">
              <a:buNone/>
            </a:pPr>
            <a:r>
              <a:rPr lang="en-US"/>
              <a:t>Can you see some good areas for rivercane? </a:t>
            </a:r>
          </a:p>
          <a:p>
            <a:pPr marL="0" indent="0">
              <a:buNone/>
            </a:pPr>
            <a:endParaRPr lang="en-US"/>
          </a:p>
          <a:p>
            <a:pPr marL="0" indent="0">
              <a:buNone/>
            </a:pPr>
            <a:endParaRPr lang="en-US"/>
          </a:p>
          <a:p>
            <a:pPr marL="0" indent="0">
              <a:buNone/>
            </a:pPr>
            <a:endParaRPr lang="en-US"/>
          </a:p>
          <a:p>
            <a:pPr marL="0" indent="0">
              <a:buNone/>
            </a:pPr>
            <a:r>
              <a:rPr lang="en-US"/>
              <a:t>URL:</a:t>
            </a:r>
          </a:p>
          <a:p>
            <a:pPr marL="0" indent="0">
              <a:buNone/>
            </a:pPr>
            <a:r>
              <a:rPr lang="en-US" sz="1200" u="sng" kern="1200">
                <a:solidFill>
                  <a:schemeClr val="tx1"/>
                </a:solidFill>
                <a:effectLst/>
                <a:latin typeface="+mn-lt"/>
                <a:ea typeface="+mn-ea"/>
                <a:cs typeface="+mn-cs"/>
                <a:hlinkClick r:id="rId3"/>
              </a:rPr>
              <a:t>https://nps.maps.arcgis.com/home/item.html?id=e95e1a54a64f40629e6fb98a7b31ba94</a:t>
            </a:r>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27</a:t>
            </a:fld>
            <a:endParaRPr lang="en-US"/>
          </a:p>
        </p:txBody>
      </p:sp>
    </p:spTree>
    <p:extLst>
      <p:ext uri="{BB962C8B-B14F-4D97-AF65-F5344CB8AC3E}">
        <p14:creationId xmlns:p14="http://schemas.microsoft.com/office/powerpoint/2010/main" val="3674792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a:t>There are some other cool tools online that show us where we might expect to find certain species, or where they’ve already been found.</a:t>
            </a:r>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r>
              <a:rPr lang="en-US" sz="1200"/>
              <a:t>One of those tools is our Great Smoky Mountains National Park “Atlas of the Smokies”.</a:t>
            </a:r>
          </a:p>
          <a:p>
            <a:pPr marL="0" indent="0">
              <a:lnSpc>
                <a:spcPct val="100000"/>
              </a:lnSpc>
              <a:buFont typeface="Avenir Next LT Pro" panose="020B0504020202020204" pitchFamily="34" charset="0"/>
              <a:buNone/>
            </a:pPr>
            <a:r>
              <a:rPr lang="en-US">
                <a:hlinkClick r:id="rId3"/>
              </a:rPr>
              <a:t>Great Smoky Mountains National Park (nps.gov)</a:t>
            </a:r>
            <a:r>
              <a:rPr lang="en-US"/>
              <a:t>   https://maps.nps.gov/species</a:t>
            </a:r>
            <a:endParaRPr lang="en-US" sz="1200"/>
          </a:p>
          <a:p>
            <a:endParaRPr lang="en-US"/>
          </a:p>
          <a:p>
            <a:endParaRPr lang="en-US"/>
          </a:p>
          <a:p>
            <a:endParaRPr lang="en-US"/>
          </a:p>
          <a:p>
            <a:r>
              <a:rPr lang="en-US"/>
              <a:t>Reference –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28</a:t>
            </a:fld>
            <a:endParaRPr lang="en-US"/>
          </a:p>
        </p:txBody>
      </p:sp>
    </p:spTree>
    <p:extLst>
      <p:ext uri="{BB962C8B-B14F-4D97-AF65-F5344CB8AC3E}">
        <p14:creationId xmlns:p14="http://schemas.microsoft.com/office/powerpoint/2010/main" val="1746791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a:t>You will see a dropdown menu just after “Atlas of the Smokies”. Select “Species Mapper”.</a:t>
            </a:r>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r>
              <a:rPr lang="en-US" sz="1200"/>
              <a:t>Drop down the list and find “GIANT CANE”.</a:t>
            </a:r>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endParaRPr lang="en-US" sz="1200">
              <a:hlinkClick r:id="rId3"/>
            </a:endParaRPr>
          </a:p>
          <a:p>
            <a:pPr marL="0" indent="0">
              <a:lnSpc>
                <a:spcPct val="100000"/>
              </a:lnSpc>
              <a:buFont typeface="Avenir Next LT Pro" panose="020B0504020202020204" pitchFamily="34" charset="0"/>
              <a:buNone/>
            </a:pPr>
            <a:endParaRPr lang="en-US" sz="1200">
              <a:hlinkClick r:id="rId3"/>
            </a:endParaRPr>
          </a:p>
          <a:p>
            <a:pPr marL="0" indent="0">
              <a:lnSpc>
                <a:spcPct val="100000"/>
              </a:lnSpc>
              <a:buFont typeface="Avenir Next LT Pro" panose="020B0504020202020204" pitchFamily="34" charset="0"/>
              <a:buNone/>
            </a:pPr>
            <a:r>
              <a:rPr lang="en-US">
                <a:hlinkClick r:id="rId3"/>
              </a:rPr>
              <a:t>Great Smoky Mountains National Park (nps.gov)</a:t>
            </a:r>
            <a:r>
              <a:rPr lang="en-US"/>
              <a:t>   https://maps.nps.gov/species</a:t>
            </a:r>
            <a:endParaRPr lang="en-US" sz="1200"/>
          </a:p>
          <a:p>
            <a:endParaRPr lang="en-US"/>
          </a:p>
          <a:p>
            <a:endParaRPr lang="en-US"/>
          </a:p>
          <a:p>
            <a:endParaRPr lang="en-US"/>
          </a:p>
          <a:p>
            <a:r>
              <a:rPr lang="en-US"/>
              <a:t>Reference –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29</a:t>
            </a:fld>
            <a:endParaRPr lang="en-US"/>
          </a:p>
        </p:txBody>
      </p:sp>
    </p:spTree>
    <p:extLst>
      <p:ext uri="{BB962C8B-B14F-4D97-AF65-F5344CB8AC3E}">
        <p14:creationId xmlns:p14="http://schemas.microsoft.com/office/powerpoint/2010/main" val="396883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a:t>With Giant Cane selected, try zooming in to an area. For this exercise, I’m zooming into the Cherokee, NC area.</a:t>
            </a:r>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endParaRPr lang="en-US" sz="1200"/>
          </a:p>
          <a:p>
            <a:pPr marL="0" indent="0">
              <a:lnSpc>
                <a:spcPct val="100000"/>
              </a:lnSpc>
              <a:buFont typeface="Avenir Next LT Pro" panose="020B0504020202020204" pitchFamily="34" charset="0"/>
              <a:buNone/>
            </a:pPr>
            <a:endParaRPr lang="en-US" sz="1200">
              <a:hlinkClick r:id="rId3"/>
            </a:endParaRPr>
          </a:p>
          <a:p>
            <a:pPr marL="0" indent="0">
              <a:lnSpc>
                <a:spcPct val="100000"/>
              </a:lnSpc>
              <a:buFont typeface="Avenir Next LT Pro" panose="020B0504020202020204" pitchFamily="34" charset="0"/>
              <a:buNone/>
            </a:pPr>
            <a:endParaRPr lang="en-US" sz="1200">
              <a:hlinkClick r:id="rId3"/>
            </a:endParaRPr>
          </a:p>
          <a:p>
            <a:pPr marL="0" indent="0">
              <a:lnSpc>
                <a:spcPct val="100000"/>
              </a:lnSpc>
              <a:buFont typeface="Avenir Next LT Pro" panose="020B0504020202020204" pitchFamily="34" charset="0"/>
              <a:buNone/>
            </a:pPr>
            <a:r>
              <a:rPr lang="en-US">
                <a:hlinkClick r:id="rId3"/>
              </a:rPr>
              <a:t>Great Smoky Mountains National Park (nps.gov)</a:t>
            </a:r>
            <a:r>
              <a:rPr lang="en-US"/>
              <a:t>   https://maps.nps.gov/species</a:t>
            </a:r>
            <a:endParaRPr lang="en-US" sz="1200"/>
          </a:p>
          <a:p>
            <a:endParaRPr lang="en-US"/>
          </a:p>
          <a:p>
            <a:endParaRPr lang="en-US"/>
          </a:p>
          <a:p>
            <a:endParaRPr lang="en-US"/>
          </a:p>
          <a:p>
            <a:r>
              <a:rPr lang="en-US"/>
              <a:t>Reference –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30</a:t>
            </a:fld>
            <a:endParaRPr lang="en-US"/>
          </a:p>
        </p:txBody>
      </p:sp>
    </p:spTree>
    <p:extLst>
      <p:ext uri="{BB962C8B-B14F-4D97-AF65-F5344CB8AC3E}">
        <p14:creationId xmlns:p14="http://schemas.microsoft.com/office/powerpoint/2010/main" val="3824129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dirty="0"/>
              <a:t>Continue zooming in further. I’ve now highlighted an area near Cherokee Central School in </a:t>
            </a:r>
            <a:r>
              <a:rPr lang="en-US" sz="1200" dirty="0" err="1"/>
              <a:t>Ravensford</a:t>
            </a:r>
            <a:r>
              <a:rPr lang="en-US" sz="1200" dirty="0"/>
              <a:t>, and our </a:t>
            </a:r>
            <a:r>
              <a:rPr lang="en-US" sz="1200" dirty="0" err="1"/>
              <a:t>Oconaluftee</a:t>
            </a:r>
            <a:r>
              <a:rPr lang="en-US" sz="1200" dirty="0"/>
              <a:t> Visitor Center.</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We know that there is rivercane in this area. Are you seeing it on the map (in pink or purple?)</a:t>
            </a:r>
          </a:p>
          <a:p>
            <a:pPr marL="0" indent="0">
              <a:lnSpc>
                <a:spcPct val="100000"/>
              </a:lnSpc>
              <a:buFont typeface="Avenir Next LT Pro" panose="020B0504020202020204" pitchFamily="34" charset="0"/>
              <a:buNone/>
            </a:pPr>
            <a:r>
              <a:rPr lang="en-US" sz="1200" dirty="0"/>
              <a:t>Try Toggling the top between OBSERVATIONS and PREDICTIONS. Is it the same?</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It’s also possible to check out ENVIRONMAPPER, the other dropdown near the top. </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endParaRPr lang="en-US" sz="1200" dirty="0">
              <a:hlinkClick r:id="rId3"/>
            </a:endParaRPr>
          </a:p>
          <a:p>
            <a:pPr marL="0" indent="0">
              <a:lnSpc>
                <a:spcPct val="100000"/>
              </a:lnSpc>
              <a:buFont typeface="Avenir Next LT Pro" panose="020B0504020202020204" pitchFamily="34" charset="0"/>
              <a:buNone/>
            </a:pPr>
            <a:endParaRPr lang="en-US" sz="1200" dirty="0">
              <a:hlinkClick r:id="rId3"/>
            </a:endParaRPr>
          </a:p>
          <a:p>
            <a:pPr marL="0" indent="0">
              <a:lnSpc>
                <a:spcPct val="100000"/>
              </a:lnSpc>
              <a:buFont typeface="Avenir Next LT Pro" panose="020B0504020202020204" pitchFamily="34" charset="0"/>
              <a:buNone/>
            </a:pPr>
            <a:r>
              <a:rPr lang="en-US" dirty="0">
                <a:hlinkClick r:id="rId3"/>
              </a:rPr>
              <a:t>Great Smoky Mountains National Park (nps.gov)</a:t>
            </a:r>
            <a:r>
              <a:rPr lang="en-US" dirty="0"/>
              <a:t>   https://maps.nps.gov/species</a:t>
            </a:r>
            <a:endParaRPr lang="en-US" sz="1200" dirty="0"/>
          </a:p>
          <a:p>
            <a:endParaRPr lang="en-US" dirty="0"/>
          </a:p>
          <a:p>
            <a:endParaRPr lang="en-US" dirty="0"/>
          </a:p>
          <a:p>
            <a:endParaRPr lang="en-US" dirty="0"/>
          </a:p>
          <a:p>
            <a:r>
              <a:rPr lang="en-US" dirty="0"/>
              <a:t>Reference –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31</a:t>
            </a:fld>
            <a:endParaRPr lang="en-US"/>
          </a:p>
        </p:txBody>
      </p:sp>
    </p:spTree>
    <p:extLst>
      <p:ext uri="{BB962C8B-B14F-4D97-AF65-F5344CB8AC3E}">
        <p14:creationId xmlns:p14="http://schemas.microsoft.com/office/powerpoint/2010/main" val="3954408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Atlas of the Smokies relies on Crowd-sourcing apps, like </a:t>
            </a:r>
            <a:r>
              <a:rPr lang="en-US" dirty="0" err="1"/>
              <a:t>iNaturalist</a:t>
            </a:r>
            <a:r>
              <a:rPr lang="en-US" dirty="0"/>
              <a:t> and Seek. They provide much needed data about where people are seeing rivercane. (click slide to follow link)</a:t>
            </a:r>
          </a:p>
          <a:p>
            <a:endParaRPr lang="en-US" b="1" dirty="0"/>
          </a:p>
          <a:p>
            <a:r>
              <a:rPr lang="en-US" b="1" dirty="0"/>
              <a:t>Here’s a cool video about it: </a:t>
            </a:r>
            <a:r>
              <a:rPr lang="en-US" sz="1200" b="1" kern="1200" dirty="0">
                <a:solidFill>
                  <a:schemeClr val="tx1"/>
                </a:solidFill>
                <a:effectLst/>
                <a:latin typeface="+mn-lt"/>
                <a:ea typeface="+mn-ea"/>
                <a:cs typeface="+mn-cs"/>
              </a:rPr>
              <a:t>https://www.nps.gov/grsm/learn/nature/index.htm    </a:t>
            </a:r>
          </a:p>
          <a:p>
            <a:r>
              <a:rPr lang="en-US" sz="1200" b="1" kern="1200" dirty="0">
                <a:solidFill>
                  <a:schemeClr val="tx1"/>
                </a:solidFill>
                <a:effectLst/>
                <a:latin typeface="+mn-lt"/>
                <a:ea typeface="+mn-ea"/>
                <a:cs typeface="+mn-cs"/>
              </a:rPr>
              <a:t>(3:28 length)</a:t>
            </a:r>
            <a:endParaRPr lang="en-US" b="1" dirty="0"/>
          </a:p>
          <a:p>
            <a:endParaRPr lang="en-US" sz="1200" dirty="0"/>
          </a:p>
          <a:p>
            <a:pPr indent="-228600">
              <a:lnSpc>
                <a:spcPct val="100000"/>
              </a:lnSpc>
              <a:buFont typeface="Avenir Next LT Pro" panose="020B0504020202020204" pitchFamily="34" charset="0"/>
              <a:buChar char="+"/>
            </a:pPr>
            <a:r>
              <a:rPr lang="en-US" sz="1200" dirty="0"/>
              <a:t>Join efforts such as the Atlas of the Smokies or  “Rivercane Mapping in the Southeast” program - </a:t>
            </a:r>
            <a:r>
              <a:rPr lang="en-US" sz="1200" u="sng" kern="1200" dirty="0">
                <a:solidFill>
                  <a:schemeClr val="tx1"/>
                </a:solidFill>
                <a:effectLst/>
                <a:latin typeface="+mn-lt"/>
                <a:ea typeface="+mn-ea"/>
                <a:cs typeface="+mn-cs"/>
                <a:hlinkClick r:id="rId3"/>
              </a:rPr>
              <a:t>Rivercane Mapping in the Southeast · </a:t>
            </a:r>
            <a:r>
              <a:rPr lang="en-US" sz="1200" u="sng" kern="1200" dirty="0" err="1">
                <a:solidFill>
                  <a:schemeClr val="tx1"/>
                </a:solidFill>
                <a:effectLst/>
                <a:latin typeface="+mn-lt"/>
                <a:ea typeface="+mn-ea"/>
                <a:cs typeface="+mn-cs"/>
                <a:hlinkClick r:id="rId3"/>
              </a:rPr>
              <a:t>iNaturalist</a:t>
            </a:r>
            <a:r>
              <a:rPr lang="en-US" sz="1200" kern="1200" dirty="0">
                <a:solidFill>
                  <a:schemeClr val="tx1"/>
                </a:solidFill>
                <a:effectLst/>
                <a:latin typeface="+mn-lt"/>
                <a:ea typeface="+mn-ea"/>
                <a:cs typeface="+mn-cs"/>
              </a:rPr>
              <a:t> </a:t>
            </a:r>
            <a:endParaRPr lang="en-US" sz="1200" dirty="0"/>
          </a:p>
          <a:p>
            <a:endParaRPr lang="en-US" dirty="0"/>
          </a:p>
          <a:p>
            <a:endParaRPr lang="en-US" dirty="0"/>
          </a:p>
          <a:p>
            <a:r>
              <a:rPr lang="en-US" dirty="0"/>
              <a:t>Image: NPS</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32</a:t>
            </a:fld>
            <a:endParaRPr lang="en-US"/>
          </a:p>
        </p:txBody>
      </p:sp>
    </p:spTree>
    <p:extLst>
      <p:ext uri="{BB962C8B-B14F-4D97-AF65-F5344CB8AC3E}">
        <p14:creationId xmlns:p14="http://schemas.microsoft.com/office/powerpoint/2010/main" val="4103229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Crowd-sourcing apps, like </a:t>
            </a:r>
            <a:r>
              <a:rPr lang="en-US" dirty="0" err="1"/>
              <a:t>iNaturalist</a:t>
            </a:r>
            <a:r>
              <a:rPr lang="en-US" dirty="0"/>
              <a:t> and Seek, provide much needed data about where people are seeing rivercane. Learn about the species in the Smokies and earn badges in Seek. Scientists refer to the data in </a:t>
            </a:r>
            <a:r>
              <a:rPr lang="en-US" dirty="0" err="1"/>
              <a:t>iNaturalist</a:t>
            </a:r>
            <a:r>
              <a:rPr lang="en-US" dirty="0"/>
              <a:t> to fill out their own studies. </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Or you might join efforts such as the “Rivercane Mapping in the Southeast” program - </a:t>
            </a:r>
            <a:r>
              <a:rPr lang="en-US" sz="1200" u="sng" kern="1200" dirty="0">
                <a:solidFill>
                  <a:schemeClr val="tx1"/>
                </a:solidFill>
                <a:effectLst/>
                <a:latin typeface="+mn-lt"/>
                <a:ea typeface="+mn-ea"/>
                <a:cs typeface="+mn-cs"/>
                <a:hlinkClick r:id="rId3"/>
              </a:rPr>
              <a:t>Rivercane Mapping in the Southeast · </a:t>
            </a:r>
            <a:r>
              <a:rPr lang="en-US" sz="1200" u="sng" kern="1200" dirty="0" err="1">
                <a:solidFill>
                  <a:schemeClr val="tx1"/>
                </a:solidFill>
                <a:effectLst/>
                <a:latin typeface="+mn-lt"/>
                <a:ea typeface="+mn-ea"/>
                <a:cs typeface="+mn-cs"/>
                <a:hlinkClick r:id="rId3"/>
              </a:rPr>
              <a:t>iNaturalist</a:t>
            </a:r>
            <a:r>
              <a:rPr lang="en-US" sz="1200" kern="1200" dirty="0">
                <a:solidFill>
                  <a:schemeClr val="tx1"/>
                </a:solidFill>
                <a:effectLst/>
                <a:latin typeface="+mn-lt"/>
                <a:ea typeface="+mn-ea"/>
                <a:cs typeface="+mn-cs"/>
              </a:rPr>
              <a:t> </a:t>
            </a:r>
            <a:endParaRPr lang="en-US" sz="1200" dirty="0"/>
          </a:p>
          <a:p>
            <a:endParaRPr lang="en-US" dirty="0"/>
          </a:p>
          <a:p>
            <a:endParaRPr lang="en-US" dirty="0"/>
          </a:p>
          <a:p>
            <a:r>
              <a:rPr lang="en-US" dirty="0"/>
              <a:t>Image: </a:t>
            </a:r>
            <a:r>
              <a:rPr lang="en-US" dirty="0" err="1"/>
              <a:t>iNaturalist</a:t>
            </a:r>
            <a:r>
              <a:rPr lang="en-US" dirty="0"/>
              <a:t> &amp; Seek</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33</a:t>
            </a:fld>
            <a:endParaRPr lang="en-US"/>
          </a:p>
        </p:txBody>
      </p:sp>
    </p:spTree>
    <p:extLst>
      <p:ext uri="{BB962C8B-B14F-4D97-AF65-F5344CB8AC3E}">
        <p14:creationId xmlns:p14="http://schemas.microsoft.com/office/powerpoint/2010/main" val="3708819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dirty="0"/>
              <a:t>Download </a:t>
            </a:r>
            <a:r>
              <a:rPr lang="en-US" sz="1200" dirty="0" err="1"/>
              <a:t>iNaturalist</a:t>
            </a:r>
            <a:r>
              <a:rPr lang="en-US" sz="1200" dirty="0"/>
              <a:t> app, take photos and share location data to assist Park and other scientists in locating healthy canebrakes. This effort can help in creating regional maps! The more data, the more accurate the predictions and observations.</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It’s as easy as snapping a picture, posting and waiting for others to help identify what you’ve found. Besides rivercane, you can learn about all the other organisms living in our area! </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There are several efforts in the Snap It and Map It project.</a:t>
            </a:r>
          </a:p>
          <a:p>
            <a:pPr marL="0" indent="0">
              <a:lnSpc>
                <a:spcPct val="100000"/>
              </a:lnSpc>
              <a:buFont typeface="Avenir Next LT Pro" panose="020B0504020202020204" pitchFamily="34" charset="0"/>
              <a:buNone/>
            </a:pPr>
            <a:endParaRPr lang="en-US" sz="1200" dirty="0"/>
          </a:p>
          <a:p>
            <a:endParaRPr lang="en-US" dirty="0"/>
          </a:p>
          <a:p>
            <a:r>
              <a:rPr lang="en-US" dirty="0"/>
              <a:t>……………………………………..</a:t>
            </a:r>
          </a:p>
          <a:p>
            <a:r>
              <a:rPr lang="en-US" dirty="0"/>
              <a:t>Image: </a:t>
            </a:r>
            <a:r>
              <a:rPr lang="en-US" dirty="0" err="1"/>
              <a:t>iNaturalist</a:t>
            </a:r>
            <a:endParaRPr lang="en-US" dirty="0"/>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34</a:t>
            </a:fld>
            <a:endParaRPr lang="en-US"/>
          </a:p>
        </p:txBody>
      </p:sp>
    </p:spTree>
    <p:extLst>
      <p:ext uri="{BB962C8B-B14F-4D97-AF65-F5344CB8AC3E}">
        <p14:creationId xmlns:p14="http://schemas.microsoft.com/office/powerpoint/2010/main" val="1432131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is rivercane a super-plant destined to return to its former range? We hope so.</a:t>
            </a:r>
          </a:p>
          <a:p>
            <a:endParaRPr lang="en-US"/>
          </a:p>
          <a:p>
            <a:r>
              <a:rPr lang="en-US"/>
              <a:t>Might you be a part of its story?</a:t>
            </a:r>
          </a:p>
        </p:txBody>
      </p:sp>
      <p:sp>
        <p:nvSpPr>
          <p:cNvPr id="4" name="Slide Number Placeholder 3"/>
          <p:cNvSpPr>
            <a:spLocks noGrp="1"/>
          </p:cNvSpPr>
          <p:nvPr>
            <p:ph type="sldNum" sz="quarter" idx="5"/>
          </p:nvPr>
        </p:nvSpPr>
        <p:spPr/>
        <p:txBody>
          <a:bodyPr/>
          <a:lstStyle/>
          <a:p>
            <a:fld id="{25629311-F054-4458-8083-612B4032C5C3}" type="slidenum">
              <a:rPr lang="en-US" smtClean="0"/>
              <a:t>35</a:t>
            </a:fld>
            <a:endParaRPr lang="en-US"/>
          </a:p>
        </p:txBody>
      </p:sp>
    </p:spTree>
    <p:extLst>
      <p:ext uri="{BB962C8B-B14F-4D97-AF65-F5344CB8AC3E}">
        <p14:creationId xmlns:p14="http://schemas.microsoft.com/office/powerpoint/2010/main" val="21214464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What questions or comments do you have?</a:t>
            </a:r>
          </a:p>
          <a:p>
            <a:endParaRPr lang="en-US" b="0" dirty="0"/>
          </a:p>
          <a:p>
            <a:endParaRPr lang="en-US" b="0" dirty="0"/>
          </a:p>
          <a:p>
            <a:r>
              <a:rPr lang="en-US" b="1" dirty="0"/>
              <a:t>………………………………..</a:t>
            </a:r>
          </a:p>
          <a:p>
            <a:r>
              <a:rPr lang="en-US" b="1" dirty="0"/>
              <a:t>References</a:t>
            </a:r>
          </a:p>
          <a:p>
            <a:r>
              <a:rPr lang="en-US" dirty="0"/>
              <a:t>RTCAR.org (Revitalization of Traditional Cherokee Artisan Resources)</a:t>
            </a:r>
          </a:p>
          <a:p>
            <a:r>
              <a:rPr lang="en-US" dirty="0"/>
              <a:t>Conserving Carolina</a:t>
            </a:r>
          </a:p>
          <a:p>
            <a:r>
              <a:rPr lang="en-US" dirty="0"/>
              <a:t>iNaturalist.org</a:t>
            </a:r>
          </a:p>
          <a:p>
            <a:r>
              <a:rPr lang="en-US" dirty="0"/>
              <a:t>Museum of the Cherokee Indian</a:t>
            </a:r>
          </a:p>
          <a:p>
            <a:r>
              <a:rPr lang="en-US" dirty="0"/>
              <a:t>Great Smoky Mountains National Park</a:t>
            </a:r>
          </a:p>
          <a:p>
            <a:r>
              <a:rPr lang="en-US" dirty="0"/>
              <a:t>USDA / NRCS - </a:t>
            </a:r>
            <a:r>
              <a:rPr lang="en-US" dirty="0">
                <a:hlinkClick r:id="rId3"/>
              </a:rPr>
              <a:t>Giant cane (Arundinaria gigantea) Plant Guide (usda.gov)</a:t>
            </a:r>
            <a:r>
              <a:rPr lang="en-US" dirty="0"/>
              <a:t> </a:t>
            </a:r>
            <a:r>
              <a:rPr lang="en-US" dirty="0">
                <a:hlinkClick r:id="rId4"/>
              </a:rPr>
              <a:t>Mapping rivercane in the Southeast through community science partnership with the United Keetoowah Band of Cherokee Indians | SRS Research Highlights 2019 (usda.gov)</a:t>
            </a:r>
            <a:endParaRPr lang="en-US" dirty="0"/>
          </a:p>
          <a:p>
            <a:r>
              <a:rPr lang="en-US" dirty="0"/>
              <a:t>WCU </a:t>
            </a:r>
          </a:p>
          <a:p>
            <a:r>
              <a:rPr lang="en-US" dirty="0"/>
              <a:t>Native Plants of the Carolinas and </a:t>
            </a:r>
            <a:r>
              <a:rPr lang="en-US" dirty="0" err="1"/>
              <a:t>Georgias</a:t>
            </a:r>
            <a:endParaRPr lang="en-US" dirty="0"/>
          </a:p>
          <a:p>
            <a:r>
              <a:rPr lang="en-US" dirty="0"/>
              <a:t>Chinquapin: Newsletter of Southern Appalachian Botanical Society </a:t>
            </a:r>
            <a:r>
              <a:rPr lang="en-US" dirty="0">
                <a:hlinkClick r:id="rId5"/>
              </a:rPr>
              <a:t>Chinquapin_24-1_Spring_2016.pdf (namethatplant.net)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36</a:t>
            </a:fld>
            <a:endParaRPr lang="en-US"/>
          </a:p>
        </p:txBody>
      </p:sp>
    </p:spTree>
    <p:extLst>
      <p:ext uri="{BB962C8B-B14F-4D97-AF65-F5344CB8AC3E}">
        <p14:creationId xmlns:p14="http://schemas.microsoft.com/office/powerpoint/2010/main" val="783448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4658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4964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8419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5575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7664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8418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017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222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60244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87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9795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5/22/2026</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0171520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18.jpeg"/><Relationship Id="rId5" Type="http://schemas.openxmlformats.org/officeDocument/2006/relationships/image" Target="../media/image16.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hyperlink" Target="https://nps.maps.arcgis.com/home/item.html?id=e95e1a54a64f40629e6fb98a7b31ba9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hyperlink" Target="https://www.nps.gov/grsm/learn/nature/index.htm" TargetMode="External"/><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9.xml"/><Relationship Id="rId5" Type="http://schemas.openxmlformats.org/officeDocument/2006/relationships/image" Target="../media/image40.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1" name="Rectangle 24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2" name="Rectangle 24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03"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46" name="Freeform: Shape 245">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47" name="Freeform: Shape 246">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BF66AD5A-A40F-4ACA-9F0E-C6A7CD15BCFF}"/>
              </a:ext>
            </a:extLst>
          </p:cNvPr>
          <p:cNvSpPr>
            <a:spLocks noGrp="1"/>
          </p:cNvSpPr>
          <p:nvPr>
            <p:ph type="ctrTitle"/>
          </p:nvPr>
        </p:nvSpPr>
        <p:spPr>
          <a:xfrm>
            <a:off x="1005653" y="744909"/>
            <a:ext cx="4455207" cy="3155419"/>
          </a:xfrm>
        </p:spPr>
        <p:txBody>
          <a:bodyPr anchor="b">
            <a:normAutofit/>
          </a:bodyPr>
          <a:lstStyle/>
          <a:p>
            <a:pPr algn="l"/>
            <a:r>
              <a:rPr lang="en-US" sz="6600" dirty="0"/>
              <a:t>Rivercane Mapping  Activity</a:t>
            </a:r>
          </a:p>
        </p:txBody>
      </p:sp>
      <p:sp>
        <p:nvSpPr>
          <p:cNvPr id="3" name="Subtitle 2">
            <a:extLst>
              <a:ext uri="{FF2B5EF4-FFF2-40B4-BE49-F238E27FC236}">
                <a16:creationId xmlns:a16="http://schemas.microsoft.com/office/drawing/2014/main" id="{40234469-4DCE-407E-A307-DC9C4F6C4826}"/>
              </a:ext>
            </a:extLst>
          </p:cNvPr>
          <p:cNvSpPr>
            <a:spLocks noGrp="1"/>
          </p:cNvSpPr>
          <p:nvPr>
            <p:ph type="subTitle" idx="1"/>
          </p:nvPr>
        </p:nvSpPr>
        <p:spPr>
          <a:xfrm>
            <a:off x="1012785" y="4074784"/>
            <a:ext cx="3776415" cy="2054306"/>
          </a:xfrm>
        </p:spPr>
        <p:txBody>
          <a:bodyPr anchor="t">
            <a:normAutofit/>
          </a:bodyPr>
          <a:lstStyle/>
          <a:p>
            <a:pPr algn="l"/>
            <a:r>
              <a:rPr lang="en-US" sz="2200" dirty="0"/>
              <a:t>Raising Cane: Restoration of “Cherokee Plastic”</a:t>
            </a:r>
          </a:p>
        </p:txBody>
      </p:sp>
      <p:grpSp>
        <p:nvGrpSpPr>
          <p:cNvPr id="25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08" name="Straight Connector 307">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09" name="Straight Connector 308">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7" name="Picture 6" descr="Illustration of rivercane plant with thin stalks and green leaves against black background" title="Rivercane Image">
            <a:extLst>
              <a:ext uri="{FF2B5EF4-FFF2-40B4-BE49-F238E27FC236}">
                <a16:creationId xmlns:a16="http://schemas.microsoft.com/office/drawing/2014/main" id="{1CD9F977-4FDF-42B1-B2A6-C613336B174F}"/>
              </a:ext>
            </a:extLst>
          </p:cNvPr>
          <p:cNvPicPr>
            <a:picLocks noChangeAspect="1"/>
          </p:cNvPicPr>
          <p:nvPr/>
        </p:nvPicPr>
        <p:blipFill rotWithShape="1">
          <a:blip r:embed="rId3">
            <a:extLst>
              <a:ext uri="{28A0092B-C50C-407E-A947-70E740481C1C}">
                <a14:useLocalDpi xmlns:a14="http://schemas.microsoft.com/office/drawing/2010/main" val="0"/>
              </a:ext>
            </a:extLst>
          </a:blip>
          <a:srcRect r="8963" b="40368"/>
          <a:stretch/>
        </p:blipFill>
        <p:spPr>
          <a:xfrm>
            <a:off x="5463909" y="567942"/>
            <a:ext cx="5847509" cy="5716862"/>
          </a:xfrm>
          <a:prstGeom prst="rect">
            <a:avLst/>
          </a:prstGeom>
        </p:spPr>
      </p:pic>
      <p:grpSp>
        <p:nvGrpSpPr>
          <p:cNvPr id="311"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12" name="Freeform: Shape 311">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13"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15" name="Freeform: Shape 314">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0" name="Freeform: Shape 319">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1" name="Freeform: Shape 320">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14" name="Freeform: Shape 313">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Picture 8" descr="SPIN logo, black spiral with the words &quot;Seeking Paths in Nature&quot; at the end of the spiral" title="SPIN Logo">
            <a:extLst>
              <a:ext uri="{FF2B5EF4-FFF2-40B4-BE49-F238E27FC236}">
                <a16:creationId xmlns:a16="http://schemas.microsoft.com/office/drawing/2014/main" id="{530B0903-0950-400C-A6C0-0AC1975902D5}"/>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14597" y="5781462"/>
            <a:ext cx="708287" cy="758618"/>
          </a:xfrm>
          <a:prstGeom prst="rect">
            <a:avLst/>
          </a:prstGeom>
        </p:spPr>
      </p:pic>
      <p:pic>
        <p:nvPicPr>
          <p:cNvPr id="11" name="Picture 10" descr="NPS logo, arrowhead with words National Park Service on it with image of Sequoia tree with mountain in background, buffalo and lake in foreground" title="NPS Logo">
            <a:extLst>
              <a:ext uri="{FF2B5EF4-FFF2-40B4-BE49-F238E27FC236}">
                <a16:creationId xmlns:a16="http://schemas.microsoft.com/office/drawing/2014/main" id="{514579C9-32B3-4499-9348-09D2CBC9D919}"/>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256288" y="5781462"/>
            <a:ext cx="611264" cy="781445"/>
          </a:xfrm>
          <a:prstGeom prst="rect">
            <a:avLst/>
          </a:prstGeom>
        </p:spPr>
      </p:pic>
    </p:spTree>
    <p:extLst>
      <p:ext uri="{BB962C8B-B14F-4D97-AF65-F5344CB8AC3E}">
        <p14:creationId xmlns:p14="http://schemas.microsoft.com/office/powerpoint/2010/main" val="2567236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 name="Rectangle 23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7" name="Freeform: Shape 23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9" name="Freeform: Shape 23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1" name="Freeform: Shape 24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44" name="Freeform: Shape 24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5" name="Freeform: Shape 24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5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53" name="Freeform: Shape 25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6" name="Freeform: Shape 25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7" name="Freeform: Shape 25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8" name="Freeform: Shape 25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61" name="Rectangle 26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3" name="Rectangle 26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Picture 4" descr="Image of fence with mist covered wildflower field receding into forest behind it. Mountain faintly visible in background" title="Smokies">
            <a:extLst>
              <a:ext uri="{FF2B5EF4-FFF2-40B4-BE49-F238E27FC236}">
                <a16:creationId xmlns:a16="http://schemas.microsoft.com/office/drawing/2014/main" id="{5D48DA6B-3D9A-4EA5-8786-BC992B1BDF1D}"/>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5726" r="-1" b="-1"/>
          <a:stretch/>
        </p:blipFill>
        <p:spPr>
          <a:xfrm>
            <a:off x="20" y="10"/>
            <a:ext cx="12188932" cy="6856614"/>
          </a:xfrm>
          <a:prstGeom prst="rect">
            <a:avLst/>
          </a:prstGeom>
        </p:spPr>
      </p:pic>
      <p:sp>
        <p:nvSpPr>
          <p:cNvPr id="265" name="Rectangle 264">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3124261"/>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0E0BF5-D7A0-4428-8BBB-67573E98CA43}"/>
              </a:ext>
            </a:extLst>
          </p:cNvPr>
          <p:cNvSpPr>
            <a:spLocks noGrp="1"/>
          </p:cNvSpPr>
          <p:nvPr>
            <p:ph type="title"/>
          </p:nvPr>
        </p:nvSpPr>
        <p:spPr>
          <a:xfrm>
            <a:off x="996275" y="3523512"/>
            <a:ext cx="6198566" cy="2603208"/>
          </a:xfrm>
        </p:spPr>
        <p:txBody>
          <a:bodyPr vert="horz" lIns="91440" tIns="45720" rIns="91440" bIns="45720" rtlCol="0" anchor="b">
            <a:normAutofit/>
          </a:bodyPr>
          <a:lstStyle/>
          <a:p>
            <a:r>
              <a:rPr lang="en-US" sz="5400" kern="1200">
                <a:solidFill>
                  <a:srgbClr val="FFFFFF"/>
                </a:solidFill>
                <a:latin typeface="+mj-lt"/>
                <a:ea typeface="+mj-ea"/>
                <a:cs typeface="+mj-cs"/>
              </a:rPr>
              <a:t>Restoring Rivercane</a:t>
            </a:r>
          </a:p>
        </p:txBody>
      </p:sp>
      <p:sp>
        <p:nvSpPr>
          <p:cNvPr id="3" name="Text Placeholder 2">
            <a:extLst>
              <a:ext uri="{FF2B5EF4-FFF2-40B4-BE49-F238E27FC236}">
                <a16:creationId xmlns:a16="http://schemas.microsoft.com/office/drawing/2014/main" id="{1E1F6D4F-B96C-48F1-9F1F-0663FF3E19FC}"/>
              </a:ext>
            </a:extLst>
          </p:cNvPr>
          <p:cNvSpPr>
            <a:spLocks noGrp="1"/>
          </p:cNvSpPr>
          <p:nvPr>
            <p:ph type="body" idx="1"/>
          </p:nvPr>
        </p:nvSpPr>
        <p:spPr>
          <a:xfrm>
            <a:off x="7369593" y="3509735"/>
            <a:ext cx="3630442" cy="2357665"/>
          </a:xfrm>
        </p:spPr>
        <p:txBody>
          <a:bodyPr vert="horz" lIns="91440" tIns="45720" rIns="91440" bIns="45720" rtlCol="0" anchor="b">
            <a:normAutofit/>
          </a:bodyPr>
          <a:lstStyle/>
          <a:p>
            <a:r>
              <a:rPr lang="en-US" sz="2200" kern="1200">
                <a:solidFill>
                  <a:srgbClr val="FFFFFF"/>
                </a:solidFill>
                <a:latin typeface="+mn-lt"/>
                <a:ea typeface="+mn-ea"/>
                <a:cs typeface="+mn-cs"/>
              </a:rPr>
              <a:t>Why do we care?</a:t>
            </a:r>
          </a:p>
        </p:txBody>
      </p:sp>
      <p:grpSp>
        <p:nvGrpSpPr>
          <p:cNvPr id="267"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68" name="Freeform: Shape 267">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269" name="Freeform: Shape 268">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270" name="Freeform: Shape 269">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271" name="Freeform: Shape 270">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276"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77"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9" name="Freeform: Shape 278">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80" name="Freeform: Shape 279">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81" name="Freeform: Shape 280">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82" name="Freeform: Shape 281">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83" name="Freeform: Shape 282">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84" name="Freeform: Shape 283">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85" name="Freeform: Shape 284">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8" name="Freeform: Shape 277">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84" name="Picture 183" descr="NPS logo, arrowhead with words National Park Service on it with image of Sequoia tree with mountain in background, buffalo and lake in foreground" title="NPS Logo">
            <a:extLst>
              <a:ext uri="{FF2B5EF4-FFF2-40B4-BE49-F238E27FC236}">
                <a16:creationId xmlns:a16="http://schemas.microsoft.com/office/drawing/2014/main" id="{CE53C883-7DC6-4CB3-83F0-BB7454D11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8390" y="4833270"/>
            <a:ext cx="874625" cy="1118128"/>
          </a:xfrm>
          <a:prstGeom prst="rect">
            <a:avLst/>
          </a:prstGeom>
        </p:spPr>
      </p:pic>
    </p:spTree>
    <p:extLst>
      <p:ext uri="{BB962C8B-B14F-4D97-AF65-F5344CB8AC3E}">
        <p14:creationId xmlns:p14="http://schemas.microsoft.com/office/powerpoint/2010/main" val="2037915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 name="Rectangle 37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74" name="Freeform: Shape 37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76" name="Freeform: Shape 37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78" name="Freeform: Shape 37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81" name="Freeform: Shape 38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2" name="Freeform: Shape 38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3" name="Freeform: Shape 38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84" name="Freeform: Shape 38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5" name="Freeform: Shape 38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86" name="Freeform: Shape 38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87" name="Freeform: Shape 38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8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90" name="Freeform: Shape 38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1" name="Freeform: Shape 39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2" name="Freeform: Shape 39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3" name="Freeform: Shape 39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4" name="Freeform: Shape 39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5" name="Freeform: Shape 39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6" name="Freeform: Shape 39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98" name="Rectangle 39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0" name="Rectangle 39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2" name="Rectangle 401">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Woman wearing mask with small knife is splitting a stalk of dried rivercane down the middle while a younger man wearing mask watches" title="Splitting Rivercane">
            <a:extLst>
              <a:ext uri="{FF2B5EF4-FFF2-40B4-BE49-F238E27FC236}">
                <a16:creationId xmlns:a16="http://schemas.microsoft.com/office/drawing/2014/main" id="{9CF2252D-E717-481F-B765-4CFE4B94CE4D}"/>
              </a:ext>
            </a:extLst>
          </p:cNvPr>
          <p:cNvPicPr>
            <a:picLocks noGrp="1" noChangeAspect="1"/>
          </p:cNvPicPr>
          <p:nvPr>
            <p:ph type="pic" idx="1"/>
          </p:nvPr>
        </p:nvPicPr>
        <p:blipFill rotWithShape="1">
          <a:blip r:embed="rId3">
            <a:alphaModFix amt="60000"/>
            <a:extLst>
              <a:ext uri="{28A0092B-C50C-407E-A947-70E740481C1C}">
                <a14:useLocalDpi xmlns:a14="http://schemas.microsoft.com/office/drawing/2010/main" val="0"/>
              </a:ext>
            </a:extLst>
          </a:blip>
          <a:srcRect t="8439" r="-1" b="16556"/>
          <a:stretch/>
        </p:blipFill>
        <p:spPr>
          <a:xfrm>
            <a:off x="20" y="10"/>
            <a:ext cx="12188932" cy="6856614"/>
          </a:xfrm>
          <a:prstGeom prst="rect">
            <a:avLst/>
          </a:prstGeom>
        </p:spPr>
      </p:pic>
      <p:grpSp>
        <p:nvGrpSpPr>
          <p:cNvPr id="404"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05" name="Freeform: Shape 404">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406" name="Freeform: Shape 405">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407" name="Freeform: Shape 406">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408" name="Freeform: Shape 407">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409" name="Freeform: Shape 408">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410" name="Freeform: Shape 409">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411" name="Freeform: Shape 410">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982FC314-2EDD-46A9-9BE5-26100D77C731}"/>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a:solidFill>
                  <a:srgbClr val="FFFFFF"/>
                </a:solidFill>
                <a:latin typeface="+mj-lt"/>
                <a:ea typeface="+mj-ea"/>
                <a:cs typeface="+mj-cs"/>
              </a:rPr>
              <a:t>Cultural Importance</a:t>
            </a:r>
          </a:p>
        </p:txBody>
      </p:sp>
      <p:grpSp>
        <p:nvGrpSpPr>
          <p:cNvPr id="413"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14"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16" name="Freeform: Shape 415">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17" name="Freeform: Shape 416">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18" name="Freeform: Shape 417">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19" name="Freeform: Shape 418">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20" name="Freeform: Shape 419">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421" name="Freeform: Shape 420">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422" name="Freeform: Shape 421">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15" name="Freeform: Shape 414">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6" name="TextBox 45">
            <a:extLst>
              <a:ext uri="{FF2B5EF4-FFF2-40B4-BE49-F238E27FC236}">
                <a16:creationId xmlns:a16="http://schemas.microsoft.com/office/drawing/2014/main" id="{75CBDB49-9DB4-41EF-BD22-C41D89D6E375}"/>
              </a:ext>
            </a:extLst>
          </p:cNvPr>
          <p:cNvSpPr txBox="1"/>
          <p:nvPr/>
        </p:nvSpPr>
        <p:spPr>
          <a:xfrm>
            <a:off x="486458" y="6100886"/>
            <a:ext cx="6253842" cy="430887"/>
          </a:xfrm>
          <a:prstGeom prst="rect">
            <a:avLst/>
          </a:prstGeom>
          <a:noFill/>
        </p:spPr>
        <p:txBody>
          <a:bodyPr wrap="square">
            <a:spAutoFit/>
          </a:bodyPr>
          <a:lstStyle/>
          <a:p>
            <a:r>
              <a:rPr lang="en-US" sz="1100" kern="1200">
                <a:solidFill>
                  <a:schemeClr val="bg1"/>
                </a:solidFill>
                <a:effectLst/>
                <a:latin typeface="+mn-lt"/>
                <a:ea typeface="+mn-ea"/>
                <a:cs typeface="+mn-cs"/>
              </a:rPr>
              <a:t>Image: Conserving Carolina / </a:t>
            </a:r>
            <a:r>
              <a:rPr lang="en-US" sz="1100" kern="1200" err="1">
                <a:solidFill>
                  <a:schemeClr val="bg1"/>
                </a:solidFill>
                <a:effectLst/>
                <a:latin typeface="+mn-lt"/>
                <a:ea typeface="+mn-ea"/>
                <a:cs typeface="+mn-cs"/>
              </a:rPr>
              <a:t>RoseJenkinsLane</a:t>
            </a:r>
            <a:endParaRPr lang="en-US" sz="1100" kern="1200">
              <a:solidFill>
                <a:schemeClr val="bg1"/>
              </a:solidFill>
              <a:effectLst/>
              <a:latin typeface="+mn-lt"/>
              <a:ea typeface="+mn-ea"/>
              <a:cs typeface="+mn-cs"/>
            </a:endParaRPr>
          </a:p>
          <a:p>
            <a:r>
              <a:rPr lang="en-US" sz="1100" kern="1200">
                <a:solidFill>
                  <a:schemeClr val="bg1"/>
                </a:solidFill>
                <a:effectLst/>
                <a:latin typeface="+mn-lt"/>
                <a:ea typeface="+mn-ea"/>
                <a:cs typeface="+mn-cs"/>
              </a:rPr>
              <a:t>Artisans: Dylan Morgan and Lucille Lossiah</a:t>
            </a:r>
            <a:endParaRPr lang="en-US" sz="400">
              <a:solidFill>
                <a:schemeClr val="bg1"/>
              </a:solidFill>
            </a:endParaRPr>
          </a:p>
        </p:txBody>
      </p:sp>
    </p:spTree>
    <p:extLst>
      <p:ext uri="{BB962C8B-B14F-4D97-AF65-F5344CB8AC3E}">
        <p14:creationId xmlns:p14="http://schemas.microsoft.com/office/powerpoint/2010/main" val="1728310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 name="Rectangle 15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1" name="Freeform: Shape 16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3" name="Freeform: Shape 16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5" name="Freeform: Shape 16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6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8" name="Freeform: Shape 16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7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77" name="Freeform: Shape 17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5" name="Rectangle 184">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87" name="Rectangle 186">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89" name="Rectangle 188">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image of illustration of rivercane plant with thin stalks and green leaves against black background with thin dotted topographic lines from a map overlaid" title="Rivercane Background">
            <a:extLst>
              <a:ext uri="{FF2B5EF4-FFF2-40B4-BE49-F238E27FC236}">
                <a16:creationId xmlns:a16="http://schemas.microsoft.com/office/drawing/2014/main" id="{5D48DA6B-3D9A-4EA5-8786-BC992B1BDF1D}"/>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grpSp>
        <p:nvGrpSpPr>
          <p:cNvPr id="191"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92" name="Freeform: Shape 191">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93" name="Freeform: Shape 192">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94" name="Freeform: Shape 193">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95" name="Freeform: Shape 194">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96" name="Freeform: Shape 195">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200" name="Freeform: Shape 199">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01" name="Freeform: Shape 200">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02" name="Freeform: Shape 201">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04" name="Freeform: Shape 203">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08" name="Freeform: Shape 207">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209" name="Freeform: Shape 208">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212" name="Freeform: Shape 211">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213" name="Freeform: Shape 212">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215" name="Freeform: Shape 214">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217"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18"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20" name="Freeform: Shape 219">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23" name="Freeform: Shape 222">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24" name="Freeform: Shape 223">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25" name="Freeform: Shape 224">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26" name="Freeform: Shape 225">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19" name="Freeform: Shape 218">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20E0BF5-D7A0-4428-8BBB-67573E98CA43}"/>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r>
              <a:rPr lang="en-US" sz="5400" kern="1200">
                <a:solidFill>
                  <a:srgbClr val="FFFFFF"/>
                </a:solidFill>
                <a:latin typeface="+mj-lt"/>
                <a:ea typeface="+mj-ea"/>
                <a:cs typeface="+mj-cs"/>
              </a:rPr>
              <a:t>Part of our Historic Landscape</a:t>
            </a:r>
          </a:p>
        </p:txBody>
      </p:sp>
      <p:grpSp>
        <p:nvGrpSpPr>
          <p:cNvPr id="228"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229" name="Straight Connector 228">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30" name="Straight Connector 229">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588549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 name="Rectangle 33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9" name="Freeform: Shape 33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41" name="Freeform: Shape 34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43" name="Freeform: Shape 34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46" name="Freeform: Shape 34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7" name="Freeform: Shape 34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8" name="Freeform: Shape 34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49" name="Freeform: Shape 34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0" name="Freeform: Shape 34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51" name="Freeform: Shape 35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52" name="Freeform: Shape 35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5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55" name="Freeform: Shape 35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9" name="Freeform: Shape 35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0" name="Freeform: Shape 35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1" name="Freeform: Shape 36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3" name="Rectangle 362">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5" name="Rectangle 364">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67"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68" name="Freeform: Shape 367">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69" name="Freeform: Shape 368">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0" name="Freeform: Shape 369">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1" name="Freeform: Shape 370">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72" name="Freeform: Shape 371">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3" name="Freeform: Shape 372">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74" name="Freeform: Shape 373">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75" name="Freeform: Shape 374">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B6E6876A-4D8F-4DED-BDBD-3FCBD116DFD7}"/>
              </a:ext>
            </a:extLst>
          </p:cNvPr>
          <p:cNvSpPr>
            <a:spLocks noGrp="1"/>
          </p:cNvSpPr>
          <p:nvPr>
            <p:ph type="title"/>
          </p:nvPr>
        </p:nvSpPr>
        <p:spPr>
          <a:xfrm>
            <a:off x="1005654" y="744909"/>
            <a:ext cx="3776416" cy="3155419"/>
          </a:xfrm>
        </p:spPr>
        <p:txBody>
          <a:bodyPr vert="horz" lIns="91440" tIns="45720" rIns="91440" bIns="45720" rtlCol="0" anchor="b">
            <a:normAutofit/>
          </a:bodyPr>
          <a:lstStyle/>
          <a:p>
            <a:r>
              <a:rPr lang="en-US" sz="5400" kern="1200">
                <a:solidFill>
                  <a:schemeClr val="tx2"/>
                </a:solidFill>
                <a:latin typeface="+mj-lt"/>
                <a:ea typeface="+mj-ea"/>
                <a:cs typeface="+mj-cs"/>
              </a:rPr>
              <a:t>A Natural Water Filter</a:t>
            </a:r>
          </a:p>
        </p:txBody>
      </p:sp>
      <p:grpSp>
        <p:nvGrpSpPr>
          <p:cNvPr id="377"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78" name="Straight Connector 377">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79" name="Straight Connector 378">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Picture 3" descr="Two photos of rivercane, one overlaid on top of the others. The larger background image shows rivercane root network. The smaller overlaid image zooms in on the connection between rivercane stalk and root" title="Two photos of rivercane">
            <a:extLst>
              <a:ext uri="{FF2B5EF4-FFF2-40B4-BE49-F238E27FC236}">
                <a16:creationId xmlns:a16="http://schemas.microsoft.com/office/drawing/2014/main" id="{1BCC43B8-3D8D-4950-8C8E-184B49ED6B3D}"/>
              </a:ext>
            </a:extLst>
          </p:cNvPr>
          <p:cNvPicPr>
            <a:picLocks noChangeAspect="1"/>
          </p:cNvPicPr>
          <p:nvPr/>
        </p:nvPicPr>
        <p:blipFill rotWithShape="1">
          <a:blip r:embed="rId3">
            <a:extLst>
              <a:ext uri="{28A0092B-C50C-407E-A947-70E740481C1C}">
                <a14:useLocalDpi xmlns:a14="http://schemas.microsoft.com/office/drawing/2010/main" val="0"/>
              </a:ext>
            </a:extLst>
          </a:blip>
          <a:srcRect t="12328"/>
          <a:stretch/>
        </p:blipFill>
        <p:spPr>
          <a:xfrm>
            <a:off x="5186557" y="1195226"/>
            <a:ext cx="6402214" cy="4462293"/>
          </a:xfrm>
          <a:prstGeom prst="rect">
            <a:avLst/>
          </a:prstGeom>
        </p:spPr>
      </p:pic>
      <p:grpSp>
        <p:nvGrpSpPr>
          <p:cNvPr id="381"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82" name="Freeform: Shape 381">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83"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85" name="Freeform: Shape 384">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6" name="Freeform: Shape 385">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7" name="Freeform: Shape 386">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8" name="Freeform: Shape 387">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9" name="Freeform: Shape 388">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90" name="Freeform: Shape 389">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91" name="Freeform: Shape 390">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84" name="Freeform: Shape 383">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9" name="TextBox 48">
            <a:extLst>
              <a:ext uri="{FF2B5EF4-FFF2-40B4-BE49-F238E27FC236}">
                <a16:creationId xmlns:a16="http://schemas.microsoft.com/office/drawing/2014/main" id="{02EE7736-F31C-454F-A488-F68CA9C42C7A}"/>
              </a:ext>
            </a:extLst>
          </p:cNvPr>
          <p:cNvSpPr txBox="1"/>
          <p:nvPr/>
        </p:nvSpPr>
        <p:spPr>
          <a:xfrm>
            <a:off x="907595" y="6381076"/>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South River </a:t>
            </a:r>
            <a:r>
              <a:rPr lang="en-US" sz="1100" kern="1200" err="1">
                <a:solidFill>
                  <a:schemeClr val="bg2">
                    <a:lumMod val="25000"/>
                  </a:schemeClr>
                </a:solidFill>
                <a:effectLst/>
                <a:latin typeface="+mn-lt"/>
                <a:ea typeface="+mn-ea"/>
                <a:cs typeface="+mn-cs"/>
              </a:rPr>
              <a:t>Waterhed</a:t>
            </a:r>
            <a:r>
              <a:rPr lang="en-US" sz="1100" kern="1200">
                <a:solidFill>
                  <a:schemeClr val="bg2">
                    <a:lumMod val="25000"/>
                  </a:schemeClr>
                </a:solidFill>
                <a:effectLst/>
                <a:latin typeface="+mn-lt"/>
                <a:ea typeface="+mn-ea"/>
                <a:cs typeface="+mn-cs"/>
              </a:rPr>
              <a:t> Alliance</a:t>
            </a:r>
            <a:endParaRPr lang="en-US" sz="400">
              <a:solidFill>
                <a:schemeClr val="bg2">
                  <a:lumMod val="25000"/>
                </a:schemeClr>
              </a:solidFill>
            </a:endParaRPr>
          </a:p>
        </p:txBody>
      </p:sp>
    </p:spTree>
    <p:extLst>
      <p:ext uri="{BB962C8B-B14F-4D97-AF65-F5344CB8AC3E}">
        <p14:creationId xmlns:p14="http://schemas.microsoft.com/office/powerpoint/2010/main" val="183268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6" name="Picture 5" descr="Image of brook trout resting on rocks on bottom of riverbed" title="Brook Trout">
            <a:extLst>
              <a:ext uri="{FF2B5EF4-FFF2-40B4-BE49-F238E27FC236}">
                <a16:creationId xmlns:a16="http://schemas.microsoft.com/office/drawing/2014/main" id="{1270A942-3944-4BE7-8FF3-7C8166035BD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2787" r="-1" b="-1"/>
          <a:stretch/>
        </p:blipFill>
        <p:spPr>
          <a:xfrm>
            <a:off x="20" y="10"/>
            <a:ext cx="12188932" cy="6856614"/>
          </a:xfrm>
          <a:prstGeom prst="rect">
            <a:avLst/>
          </a:prstGeom>
        </p:spPr>
      </p:pic>
      <p:sp>
        <p:nvSpPr>
          <p:cNvPr id="41" name="Rectangle 40">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19C95-4EA8-4D95-A67C-49045FF6E8E2}"/>
              </a:ext>
            </a:extLst>
          </p:cNvPr>
          <p:cNvSpPr>
            <a:spLocks noGrp="1"/>
          </p:cNvSpPr>
          <p:nvPr>
            <p:ph type="title"/>
          </p:nvPr>
        </p:nvSpPr>
        <p:spPr>
          <a:xfrm>
            <a:off x="996275" y="156477"/>
            <a:ext cx="10190071" cy="1515091"/>
          </a:xfrm>
        </p:spPr>
        <p:txBody>
          <a:bodyPr vert="horz" lIns="91440" tIns="45720" rIns="91440" bIns="45720" rtlCol="0" anchor="b">
            <a:normAutofit/>
          </a:bodyPr>
          <a:lstStyle/>
          <a:p>
            <a:pPr algn="ctr"/>
            <a:r>
              <a:rPr lang="en-US" sz="5400" kern="1200">
                <a:solidFill>
                  <a:srgbClr val="FFFFFF"/>
                </a:solidFill>
                <a:latin typeface="+mj-lt"/>
                <a:ea typeface="+mj-ea"/>
                <a:cs typeface="+mj-cs"/>
              </a:rPr>
              <a:t>Important Wildlife Habitat</a:t>
            </a:r>
          </a:p>
        </p:txBody>
      </p:sp>
      <p:grpSp>
        <p:nvGrpSpPr>
          <p:cNvPr id="43"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4" name="Freeform: Shape 4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52"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3"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5" name="Freeform: Shape 5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1" name="TextBox 50">
            <a:extLst>
              <a:ext uri="{FF2B5EF4-FFF2-40B4-BE49-F238E27FC236}">
                <a16:creationId xmlns:a16="http://schemas.microsoft.com/office/drawing/2014/main" id="{DA64F6D6-43B8-4B30-95C6-74BE25B2F325}"/>
              </a:ext>
            </a:extLst>
          </p:cNvPr>
          <p:cNvSpPr txBox="1"/>
          <p:nvPr/>
        </p:nvSpPr>
        <p:spPr>
          <a:xfrm>
            <a:off x="391515" y="6098776"/>
            <a:ext cx="6253842" cy="261610"/>
          </a:xfrm>
          <a:prstGeom prst="rect">
            <a:avLst/>
          </a:prstGeom>
          <a:noFill/>
        </p:spPr>
        <p:txBody>
          <a:bodyPr wrap="square">
            <a:spAutoFit/>
          </a:bodyPr>
          <a:lstStyle/>
          <a:p>
            <a:r>
              <a:rPr lang="en-US" sz="1100" kern="1200">
                <a:solidFill>
                  <a:schemeClr val="bg1"/>
                </a:solidFill>
                <a:effectLst/>
                <a:latin typeface="+mn-lt"/>
                <a:ea typeface="+mn-ea"/>
                <a:cs typeface="+mn-cs"/>
              </a:rPr>
              <a:t>Image: NPS</a:t>
            </a:r>
            <a:endParaRPr lang="en-US" sz="400">
              <a:solidFill>
                <a:schemeClr val="bg1"/>
              </a:solidFill>
            </a:endParaRPr>
          </a:p>
        </p:txBody>
      </p:sp>
    </p:spTree>
    <p:extLst>
      <p:ext uri="{BB962C8B-B14F-4D97-AF65-F5344CB8AC3E}">
        <p14:creationId xmlns:p14="http://schemas.microsoft.com/office/powerpoint/2010/main" val="2116901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1" name="Rectangle 15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52" name="Freeform: Shape 15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53" name="Freeform: Shape 15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54" name="Freeform: Shape 16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5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4" name="Freeform: Shape 16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56" name="Freeform: Shape 16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5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58" name="Freeform: Shape 17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9" name="Freeform: Shape 17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0" name="Freeform: Shape 17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1" name="Freeform: Shape 17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2" name="Freeform: Shape 17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3" name="Rectangle 180">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4" name="Rectangle 182">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5" name="Rectangle 184">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Image of fenced of field of wildflowers dotted with wildflowers with large tree in left foreground" title="Field">
            <a:extLst>
              <a:ext uri="{FF2B5EF4-FFF2-40B4-BE49-F238E27FC236}">
                <a16:creationId xmlns:a16="http://schemas.microsoft.com/office/drawing/2014/main" id="{9196F45A-0E2D-4889-AE27-44DB622D3DC2}"/>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2033" r="-1" b="13692"/>
          <a:stretch/>
        </p:blipFill>
        <p:spPr>
          <a:xfrm>
            <a:off x="20" y="10"/>
            <a:ext cx="12188932" cy="6856614"/>
          </a:xfrm>
          <a:prstGeom prst="rect">
            <a:avLst/>
          </a:prstGeom>
        </p:spPr>
      </p:pic>
      <p:grpSp>
        <p:nvGrpSpPr>
          <p:cNvPr id="366"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367" name="Freeform: Shape 187">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368" name="Freeform: Shape 188">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369" name="Freeform: Shape 189">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370" name="Freeform: Shape 190">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292" name="Freeform: Shape 291">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293"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306" name="Freeform: Shape 305">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7" name="Freeform: Shape 306">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8" name="Freeform: Shape 307">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9" name="Freeform: Shape 308">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310" name="Freeform: Shape 309">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71" name="Freeform: Shape 310">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372" name="Freeform: Shape 293">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295" name="Freeform: Shape 294">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373" name="Freeform: Shape 295">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297" name="Freeform: Shape 296">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374" name="Freeform: Shape 297">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299" name="Freeform: Shape 298">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375" name="Freeform: Shape 299">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01" name="Freeform: Shape 300">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302" name="Freeform: Shape 301">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376"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77"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78" name="Freeform: Shape 315">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79" name="Freeform: Shape 316">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80" name="Freeform: Shape 317">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81" name="Freeform: Shape 318">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82" name="Freeform: Shape 319">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83" name="Freeform: Shape 320">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84" name="Freeform: Shape 321">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85" name="Freeform: Shape 314">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E6876A-4D8F-4DED-BDBD-3FCBD116DFD7}"/>
              </a:ext>
            </a:extLst>
          </p:cNvPr>
          <p:cNvSpPr>
            <a:spLocks noGrp="1"/>
          </p:cNvSpPr>
          <p:nvPr>
            <p:ph type="title"/>
          </p:nvPr>
        </p:nvSpPr>
        <p:spPr>
          <a:xfrm>
            <a:off x="4000500" y="740211"/>
            <a:ext cx="7530685" cy="3163864"/>
          </a:xfrm>
        </p:spPr>
        <p:txBody>
          <a:bodyPr vert="horz" lIns="91440" tIns="45720" rIns="91440" bIns="45720" rtlCol="0" anchor="b">
            <a:normAutofit/>
          </a:bodyPr>
          <a:lstStyle/>
          <a:p>
            <a:r>
              <a:rPr lang="en-US" sz="5400" kern="1200">
                <a:solidFill>
                  <a:srgbClr val="FFFFFF"/>
                </a:solidFill>
                <a:latin typeface="+mj-lt"/>
                <a:ea typeface="+mj-ea"/>
                <a:cs typeface="+mj-cs"/>
              </a:rPr>
              <a:t>Disappearing Range</a:t>
            </a:r>
          </a:p>
        </p:txBody>
      </p:sp>
      <p:grpSp>
        <p:nvGrpSpPr>
          <p:cNvPr id="386"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387" name="Straight Connector 324">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88" name="Straight Connector 325">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220" name="Text Placeholder 2">
            <a:extLst>
              <a:ext uri="{FF2B5EF4-FFF2-40B4-BE49-F238E27FC236}">
                <a16:creationId xmlns:a16="http://schemas.microsoft.com/office/drawing/2014/main" id="{7206D86B-A413-4C21-A664-7708C683A039}"/>
              </a:ext>
            </a:extLst>
          </p:cNvPr>
          <p:cNvSpPr>
            <a:spLocks noGrp="1"/>
          </p:cNvSpPr>
          <p:nvPr>
            <p:ph type="body" idx="1"/>
          </p:nvPr>
        </p:nvSpPr>
        <p:spPr>
          <a:xfrm>
            <a:off x="4061294" y="5270478"/>
            <a:ext cx="5132387" cy="631581"/>
          </a:xfrm>
        </p:spPr>
        <p:txBody>
          <a:bodyPr vert="horz" lIns="91440" tIns="45720" rIns="91440" bIns="45720" rtlCol="0" anchor="t">
            <a:normAutofit/>
          </a:bodyPr>
          <a:lstStyle/>
          <a:p>
            <a:r>
              <a:rPr lang="en-US" sz="2200" b="0" i="1" kern="1200" dirty="0">
                <a:solidFill>
                  <a:schemeClr val="bg1"/>
                </a:solidFill>
                <a:latin typeface="+mn-lt"/>
                <a:ea typeface="+mn-ea"/>
                <a:cs typeface="+mn-cs"/>
              </a:rPr>
              <a:t>Less than 2% of original range</a:t>
            </a:r>
          </a:p>
        </p:txBody>
      </p:sp>
      <p:sp>
        <p:nvSpPr>
          <p:cNvPr id="66" name="TextBox 65">
            <a:extLst>
              <a:ext uri="{FF2B5EF4-FFF2-40B4-BE49-F238E27FC236}">
                <a16:creationId xmlns:a16="http://schemas.microsoft.com/office/drawing/2014/main" id="{3E284C18-268C-4442-A286-C3356E858605}"/>
              </a:ext>
            </a:extLst>
          </p:cNvPr>
          <p:cNvSpPr txBox="1"/>
          <p:nvPr/>
        </p:nvSpPr>
        <p:spPr>
          <a:xfrm>
            <a:off x="391515" y="6098776"/>
            <a:ext cx="6253842" cy="261610"/>
          </a:xfrm>
          <a:prstGeom prst="rect">
            <a:avLst/>
          </a:prstGeom>
          <a:noFill/>
        </p:spPr>
        <p:txBody>
          <a:bodyPr wrap="square">
            <a:spAutoFit/>
          </a:bodyPr>
          <a:lstStyle/>
          <a:p>
            <a:r>
              <a:rPr lang="en-US" sz="1100" kern="1200">
                <a:solidFill>
                  <a:schemeClr val="bg1"/>
                </a:solidFill>
                <a:effectLst/>
                <a:latin typeface="+mn-lt"/>
                <a:ea typeface="+mn-ea"/>
                <a:cs typeface="+mn-cs"/>
              </a:rPr>
              <a:t>Image: NPS</a:t>
            </a:r>
            <a:endParaRPr lang="en-US" sz="400">
              <a:solidFill>
                <a:schemeClr val="bg1"/>
              </a:solidFill>
            </a:endParaRPr>
          </a:p>
        </p:txBody>
      </p:sp>
    </p:spTree>
    <p:extLst>
      <p:ext uri="{BB962C8B-B14F-4D97-AF65-F5344CB8AC3E}">
        <p14:creationId xmlns:p14="http://schemas.microsoft.com/office/powerpoint/2010/main" val="2910795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 name="Rectangle 13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4" name="Freeform: Shape 13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36" name="Freeform: Shape 13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21" name="Freeform: Shape 13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41" name="Freeform: Shape 14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22" name="Freeform: Shape 14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50" name="Freeform: Shape 14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15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58" name="Rectangle 15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0" name="Rectangle 159">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5C325681-17E5-47EC-9BD3-56BC3EA09B86}"/>
              </a:ext>
            </a:extLst>
          </p:cNvPr>
          <p:cNvSpPr>
            <a:spLocks noGrp="1"/>
          </p:cNvSpPr>
          <p:nvPr>
            <p:ph type="title"/>
          </p:nvPr>
        </p:nvSpPr>
        <p:spPr>
          <a:xfrm>
            <a:off x="1198181" y="4078540"/>
            <a:ext cx="4795282" cy="2040973"/>
          </a:xfrm>
        </p:spPr>
        <p:txBody>
          <a:bodyPr vert="horz" lIns="91440" tIns="45720" rIns="91440" bIns="45720" rtlCol="0" anchor="ctr">
            <a:normAutofit/>
          </a:bodyPr>
          <a:lstStyle/>
          <a:p>
            <a:pPr>
              <a:lnSpc>
                <a:spcPct val="90000"/>
              </a:lnSpc>
            </a:pPr>
            <a:r>
              <a:rPr lang="en-US" kern="1200">
                <a:solidFill>
                  <a:schemeClr val="tx2"/>
                </a:solidFill>
                <a:latin typeface="+mj-lt"/>
                <a:ea typeface="+mj-ea"/>
                <a:cs typeface="+mj-cs"/>
              </a:rPr>
              <a:t>How is it Different from Bamboo?</a:t>
            </a:r>
          </a:p>
        </p:txBody>
      </p:sp>
      <p:grpSp>
        <p:nvGrpSpPr>
          <p:cNvPr id="162" name="Bottom Right">
            <a:extLst>
              <a:ext uri="{FF2B5EF4-FFF2-40B4-BE49-F238E27FC236}">
                <a16:creationId xmlns:a16="http://schemas.microsoft.com/office/drawing/2014/main" id="{D817ADB7-00E6-482F-BD8B-6813268266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63" name="Freeform: Shape 162">
              <a:extLst>
                <a:ext uri="{FF2B5EF4-FFF2-40B4-BE49-F238E27FC236}">
                  <a16:creationId xmlns:a16="http://schemas.microsoft.com/office/drawing/2014/main" id="{DF71969E-EB0C-4011-A721-C46857925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64" name="Graphic 157">
              <a:extLst>
                <a:ext uri="{FF2B5EF4-FFF2-40B4-BE49-F238E27FC236}">
                  <a16:creationId xmlns:a16="http://schemas.microsoft.com/office/drawing/2014/main" id="{0C06B9B3-A426-4BDD-BA45-9C5F6A4415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6" name="Freeform: Shape 165">
                <a:extLst>
                  <a:ext uri="{FF2B5EF4-FFF2-40B4-BE49-F238E27FC236}">
                    <a16:creationId xmlns:a16="http://schemas.microsoft.com/office/drawing/2014/main" id="{E8BAA882-64C3-4E36-828C-E2034D99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8AC94D91-AECE-473B-B00B-F2AAE0EA4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8ABFBC77-5178-4DAA-93E6-A494D4914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47E709EC-272C-4F97-BDC8-4B872DEDC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27C992B3-ABB9-443C-8748-551626188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710CC2EE-90B9-45E3-B7E6-C856A199D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28272C51-7AB7-4369-A6E9-17958FD30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5" name="Freeform: Shape 164">
              <a:extLst>
                <a:ext uri="{FF2B5EF4-FFF2-40B4-BE49-F238E27FC236}">
                  <a16:creationId xmlns:a16="http://schemas.microsoft.com/office/drawing/2014/main" id="{9B1F31DD-C31E-4C9E-A920-AD354B5CB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Content Placeholder 6" descr="Two images of rivercane side by side. One on left is closeup of branches growing out of node in stem. Right is image of rivercane in wild with measuring tape held alongside." title="Rivercane">
            <a:extLst>
              <a:ext uri="{FF2B5EF4-FFF2-40B4-BE49-F238E27FC236}">
                <a16:creationId xmlns:a16="http://schemas.microsoft.com/office/drawing/2014/main" id="{CC2FD7DB-028A-4F6A-9EBE-324979696A4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8562" r="43549" b="27260"/>
          <a:stretch/>
        </p:blipFill>
        <p:spPr>
          <a:xfrm>
            <a:off x="1270118" y="594517"/>
            <a:ext cx="5709263" cy="335614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grpSp>
        <p:nvGrpSpPr>
          <p:cNvPr id="174" name="Top left">
            <a:extLst>
              <a:ext uri="{FF2B5EF4-FFF2-40B4-BE49-F238E27FC236}">
                <a16:creationId xmlns:a16="http://schemas.microsoft.com/office/drawing/2014/main" id="{96BED12B-FE5D-4876-810D-5579D6E85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75" name="Freeform: Shape 174">
              <a:extLst>
                <a:ext uri="{FF2B5EF4-FFF2-40B4-BE49-F238E27FC236}">
                  <a16:creationId xmlns:a16="http://schemas.microsoft.com/office/drawing/2014/main" id="{22EB1789-3A9D-45E9-8CDD-C8063C5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25" name="Freeform: Shape 175">
              <a:extLst>
                <a:ext uri="{FF2B5EF4-FFF2-40B4-BE49-F238E27FC236}">
                  <a16:creationId xmlns:a16="http://schemas.microsoft.com/office/drawing/2014/main" id="{17CA9CCF-CD57-438A-9A90-777CB891C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A0CE73CE-4EED-4313-8396-3E701096D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26" name="Freeform: Shape 177">
              <a:extLst>
                <a:ext uri="{FF2B5EF4-FFF2-40B4-BE49-F238E27FC236}">
                  <a16:creationId xmlns:a16="http://schemas.microsoft.com/office/drawing/2014/main" id="{680AC3D6-983B-4840-BB53-F3C27CBCB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F45DFDBC-0EF7-4972-A2FD-5589DCF4D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27" name="Freeform: Shape 179">
              <a:extLst>
                <a:ext uri="{FF2B5EF4-FFF2-40B4-BE49-F238E27FC236}">
                  <a16:creationId xmlns:a16="http://schemas.microsoft.com/office/drawing/2014/main" id="{35F3B204-B3FF-4D3D-A08D-2848E22B0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C5F2879E-E3AA-4758-A22D-0DD2AF771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28" name="Freeform: Shape 181">
              <a:extLst>
                <a:ext uri="{FF2B5EF4-FFF2-40B4-BE49-F238E27FC236}">
                  <a16:creationId xmlns:a16="http://schemas.microsoft.com/office/drawing/2014/main" id="{B110AA5C-CE6D-4F70-9F34-C4E0875F7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pic>
        <p:nvPicPr>
          <p:cNvPr id="5" name="Picture 4" descr="Bamboo&#10;&#10;Image of bamboo stalk showing that the branches are not parallel to the stem and that there is a groove along the main stem. ">
            <a:extLst>
              <a:ext uri="{FF2B5EF4-FFF2-40B4-BE49-F238E27FC236}">
                <a16:creationId xmlns:a16="http://schemas.microsoft.com/office/drawing/2014/main" id="{FDAB05D4-8F9C-403D-8913-1310A87DB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9498" y="672226"/>
            <a:ext cx="2189758" cy="3284637"/>
          </a:xfrm>
          <a:prstGeom prst="rect">
            <a:avLst/>
          </a:prstGeom>
        </p:spPr>
      </p:pic>
      <p:sp>
        <p:nvSpPr>
          <p:cNvPr id="3" name="Text Placeholder 2">
            <a:extLst>
              <a:ext uri="{FF2B5EF4-FFF2-40B4-BE49-F238E27FC236}">
                <a16:creationId xmlns:a16="http://schemas.microsoft.com/office/drawing/2014/main" id="{F314D912-9214-43C8-A23B-9728645C19F5}"/>
              </a:ext>
            </a:extLst>
          </p:cNvPr>
          <p:cNvSpPr>
            <a:spLocks noGrp="1"/>
          </p:cNvSpPr>
          <p:nvPr>
            <p:ph type="body" idx="1"/>
          </p:nvPr>
        </p:nvSpPr>
        <p:spPr>
          <a:xfrm>
            <a:off x="6195372" y="4084395"/>
            <a:ext cx="4977905" cy="2035130"/>
          </a:xfrm>
        </p:spPr>
        <p:txBody>
          <a:bodyPr vert="horz" lIns="91440" tIns="45720" rIns="91440" bIns="45720" rtlCol="0" anchor="ctr">
            <a:normAutofit/>
          </a:bodyPr>
          <a:lstStyle/>
          <a:p>
            <a:pPr indent="-228600">
              <a:buFont typeface="Avenir Next LT Pro" panose="020B0504020202020204" pitchFamily="34" charset="0"/>
              <a:buChar char="+"/>
            </a:pPr>
            <a:r>
              <a:rPr lang="en-US" sz="1800"/>
              <a:t>Branches parallel to stem</a:t>
            </a:r>
          </a:p>
          <a:p>
            <a:pPr indent="-228600">
              <a:buFont typeface="Avenir Next LT Pro" panose="020B0504020202020204" pitchFamily="34" charset="0"/>
              <a:buChar char="+"/>
            </a:pPr>
            <a:r>
              <a:rPr lang="en-US" sz="1800"/>
              <a:t>Single branch or clump at each joint</a:t>
            </a:r>
          </a:p>
          <a:p>
            <a:pPr indent="-228600">
              <a:buFont typeface="Avenir Next LT Pro" panose="020B0504020202020204" pitchFamily="34" charset="0"/>
              <a:buChar char="+"/>
            </a:pPr>
            <a:r>
              <a:rPr lang="en-US" sz="1800"/>
              <a:t>No groove along main stem</a:t>
            </a:r>
          </a:p>
        </p:txBody>
      </p:sp>
      <p:sp>
        <p:nvSpPr>
          <p:cNvPr id="48" name="TextBox 47">
            <a:extLst>
              <a:ext uri="{FF2B5EF4-FFF2-40B4-BE49-F238E27FC236}">
                <a16:creationId xmlns:a16="http://schemas.microsoft.com/office/drawing/2014/main" id="{EC953C34-DC36-479A-AAA2-C44E6C5F302C}"/>
              </a:ext>
            </a:extLst>
          </p:cNvPr>
          <p:cNvSpPr txBox="1"/>
          <p:nvPr/>
        </p:nvSpPr>
        <p:spPr>
          <a:xfrm>
            <a:off x="832520" y="6339583"/>
            <a:ext cx="6253842" cy="261610"/>
          </a:xfrm>
          <a:prstGeom prst="rect">
            <a:avLst/>
          </a:prstGeom>
          <a:noFill/>
        </p:spPr>
        <p:txBody>
          <a:bodyPr wrap="square" lIns="91440" tIns="45720" rIns="91440" bIns="45720" anchor="t">
            <a:spAutoFit/>
          </a:bodyPr>
          <a:lstStyle/>
          <a:p>
            <a:r>
              <a:rPr lang="en-US" sz="1100" kern="1200" dirty="0">
                <a:solidFill>
                  <a:schemeClr val="bg2">
                    <a:lumMod val="25000"/>
                  </a:schemeClr>
                </a:solidFill>
                <a:effectLst/>
                <a:latin typeface="+mn-lt"/>
                <a:ea typeface="+mn-ea"/>
                <a:cs typeface="+mn-cs"/>
              </a:rPr>
              <a:t>Image: Adam Griffith, EBCI </a:t>
            </a:r>
            <a:r>
              <a:rPr lang="en-US" sz="1100" dirty="0">
                <a:solidFill>
                  <a:schemeClr val="bg2">
                    <a:lumMod val="25000"/>
                  </a:schemeClr>
                </a:solidFill>
              </a:rPr>
              <a:t>RTCAR</a:t>
            </a:r>
            <a:endParaRPr lang="en-US" sz="400" dirty="0">
              <a:solidFill>
                <a:schemeClr val="bg2">
                  <a:lumMod val="25000"/>
                </a:schemeClr>
              </a:solidFill>
            </a:endParaRPr>
          </a:p>
        </p:txBody>
      </p:sp>
    </p:spTree>
    <p:extLst>
      <p:ext uri="{BB962C8B-B14F-4D97-AF65-F5344CB8AC3E}">
        <p14:creationId xmlns:p14="http://schemas.microsoft.com/office/powerpoint/2010/main" val="37648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 name="Rectangle 11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2" name="Freeform: Shape 12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3" name="Freeform: Shape 12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4" name="Freeform: Shape 12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6" name="Freeform: Shape 12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2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2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3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3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3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3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4" name="Freeform: Shape 13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3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3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3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4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4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4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91" name="Rectangle 144">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2" name="Rectangle 146">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78540"/>
            <a:ext cx="4795282" cy="2040973"/>
          </a:xfrm>
        </p:spPr>
        <p:txBody>
          <a:bodyPr vert="horz" lIns="91440" tIns="45720" rIns="91440" bIns="45720" rtlCol="0" anchor="ctr">
            <a:normAutofit/>
          </a:bodyPr>
          <a:lstStyle/>
          <a:p>
            <a:r>
              <a:rPr lang="en-US" sz="4400" kern="1200">
                <a:solidFill>
                  <a:schemeClr val="tx2"/>
                </a:solidFill>
                <a:latin typeface="+mj-lt"/>
                <a:ea typeface="+mj-ea"/>
                <a:cs typeface="+mj-cs"/>
              </a:rPr>
              <a:t>Where does it live?</a:t>
            </a:r>
          </a:p>
        </p:txBody>
      </p:sp>
      <p:grpSp>
        <p:nvGrpSpPr>
          <p:cNvPr id="193" name="Bottom Right">
            <a:extLst>
              <a:ext uri="{FF2B5EF4-FFF2-40B4-BE49-F238E27FC236}">
                <a16:creationId xmlns:a16="http://schemas.microsoft.com/office/drawing/2014/main" id="{D817ADB7-00E6-482F-BD8B-6813268266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50" name="Freeform: Shape 149">
              <a:extLst>
                <a:ext uri="{FF2B5EF4-FFF2-40B4-BE49-F238E27FC236}">
                  <a16:creationId xmlns:a16="http://schemas.microsoft.com/office/drawing/2014/main" id="{DF71969E-EB0C-4011-A721-C46857925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4" name="Graphic 157">
              <a:extLst>
                <a:ext uri="{FF2B5EF4-FFF2-40B4-BE49-F238E27FC236}">
                  <a16:creationId xmlns:a16="http://schemas.microsoft.com/office/drawing/2014/main" id="{0C06B9B3-A426-4BDD-BA45-9C5F6A4415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95" name="Freeform: Shape 152">
                <a:extLst>
                  <a:ext uri="{FF2B5EF4-FFF2-40B4-BE49-F238E27FC236}">
                    <a16:creationId xmlns:a16="http://schemas.microsoft.com/office/drawing/2014/main" id="{E8BAA882-64C3-4E36-828C-E2034D99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6" name="Freeform: Shape 153">
                <a:extLst>
                  <a:ext uri="{FF2B5EF4-FFF2-40B4-BE49-F238E27FC236}">
                    <a16:creationId xmlns:a16="http://schemas.microsoft.com/office/drawing/2014/main" id="{8AC94D91-AECE-473B-B00B-F2AAE0EA4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7" name="Freeform: Shape 154">
                <a:extLst>
                  <a:ext uri="{FF2B5EF4-FFF2-40B4-BE49-F238E27FC236}">
                    <a16:creationId xmlns:a16="http://schemas.microsoft.com/office/drawing/2014/main" id="{8ABFBC77-5178-4DAA-93E6-A494D4914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8" name="Freeform: Shape 155">
                <a:extLst>
                  <a:ext uri="{FF2B5EF4-FFF2-40B4-BE49-F238E27FC236}">
                    <a16:creationId xmlns:a16="http://schemas.microsoft.com/office/drawing/2014/main" id="{47E709EC-272C-4F97-BDC8-4B872DEDC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9" name="Freeform: Shape 156">
                <a:extLst>
                  <a:ext uri="{FF2B5EF4-FFF2-40B4-BE49-F238E27FC236}">
                    <a16:creationId xmlns:a16="http://schemas.microsoft.com/office/drawing/2014/main" id="{27C992B3-ABB9-443C-8748-551626188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0" name="Freeform: Shape 157">
                <a:extLst>
                  <a:ext uri="{FF2B5EF4-FFF2-40B4-BE49-F238E27FC236}">
                    <a16:creationId xmlns:a16="http://schemas.microsoft.com/office/drawing/2014/main" id="{710CC2EE-90B9-45E3-B7E6-C856A199D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28272C51-7AB7-4369-A6E9-17958FD30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01" name="Freeform: Shape 151">
              <a:extLst>
                <a:ext uri="{FF2B5EF4-FFF2-40B4-BE49-F238E27FC236}">
                  <a16:creationId xmlns:a16="http://schemas.microsoft.com/office/drawing/2014/main" id="{9B1F31DD-C31E-4C9E-A920-AD354B5CB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Field Researchers&#10;&#10;Two individuals, man and woman, wearing face masks, standing behind a row of rivercane ">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2756" r="-1" b="51166"/>
          <a:stretch/>
        </p:blipFill>
        <p:spPr>
          <a:xfrm>
            <a:off x="1269833" y="544096"/>
            <a:ext cx="9652334" cy="3356149"/>
          </a:xfrm>
          <a:prstGeom prst="rect">
            <a:avLst/>
          </a:prstGeom>
        </p:spPr>
      </p:pic>
      <p:grpSp>
        <p:nvGrpSpPr>
          <p:cNvPr id="161" name="Top left">
            <a:extLst>
              <a:ext uri="{FF2B5EF4-FFF2-40B4-BE49-F238E27FC236}">
                <a16:creationId xmlns:a16="http://schemas.microsoft.com/office/drawing/2014/main" id="{96BED12B-FE5D-4876-810D-5579D6E85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02" name="Freeform: Shape 161">
              <a:extLst>
                <a:ext uri="{FF2B5EF4-FFF2-40B4-BE49-F238E27FC236}">
                  <a16:creationId xmlns:a16="http://schemas.microsoft.com/office/drawing/2014/main" id="{22EB1789-3A9D-45E9-8CDD-C8063C5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03" name="Freeform: Shape 162">
              <a:extLst>
                <a:ext uri="{FF2B5EF4-FFF2-40B4-BE49-F238E27FC236}">
                  <a16:creationId xmlns:a16="http://schemas.microsoft.com/office/drawing/2014/main" id="{17CA9CCF-CD57-438A-9A90-777CB891C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4" name="Freeform: Shape 163">
              <a:extLst>
                <a:ext uri="{FF2B5EF4-FFF2-40B4-BE49-F238E27FC236}">
                  <a16:creationId xmlns:a16="http://schemas.microsoft.com/office/drawing/2014/main" id="{A0CE73CE-4EED-4313-8396-3E701096D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5" name="Freeform: Shape 164">
              <a:extLst>
                <a:ext uri="{FF2B5EF4-FFF2-40B4-BE49-F238E27FC236}">
                  <a16:creationId xmlns:a16="http://schemas.microsoft.com/office/drawing/2014/main" id="{680AC3D6-983B-4840-BB53-F3C27CBCB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06" name="Freeform: Shape 165">
              <a:extLst>
                <a:ext uri="{FF2B5EF4-FFF2-40B4-BE49-F238E27FC236}">
                  <a16:creationId xmlns:a16="http://schemas.microsoft.com/office/drawing/2014/main" id="{F45DFDBC-0EF7-4972-A2FD-5589DCF4D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7" name="Freeform: Shape 166">
              <a:extLst>
                <a:ext uri="{FF2B5EF4-FFF2-40B4-BE49-F238E27FC236}">
                  <a16:creationId xmlns:a16="http://schemas.microsoft.com/office/drawing/2014/main" id="{35F3B204-B3FF-4D3D-A08D-2848E22B0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8" name="Freeform: Shape 167">
              <a:extLst>
                <a:ext uri="{FF2B5EF4-FFF2-40B4-BE49-F238E27FC236}">
                  <a16:creationId xmlns:a16="http://schemas.microsoft.com/office/drawing/2014/main" id="{C5F2879E-E3AA-4758-A22D-0DD2AF771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09" name="Freeform: Shape 168">
              <a:extLst>
                <a:ext uri="{FF2B5EF4-FFF2-40B4-BE49-F238E27FC236}">
                  <a16:creationId xmlns:a16="http://schemas.microsoft.com/office/drawing/2014/main" id="{B110AA5C-CE6D-4F70-9F34-C4E0875F7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4395"/>
            <a:ext cx="4977905" cy="2035130"/>
          </a:xfrm>
        </p:spPr>
        <p:txBody>
          <a:bodyPr vert="horz" lIns="91440" tIns="45720" rIns="91440" bIns="45720" rtlCol="0" anchor="ctr">
            <a:normAutofit/>
          </a:bodyPr>
          <a:lstStyle/>
          <a:p>
            <a:pPr marL="285750" indent="-228600">
              <a:lnSpc>
                <a:spcPct val="100000"/>
              </a:lnSpc>
              <a:buFont typeface="Avenir Next LT Pro" panose="020B0504020202020204" pitchFamily="34" charset="0"/>
              <a:buChar char="+"/>
            </a:pPr>
            <a:r>
              <a:rPr lang="en-US" sz="1800" dirty="0"/>
              <a:t>Along river banks</a:t>
            </a:r>
          </a:p>
          <a:p>
            <a:pPr marL="285750" indent="-228600">
              <a:lnSpc>
                <a:spcPct val="100000"/>
              </a:lnSpc>
              <a:buFont typeface="Avenir Next LT Pro" panose="020B0504020202020204" pitchFamily="34" charset="0"/>
              <a:buChar char="+"/>
            </a:pPr>
            <a:r>
              <a:rPr lang="en-US" sz="1800" dirty="0"/>
              <a:t>Slopes, floodplains &amp; woodlands</a:t>
            </a:r>
          </a:p>
          <a:p>
            <a:pPr marL="285750" indent="-228600">
              <a:lnSpc>
                <a:spcPct val="100000"/>
              </a:lnSpc>
              <a:buFont typeface="Avenir Next LT Pro" panose="020B0504020202020204" pitchFamily="34" charset="0"/>
              <a:buChar char="+"/>
            </a:pPr>
            <a:r>
              <a:rPr lang="en-US" sz="1800" dirty="0"/>
              <a:t>Light tree cover or open areas</a:t>
            </a:r>
          </a:p>
          <a:p>
            <a:pPr marL="285750" indent="-228600">
              <a:lnSpc>
                <a:spcPct val="100000"/>
              </a:lnSpc>
              <a:buFont typeface="Avenir Next LT Pro" panose="020B0504020202020204" pitchFamily="34" charset="0"/>
              <a:buChar char="+"/>
            </a:pPr>
            <a:r>
              <a:rPr lang="en-US" sz="1800" dirty="0"/>
              <a:t>Sandy to clay soils</a:t>
            </a:r>
          </a:p>
          <a:p>
            <a:pPr marL="285750" indent="-228600">
              <a:lnSpc>
                <a:spcPct val="100000"/>
              </a:lnSpc>
              <a:buFont typeface="Avenir Next LT Pro" panose="020B0504020202020204" pitchFamily="34" charset="0"/>
              <a:buChar char="+"/>
            </a:pPr>
            <a:r>
              <a:rPr lang="en-US" sz="1800" dirty="0"/>
              <a:t>Neutral to acidic soils</a:t>
            </a:r>
          </a:p>
        </p:txBody>
      </p:sp>
      <p:sp>
        <p:nvSpPr>
          <p:cNvPr id="47" name="TextBox 46">
            <a:extLst>
              <a:ext uri="{FF2B5EF4-FFF2-40B4-BE49-F238E27FC236}">
                <a16:creationId xmlns:a16="http://schemas.microsoft.com/office/drawing/2014/main" id="{E6FF1AB6-0E8B-4FD6-BB30-C66285CFF5E4}"/>
              </a:ext>
            </a:extLst>
          </p:cNvPr>
          <p:cNvSpPr txBox="1"/>
          <p:nvPr/>
        </p:nvSpPr>
        <p:spPr>
          <a:xfrm>
            <a:off x="406965" y="6491923"/>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Bo Taylor and Laura Anderson / Conserving Carolina</a:t>
            </a:r>
            <a:endParaRPr lang="en-US" sz="400">
              <a:solidFill>
                <a:schemeClr val="bg2">
                  <a:lumMod val="25000"/>
                </a:schemeClr>
              </a:solidFill>
            </a:endParaRPr>
          </a:p>
        </p:txBody>
      </p:sp>
    </p:spTree>
    <p:extLst>
      <p:ext uri="{BB962C8B-B14F-4D97-AF65-F5344CB8AC3E}">
        <p14:creationId xmlns:p14="http://schemas.microsoft.com/office/powerpoint/2010/main" val="313249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 name="Rectangle 22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0" name="Freeform: Shape 22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2" name="Freeform: Shape 23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4" name="Freeform: Shape 23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37" name="Freeform: Shape 23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9" name="Freeform: Shape 23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4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46" name="Freeform: Shape 24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54" name="Rectangle 25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56" name="Rectangle 255">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a:solidFill>
                  <a:schemeClr val="tx2"/>
                </a:solidFill>
                <a:latin typeface="+mj-lt"/>
                <a:ea typeface="+mj-ea"/>
                <a:cs typeface="+mj-cs"/>
              </a:rPr>
              <a:t>Rivercane Mapping</a:t>
            </a:r>
          </a:p>
        </p:txBody>
      </p:sp>
      <p:grpSp>
        <p:nvGrpSpPr>
          <p:cNvPr id="258" name="Bottom Right">
            <a:extLst>
              <a:ext uri="{FF2B5EF4-FFF2-40B4-BE49-F238E27FC236}">
                <a16:creationId xmlns:a16="http://schemas.microsoft.com/office/drawing/2014/main" id="{4CD73DBB-9AC8-4BE7-AA43-995A7495D7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59" name="Freeform: Shape 258">
              <a:extLst>
                <a:ext uri="{FF2B5EF4-FFF2-40B4-BE49-F238E27FC236}">
                  <a16:creationId xmlns:a16="http://schemas.microsoft.com/office/drawing/2014/main" id="{512DE672-70F7-4637-B2FF-2FA41F0B0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60" name="Graphic 157">
              <a:extLst>
                <a:ext uri="{FF2B5EF4-FFF2-40B4-BE49-F238E27FC236}">
                  <a16:creationId xmlns:a16="http://schemas.microsoft.com/office/drawing/2014/main" id="{DD2F0317-76EA-414D-B393-F8B40F19C7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62" name="Freeform: Shape 261">
                <a:extLst>
                  <a:ext uri="{FF2B5EF4-FFF2-40B4-BE49-F238E27FC236}">
                    <a16:creationId xmlns:a16="http://schemas.microsoft.com/office/drawing/2014/main" id="{7EDD0BAA-CF8C-4BEE-8C35-300AF2017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935A65F3-B3C8-4CC6-BA1A-035AEA210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F0B2B25A-CE08-484B-B756-77C69C3BF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C6F5E584-459A-4F39-9F69-43177D7D66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FA96BF44-ED00-4109-9F2F-65716299D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98C01C93-49E2-4D91-BD01-E1E20675B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8" name="Freeform: Shape 267">
                <a:extLst>
                  <a:ext uri="{FF2B5EF4-FFF2-40B4-BE49-F238E27FC236}">
                    <a16:creationId xmlns:a16="http://schemas.microsoft.com/office/drawing/2014/main" id="{E961950D-1C40-4BA8-9CCE-D8E2C0AB9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1" name="Freeform: Shape 260">
              <a:extLst>
                <a:ext uri="{FF2B5EF4-FFF2-40B4-BE49-F238E27FC236}">
                  <a16:creationId xmlns:a16="http://schemas.microsoft.com/office/drawing/2014/main" id="{C934D714-BCAF-4495-A9AD-F66AC5794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Image of man in plaid flannel sitting in front of two computer monitors, one with a colorized map, the other with an an overhead satellite image" title="Man Sitting at Computers">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4340" b="25947"/>
          <a:stretch/>
        </p:blipFill>
        <p:spPr>
          <a:xfrm>
            <a:off x="188468" y="10"/>
            <a:ext cx="11812017" cy="3919684"/>
          </a:xfrm>
          <a:prstGeom prst="rect">
            <a:avLst/>
          </a:prstGeom>
        </p:spPr>
      </p:pic>
      <p:grpSp>
        <p:nvGrpSpPr>
          <p:cNvPr id="270" name="Top Left">
            <a:extLst>
              <a:ext uri="{FF2B5EF4-FFF2-40B4-BE49-F238E27FC236}">
                <a16:creationId xmlns:a16="http://schemas.microsoft.com/office/drawing/2014/main" id="{AAFDD3F2-C28D-4186-A9F0-DA324412D5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71" name="Freeform: Shape 270">
              <a:extLst>
                <a:ext uri="{FF2B5EF4-FFF2-40B4-BE49-F238E27FC236}">
                  <a16:creationId xmlns:a16="http://schemas.microsoft.com/office/drawing/2014/main" id="{D5302C02-0D50-4BBD-8410-674BE02F9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F8C7FBB7-D7DF-46D6-80AF-EA374C31A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806BD1F9-BA15-455A-AC80-3E40C5B6A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5AD4DC37-4D5F-4CFC-B64A-ACA7ED692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2A0B918-ED2A-45A5-9247-67750B3D0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3775DAE7-4E0F-4B22-BDD1-4B3F353570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F80A3A5C-7609-4229-8E65-17AD785E3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8049"/>
            <a:ext cx="4977905" cy="2031475"/>
          </a:xfrm>
        </p:spPr>
        <p:txBody>
          <a:bodyPr vert="horz" lIns="91440" tIns="45720" rIns="91440" bIns="45720" rtlCol="0" anchor="ctr">
            <a:normAutofit/>
          </a:bodyPr>
          <a:lstStyle/>
          <a:p>
            <a:pPr marL="285750" indent="-228600">
              <a:buFont typeface="Avenir Next LT Pro" panose="020B0504020202020204" pitchFamily="34" charset="0"/>
              <a:buChar char="+"/>
            </a:pPr>
            <a:r>
              <a:rPr lang="en-US" sz="1800" dirty="0"/>
              <a:t>Where might rivercane be found?</a:t>
            </a:r>
          </a:p>
          <a:p>
            <a:pPr marL="742950" lvl="1" indent="-228600">
              <a:buFont typeface="Avenir Next LT Pro" panose="020B0504020202020204" pitchFamily="34" charset="0"/>
              <a:buChar char="+"/>
            </a:pPr>
            <a:r>
              <a:rPr lang="en-US" sz="1600" dirty="0"/>
              <a:t>Soil Type</a:t>
            </a:r>
          </a:p>
          <a:p>
            <a:pPr marL="742950" lvl="1" indent="-228600">
              <a:buFont typeface="Avenir Next LT Pro" panose="020B0504020202020204" pitchFamily="34" charset="0"/>
              <a:buChar char="+"/>
            </a:pPr>
            <a:r>
              <a:rPr lang="en-US" sz="1600" dirty="0"/>
              <a:t>Water Sources</a:t>
            </a:r>
          </a:p>
          <a:p>
            <a:pPr marL="742950" lvl="1" indent="-228600">
              <a:buFont typeface="Avenir Next LT Pro" panose="020B0504020202020204" pitchFamily="34" charset="0"/>
              <a:buChar char="+"/>
            </a:pPr>
            <a:r>
              <a:rPr lang="en-US" sz="1600" dirty="0"/>
              <a:t>Elevation</a:t>
            </a:r>
          </a:p>
        </p:txBody>
      </p:sp>
      <p:sp>
        <p:nvSpPr>
          <p:cNvPr id="46" name="TextBox 45">
            <a:extLst>
              <a:ext uri="{FF2B5EF4-FFF2-40B4-BE49-F238E27FC236}">
                <a16:creationId xmlns:a16="http://schemas.microsoft.com/office/drawing/2014/main" id="{52AC9DC1-C551-4FDD-8F1A-AC973841E9ED}"/>
              </a:ext>
            </a:extLst>
          </p:cNvPr>
          <p:cNvSpPr txBox="1"/>
          <p:nvPr/>
        </p:nvSpPr>
        <p:spPr>
          <a:xfrm>
            <a:off x="832520" y="6339583"/>
            <a:ext cx="6253842" cy="261610"/>
          </a:xfrm>
          <a:prstGeom prst="rect">
            <a:avLst/>
          </a:prstGeom>
          <a:noFill/>
        </p:spPr>
        <p:txBody>
          <a:bodyPr wrap="square" lIns="91440" tIns="45720" rIns="91440" bIns="45720" anchor="t">
            <a:spAutoFit/>
          </a:bodyPr>
          <a:lstStyle/>
          <a:p>
            <a:r>
              <a:rPr lang="en-US" sz="1100" kern="1200" dirty="0">
                <a:solidFill>
                  <a:schemeClr val="bg2">
                    <a:lumMod val="25000"/>
                  </a:schemeClr>
                </a:solidFill>
                <a:effectLst/>
                <a:latin typeface="+mn-lt"/>
                <a:ea typeface="+mn-ea"/>
                <a:cs typeface="+mn-cs"/>
              </a:rPr>
              <a:t>Image: Adam Griffith, EBCI </a:t>
            </a:r>
            <a:r>
              <a:rPr lang="en-US" sz="1100" dirty="0">
                <a:solidFill>
                  <a:schemeClr val="bg2">
                    <a:lumMod val="25000"/>
                  </a:schemeClr>
                </a:solidFill>
              </a:rPr>
              <a:t>RTCAR</a:t>
            </a:r>
            <a:endParaRPr lang="en-US" sz="400" dirty="0">
              <a:solidFill>
                <a:schemeClr val="bg2">
                  <a:lumMod val="25000"/>
                </a:schemeClr>
              </a:solidFill>
            </a:endParaRPr>
          </a:p>
        </p:txBody>
      </p:sp>
    </p:spTree>
    <p:extLst>
      <p:ext uri="{BB962C8B-B14F-4D97-AF65-F5344CB8AC3E}">
        <p14:creationId xmlns:p14="http://schemas.microsoft.com/office/powerpoint/2010/main" val="414211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 name="Rectangle 22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0" name="Freeform: Shape 22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2" name="Freeform: Shape 23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4" name="Freeform: Shape 23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37" name="Freeform: Shape 23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9" name="Freeform: Shape 23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4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46" name="Freeform: Shape 24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54" name="Rectangle 25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56" name="Rectangle 255">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a:solidFill>
                  <a:schemeClr val="tx2"/>
                </a:solidFill>
                <a:latin typeface="+mj-lt"/>
                <a:ea typeface="+mj-ea"/>
                <a:cs typeface="+mj-cs"/>
              </a:rPr>
              <a:t>Rivercane Data Sets</a:t>
            </a:r>
          </a:p>
        </p:txBody>
      </p:sp>
      <p:grpSp>
        <p:nvGrpSpPr>
          <p:cNvPr id="258" name="Bottom Right">
            <a:extLst>
              <a:ext uri="{FF2B5EF4-FFF2-40B4-BE49-F238E27FC236}">
                <a16:creationId xmlns:a16="http://schemas.microsoft.com/office/drawing/2014/main" id="{4CD73DBB-9AC8-4BE7-AA43-995A7495D7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59" name="Freeform: Shape 258">
              <a:extLst>
                <a:ext uri="{FF2B5EF4-FFF2-40B4-BE49-F238E27FC236}">
                  <a16:creationId xmlns:a16="http://schemas.microsoft.com/office/drawing/2014/main" id="{512DE672-70F7-4637-B2FF-2FA41F0B0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60" name="Graphic 157">
              <a:extLst>
                <a:ext uri="{FF2B5EF4-FFF2-40B4-BE49-F238E27FC236}">
                  <a16:creationId xmlns:a16="http://schemas.microsoft.com/office/drawing/2014/main" id="{DD2F0317-76EA-414D-B393-F8B40F19C7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62" name="Freeform: Shape 261">
                <a:extLst>
                  <a:ext uri="{FF2B5EF4-FFF2-40B4-BE49-F238E27FC236}">
                    <a16:creationId xmlns:a16="http://schemas.microsoft.com/office/drawing/2014/main" id="{7EDD0BAA-CF8C-4BEE-8C35-300AF2017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935A65F3-B3C8-4CC6-BA1A-035AEA210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F0B2B25A-CE08-484B-B756-77C69C3BF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C6F5E584-459A-4F39-9F69-43177D7D66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FA96BF44-ED00-4109-9F2F-65716299D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98C01C93-49E2-4D91-BD01-E1E20675B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8" name="Freeform: Shape 267">
                <a:extLst>
                  <a:ext uri="{FF2B5EF4-FFF2-40B4-BE49-F238E27FC236}">
                    <a16:creationId xmlns:a16="http://schemas.microsoft.com/office/drawing/2014/main" id="{E961950D-1C40-4BA8-9CCE-D8E2C0AB9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1" name="Freeform: Shape 260">
              <a:extLst>
                <a:ext uri="{FF2B5EF4-FFF2-40B4-BE49-F238E27FC236}">
                  <a16:creationId xmlns:a16="http://schemas.microsoft.com/office/drawing/2014/main" id="{C934D714-BCAF-4495-A9AD-F66AC5794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GIS MAP&#10;&#10;Colorized GIS map showing soil types Great Smoky Mountains National Park with labeled key for colors on right.">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30341" b="21037"/>
          <a:stretch/>
        </p:blipFill>
        <p:spPr>
          <a:xfrm>
            <a:off x="188468" y="10"/>
            <a:ext cx="11812017" cy="3919684"/>
          </a:xfrm>
          <a:prstGeom prst="rect">
            <a:avLst/>
          </a:prstGeom>
        </p:spPr>
      </p:pic>
      <p:grpSp>
        <p:nvGrpSpPr>
          <p:cNvPr id="270" name="Top Left">
            <a:extLst>
              <a:ext uri="{FF2B5EF4-FFF2-40B4-BE49-F238E27FC236}">
                <a16:creationId xmlns:a16="http://schemas.microsoft.com/office/drawing/2014/main" id="{AAFDD3F2-C28D-4186-A9F0-DA324412D5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71" name="Freeform: Shape 270">
              <a:extLst>
                <a:ext uri="{FF2B5EF4-FFF2-40B4-BE49-F238E27FC236}">
                  <a16:creationId xmlns:a16="http://schemas.microsoft.com/office/drawing/2014/main" id="{D5302C02-0D50-4BBD-8410-674BE02F9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F8C7FBB7-D7DF-46D6-80AF-EA374C31A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806BD1F9-BA15-455A-AC80-3E40C5B6A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5AD4DC37-4D5F-4CFC-B64A-ACA7ED692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2A0B918-ED2A-45A5-9247-67750B3D0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3775DAE7-4E0F-4B22-BDD1-4B3F353570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F80A3A5C-7609-4229-8E65-17AD785E3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8049"/>
            <a:ext cx="4977905" cy="2031475"/>
          </a:xfrm>
        </p:spPr>
        <p:txBody>
          <a:bodyPr vert="horz" lIns="91440" tIns="45720" rIns="91440" bIns="45720" rtlCol="0" anchor="ctr">
            <a:normAutofit/>
          </a:bodyPr>
          <a:lstStyle/>
          <a:p>
            <a:pPr marL="285750" indent="-228600">
              <a:buFont typeface="Avenir Next LT Pro" panose="020B0504020202020204" pitchFamily="34" charset="0"/>
              <a:buChar char="+"/>
            </a:pPr>
            <a:r>
              <a:rPr lang="en-US" sz="1800" dirty="0"/>
              <a:t>Where is rivercane found?</a:t>
            </a:r>
          </a:p>
          <a:p>
            <a:pPr marL="285750" indent="-228600">
              <a:buFont typeface="Avenir Next LT Pro" panose="020B0504020202020204" pitchFamily="34" charset="0"/>
              <a:buChar char="+"/>
            </a:pPr>
            <a:r>
              <a:rPr lang="en-US" sz="1800" dirty="0"/>
              <a:t>What is the best way to propagate it?</a:t>
            </a:r>
          </a:p>
          <a:p>
            <a:pPr marL="285750" indent="-228600">
              <a:buFont typeface="Avenir Next LT Pro" panose="020B0504020202020204" pitchFamily="34" charset="0"/>
              <a:buChar char="+"/>
            </a:pPr>
            <a:r>
              <a:rPr lang="en-US" sz="1800" dirty="0"/>
              <a:t>What is the best way to manage it?</a:t>
            </a:r>
          </a:p>
        </p:txBody>
      </p:sp>
    </p:spTree>
    <p:extLst>
      <p:ext uri="{BB962C8B-B14F-4D97-AF65-F5344CB8AC3E}">
        <p14:creationId xmlns:p14="http://schemas.microsoft.com/office/powerpoint/2010/main" val="323193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10" name="Freeform: Shape 20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2" name="Freeform: Shape 21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4" name="Freeform: Shape 21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7" name="Freeform: Shape 21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23" name="Freeform: Shape 22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2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26" name="Freeform: Shape 22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7" name="Freeform: Shape 22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0" name="Freeform: Shape 22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34" name="Rectangle 23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6" name="Rectangle 235">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38"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39" name="Freeform: Shape 238">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40" name="Freeform: Shape 239">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4" name="Freeform: Shape 243">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45" name="Freeform: Shape 244">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2" y="559813"/>
            <a:ext cx="3988369" cy="2236864"/>
          </a:xfrm>
        </p:spPr>
        <p:txBody>
          <a:bodyPr vert="horz" lIns="91440" tIns="45720" rIns="91440" bIns="45720" rtlCol="0" anchor="ctr">
            <a:normAutofit/>
          </a:bodyPr>
          <a:lstStyle/>
          <a:p>
            <a:r>
              <a:rPr lang="en-US" sz="4400" kern="1200">
                <a:solidFill>
                  <a:schemeClr val="tx2"/>
                </a:solidFill>
                <a:latin typeface="+mj-lt"/>
                <a:ea typeface="+mj-ea"/>
                <a:cs typeface="+mj-cs"/>
              </a:rPr>
              <a:t>It’s all about layers</a:t>
            </a:r>
          </a:p>
        </p:txBody>
      </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1185756" y="2955401"/>
            <a:ext cx="3988112" cy="3157686"/>
          </a:xfrm>
        </p:spPr>
        <p:txBody>
          <a:bodyPr vert="horz" lIns="91440" tIns="45720" rIns="91440" bIns="45720" rtlCol="0">
            <a:normAutofit/>
          </a:bodyPr>
          <a:lstStyle/>
          <a:p>
            <a:pPr marL="285750" indent="-228600">
              <a:buFont typeface="Avenir Next LT Pro" panose="020B0504020202020204" pitchFamily="34" charset="0"/>
              <a:buChar char="+"/>
            </a:pPr>
            <a:r>
              <a:rPr lang="en-US" sz="1800" dirty="0"/>
              <a:t>GIS: Geographic Information Systems</a:t>
            </a:r>
          </a:p>
          <a:p>
            <a:pPr marL="742950" lvl="1" indent="-228600">
              <a:buFont typeface="Avenir Next LT Pro" panose="020B0504020202020204" pitchFamily="34" charset="0"/>
              <a:buChar char="+"/>
            </a:pPr>
            <a:r>
              <a:rPr lang="en-US" sz="1800" dirty="0"/>
              <a:t>Data set variables</a:t>
            </a:r>
          </a:p>
          <a:p>
            <a:pPr marL="742950" lvl="1" indent="-228600">
              <a:buFont typeface="Avenir Next LT Pro" panose="020B0504020202020204" pitchFamily="34" charset="0"/>
              <a:buChar char="+"/>
            </a:pPr>
            <a:r>
              <a:rPr lang="en-US" sz="1800" dirty="0"/>
              <a:t>Layer on one another</a:t>
            </a:r>
          </a:p>
        </p:txBody>
      </p:sp>
      <p:pic>
        <p:nvPicPr>
          <p:cNvPr id="6" name="Picture Placeholder 5" descr="Diagram illustrating data integration process with four layers: street data shown as blue lines on grid, buildings data depicted as various sized structures on grid, vegetation data represented by green trees and bushes on grid, and integrated data combining all elements into a 3D layered map. Each data source is symbolized by a colored cylinder with arrows pointing to corresponding grid layers, highlighting step-by-step combination of spatial information.">
            <a:extLst>
              <a:ext uri="{FF2B5EF4-FFF2-40B4-BE49-F238E27FC236}">
                <a16:creationId xmlns:a16="http://schemas.microsoft.com/office/drawing/2014/main" id="{8D0473C9-6701-48ED-AF6D-5E6203995C5C}"/>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p:blipFill>
        <p:spPr>
          <a:xfrm>
            <a:off x="5663972" y="567942"/>
            <a:ext cx="6265052" cy="5716862"/>
          </a:xfrm>
          <a:prstGeom prst="rect">
            <a:avLst/>
          </a:prstGeom>
        </p:spPr>
      </p:pic>
      <p:grpSp>
        <p:nvGrpSpPr>
          <p:cNvPr id="248"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49" name="Freeform: Shape 248">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0"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52" name="Freeform: Shape 251">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09" name="Freeform: Shape 408">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0" name="Freeform: Shape 409">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1" name="Freeform: Shape 410">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51" name="Freeform: Shape 250">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82379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0" name="Rectangle 16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2" name="Freeform: Shape 17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4" name="Freeform: Shape 17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6" name="Freeform: Shape 17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9" name="Freeform: Shape 17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423" name="Freeform: Shape 17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424" name="Freeform: Shape 18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425" name="Freeform: Shape 18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8" name="Freeform: Shape 18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8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1" name="Freeform: Shape 19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426" name="Freeform: Shape 25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7" name="Freeform: Shape 25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427" name="Freeform: Shape 25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59" name="Rectangle 258">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0" name="Rectangle 259">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1" name="Rectangle 260">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Map of Great Smoky Mountains National Park colored mostly green with key underneath assigning labels to colors" title="GIS MAP">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alphaModFix amt="70000"/>
            <a:extLst>
              <a:ext uri="{28A0092B-C50C-407E-A947-70E740481C1C}">
                <a14:useLocalDpi xmlns:a14="http://schemas.microsoft.com/office/drawing/2010/main" val="0"/>
              </a:ext>
            </a:extLst>
          </a:blip>
          <a:srcRect t="5042" r="-1" b="22138"/>
          <a:stretch/>
        </p:blipFill>
        <p:spPr>
          <a:xfrm>
            <a:off x="20" y="10"/>
            <a:ext cx="12188932" cy="6856614"/>
          </a:xfrm>
          <a:prstGeom prst="rect">
            <a:avLst/>
          </a:prstGeom>
        </p:spPr>
      </p:pic>
      <p:grpSp>
        <p:nvGrpSpPr>
          <p:cNvPr id="262"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263" name="Freeform: Shape 262">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268"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281" name="Freeform: Shape 280">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82" name="Freeform: Shape 281">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83" name="Freeform: Shape 282">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84" name="Freeform: Shape 283">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285" name="Freeform: Shape 284">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86" name="Freeform: Shape 285">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269" name="Freeform: Shape 268">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428" name="Freeform: Shape 269">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271" name="Freeform: Shape 270">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279" name="Freeform: Shape 278">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280" name="Freeform: Shape 279">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287"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88"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90" name="Freeform: Shape 289">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1" name="Freeform: Shape 290">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29" name="Freeform: Shape 291">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93" name="Freeform: Shape 292">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94" name="Freeform: Shape 293">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95" name="Freeform: Shape 294">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96" name="Freeform: Shape 295">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89" name="Freeform: Shape 288">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3942962" y="1188804"/>
            <a:ext cx="7530685" cy="3163864"/>
          </a:xfrm>
        </p:spPr>
        <p:txBody>
          <a:bodyPr vert="horz" lIns="91440" tIns="45720" rIns="91440" bIns="45720" rtlCol="0" anchor="b">
            <a:normAutofit/>
          </a:bodyPr>
          <a:lstStyle/>
          <a:p>
            <a:r>
              <a:rPr lang="en-US" sz="5400" kern="1200">
                <a:solidFill>
                  <a:srgbClr val="FFFFFF"/>
                </a:solidFill>
                <a:latin typeface="+mj-lt"/>
                <a:ea typeface="+mj-ea"/>
                <a:cs typeface="+mj-cs"/>
              </a:rPr>
              <a:t>Let’s do some mapping!</a:t>
            </a:r>
          </a:p>
        </p:txBody>
      </p:sp>
      <p:grpSp>
        <p:nvGrpSpPr>
          <p:cNvPr id="297"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298" name="Straight Connector 297">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99" name="Straight Connector 298">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274467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2" name="Rectangle 24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44" name="Freeform: Shape 24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6" name="Freeform: Shape 24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8" name="Freeform: Shape 24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5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51" name="Freeform: Shape 25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20" name="Freeform: Shape 31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21" name="Freeform: Shape 32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3" name="Freeform: Shape 32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9" name="Freeform: Shape 32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1" name="Rectangle 33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6" name="Picture Placeholder 5" descr="Topographic shaded map of North Carolina and Tennessee with border of Great Smoky Mountains National Park outlined in black" title="Map">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alphaModFix/>
            <a:extLst>
              <a:ext uri="{28A0092B-C50C-407E-A947-70E740481C1C}">
                <a14:useLocalDpi xmlns:a14="http://schemas.microsoft.com/office/drawing/2010/main" val="0"/>
              </a:ext>
            </a:extLst>
          </a:blip>
          <a:srcRect t="6471" r="-1" b="20709"/>
          <a:stretch/>
        </p:blipFill>
        <p:spPr>
          <a:xfrm>
            <a:off x="20" y="10"/>
            <a:ext cx="12188932" cy="6856614"/>
          </a:xfrm>
          <a:prstGeom prst="rect">
            <a:avLst/>
          </a:prstGeom>
        </p:spPr>
      </p:pic>
      <p:sp>
        <p:nvSpPr>
          <p:cNvPr id="332" name="Rectangle 331">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a:solidFill>
                  <a:srgbClr val="FFFFFF"/>
                </a:solidFill>
                <a:latin typeface="+mj-lt"/>
                <a:ea typeface="+mj-ea"/>
                <a:cs typeface="+mj-cs"/>
              </a:rPr>
              <a:t>Where are you?</a:t>
            </a:r>
          </a:p>
        </p:txBody>
      </p:sp>
      <p:grpSp>
        <p:nvGrpSpPr>
          <p:cNvPr id="333"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34" name="Freeform: Shape 33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335" name="Freeform: Shape 33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336" name="Freeform: Shape 33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341"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42"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44" name="Freeform: Shape 343">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45" name="Freeform: Shape 344">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46" name="Freeform: Shape 345">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47" name="Freeform: Shape 346">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48" name="Freeform: Shape 347">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49" name="Freeform: Shape 348">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50" name="Freeform: Shape 349">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43" name="Freeform: Shape 342">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555850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 name="Rectangle 16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Freeform: Shape 16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7" name="Freeform: Shape 16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9" name="Freeform: Shape 16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2" name="Freeform: Shape 17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1" name="Freeform: Shape 18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9" name="Rectangle 18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1" name="Rectangle 19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6"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57" name="Freeform: Shape 25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58" name="Freeform: Shape 257">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0" name="Freeform: Shape 25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itle 1">
            <a:extLst>
              <a:ext uri="{FF2B5EF4-FFF2-40B4-BE49-F238E27FC236}">
                <a16:creationId xmlns:a16="http://schemas.microsoft.com/office/drawing/2014/main" id="{220975F8-0863-B430-2943-CC8D346B3267}"/>
              </a:ext>
            </a:extLst>
          </p:cNvPr>
          <p:cNvSpPr txBox="1">
            <a:spLocks/>
          </p:cNvSpPr>
          <p:nvPr/>
        </p:nvSpPr>
        <p:spPr>
          <a:xfrm>
            <a:off x="979928" y="2542747"/>
            <a:ext cx="3776416" cy="821239"/>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n-US" sz="5400" dirty="0"/>
              <a:t>Elevation</a:t>
            </a:r>
            <a:endParaRPr lang="en-US" sz="5400" dirty="0">
              <a:solidFill>
                <a:schemeClr val="accent1">
                  <a:lumMod val="50000"/>
                </a:schemeClr>
              </a:solidFill>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82011" y="4079631"/>
            <a:ext cx="3776416" cy="1378749"/>
          </a:xfrm>
        </p:spPr>
        <p:txBody>
          <a:bodyPr vert="horz" lIns="91440" tIns="45720" rIns="91440" bIns="45720" rtlCol="0" anchor="b">
            <a:normAutofit/>
          </a:bodyPr>
          <a:lstStyle/>
          <a:p>
            <a:r>
              <a:rPr lang="en-US" sz="2800" kern="1200" dirty="0">
                <a:solidFill>
                  <a:schemeClr val="tx2"/>
                </a:solidFill>
              </a:rPr>
              <a:t>Trace </a:t>
            </a:r>
            <a:r>
              <a:rPr lang="en-US" sz="2800" dirty="0"/>
              <a:t>Areas </a:t>
            </a:r>
            <a:r>
              <a:rPr lang="en-US" sz="2800" kern="1200" dirty="0">
                <a:solidFill>
                  <a:schemeClr val="tx2"/>
                </a:solidFill>
              </a:rPr>
              <a:t>Below 760 Meters with </a:t>
            </a:r>
            <a:r>
              <a:rPr lang="en-US" sz="2800" kern="1200" dirty="0">
                <a:solidFill>
                  <a:schemeClr val="accent1">
                    <a:lumMod val="50000"/>
                  </a:schemeClr>
                </a:solidFill>
              </a:rPr>
              <a:t>BROWN</a:t>
            </a:r>
          </a:p>
        </p:txBody>
      </p:sp>
      <p:grpSp>
        <p:nvGrpSpPr>
          <p:cNvPr id="26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66" name="Straight Connector 265">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67" name="Straight Connector 266">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6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69" name="Freeform: Shape 26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7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2" name="Freeform: Shape 27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1" name="Freeform: Shape 27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37D951A7-1CAE-4B55-AF6C-B71FF7C1A08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5737" b="23654"/>
          <a:stretch/>
        </p:blipFill>
        <p:spPr>
          <a:xfrm>
            <a:off x="5193534" y="1509053"/>
            <a:ext cx="6600675" cy="3601436"/>
          </a:xfrm>
          <a:prstGeom prst="rect">
            <a:avLst/>
          </a:prstGeom>
        </p:spPr>
      </p:pic>
      <p:pic>
        <p:nvPicPr>
          <p:cNvPr id="6" name="Picture Placeholder 5" descr="Map of Great Smoky Mountains National Park showing park boundary outlined in black for River Cane Habitat Suitability Project. Map includes elevation areas below 760 meters in brown. These areas are along the Southern and western boarders of the park but not in the southeastern side of the park. Map also shows nearby towns like Maryville and Cherokee, and labels for key landmarks within park area.">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4">
            <a:alphaModFix amt="35000"/>
            <a:extLst>
              <a:ext uri="{28A0092B-C50C-407E-A947-70E740481C1C}">
                <a14:useLocalDpi xmlns:a14="http://schemas.microsoft.com/office/drawing/2010/main" val="0"/>
              </a:ext>
            </a:extLst>
          </a:blip>
          <a:srcRect t="6471" r="-1" b="20709"/>
          <a:stretch/>
        </p:blipFill>
        <p:spPr>
          <a:xfrm>
            <a:off x="5186557" y="1625655"/>
            <a:ext cx="6402214" cy="3601435"/>
          </a:xfrm>
          <a:prstGeom prst="rect">
            <a:avLst/>
          </a:prstGeom>
        </p:spPr>
      </p:pic>
      <p:sp>
        <p:nvSpPr>
          <p:cNvPr id="5" name="Arrow: Up 4" descr="Red arrow&#10;&#10;Red arrow&#10;">
            <a:extLst>
              <a:ext uri="{FF2B5EF4-FFF2-40B4-BE49-F238E27FC236}">
                <a16:creationId xmlns:a16="http://schemas.microsoft.com/office/drawing/2014/main" id="{1E0728C7-2914-483F-BBD7-913AD410AE06}"/>
              </a:ext>
            </a:extLst>
          </p:cNvPr>
          <p:cNvSpPr/>
          <p:nvPr/>
        </p:nvSpPr>
        <p:spPr>
          <a:xfrm>
            <a:off x="10831502" y="4664249"/>
            <a:ext cx="52808" cy="1040967"/>
          </a:xfrm>
          <a:prstGeom prst="upArrow">
            <a:avLst/>
          </a:prstGeom>
          <a:ln w="1016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260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 name="Rectangle 16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Freeform: Shape 16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7" name="Freeform: Shape 16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9" name="Freeform: Shape 16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2" name="Freeform: Shape 17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1" name="Freeform: Shape 18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9" name="Rectangle 18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1" name="Rectangle 19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6"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57" name="Freeform: Shape 25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58" name="Freeform: Shape 257">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0" name="Freeform: Shape 25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itle 1">
            <a:extLst>
              <a:ext uri="{FF2B5EF4-FFF2-40B4-BE49-F238E27FC236}">
                <a16:creationId xmlns:a16="http://schemas.microsoft.com/office/drawing/2014/main" id="{274291E7-21DB-CC90-F38F-4C06BFB4A6AB}"/>
              </a:ext>
            </a:extLst>
          </p:cNvPr>
          <p:cNvSpPr txBox="1">
            <a:spLocks/>
          </p:cNvSpPr>
          <p:nvPr/>
        </p:nvSpPr>
        <p:spPr>
          <a:xfrm>
            <a:off x="988502" y="2453133"/>
            <a:ext cx="3776416" cy="1119273"/>
          </a:xfrm>
          <a:prstGeom prst="rect">
            <a:avLst/>
          </a:prstGeom>
        </p:spPr>
        <p:txBody>
          <a:bodyPr vert="horz" lIns="91440" tIns="45720" rIns="91440" bIns="45720" rtlCol="0" anchor="b">
            <a:normAutofit fontScale="90000"/>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n-US" sz="5400" dirty="0"/>
              <a:t>Soil Texture</a:t>
            </a:r>
            <a:endParaRPr lang="en-US" sz="2800" dirty="0">
              <a:solidFill>
                <a:srgbClr val="FF0000"/>
              </a:solidFill>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82011" y="4186122"/>
            <a:ext cx="3776416" cy="1272258"/>
          </a:xfrm>
        </p:spPr>
        <p:txBody>
          <a:bodyPr vert="horz" lIns="91440" tIns="45720" rIns="91440" bIns="45720" rtlCol="0" anchor="b">
            <a:normAutofit/>
          </a:bodyPr>
          <a:lstStyle/>
          <a:p>
            <a:r>
              <a:rPr lang="en-US" sz="2500" dirty="0"/>
              <a:t>Mark with dots areas </a:t>
            </a:r>
            <a:r>
              <a:rPr lang="en-US" sz="2500" kern="1200" dirty="0"/>
              <a:t>that include SANDY Texture with </a:t>
            </a:r>
            <a:r>
              <a:rPr lang="en-US" sz="2500" kern="1200" dirty="0">
                <a:solidFill>
                  <a:srgbClr val="FF0000"/>
                </a:solidFill>
              </a:rPr>
              <a:t>RED</a:t>
            </a:r>
          </a:p>
        </p:txBody>
      </p:sp>
      <p:grpSp>
        <p:nvGrpSpPr>
          <p:cNvPr id="26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66" name="Straight Connector 265">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67" name="Straight Connector 266">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6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69" name="Freeform: Shape 26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7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2" name="Freeform: Shape 27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1" name="Freeform: Shape 27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37D951A7-1CAE-4B55-AF6C-B71FF7C1A0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350" y="795112"/>
            <a:ext cx="6337726" cy="4897335"/>
          </a:xfrm>
          <a:prstGeom prst="rect">
            <a:avLst/>
          </a:prstGeom>
        </p:spPr>
      </p:pic>
      <p:pic>
        <p:nvPicPr>
          <p:cNvPr id="6" name="Picture Placeholder 5" descr="Map of Great Smoky Mountains National Park with colorized layer depicting different soil types overlaid with key to soil types underneath" title="Colorized Map">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4">
            <a:alphaModFix amt="35000"/>
            <a:extLst>
              <a:ext uri="{28A0092B-C50C-407E-A947-70E740481C1C}">
                <a14:useLocalDpi xmlns:a14="http://schemas.microsoft.com/office/drawing/2010/main" val="0"/>
              </a:ext>
            </a:extLst>
          </a:blip>
          <a:srcRect t="6471" r="-1" b="20709"/>
          <a:stretch/>
        </p:blipFill>
        <p:spPr>
          <a:xfrm>
            <a:off x="5230798" y="1081839"/>
            <a:ext cx="6509220" cy="3661629"/>
          </a:xfrm>
          <a:prstGeom prst="rect">
            <a:avLst/>
          </a:prstGeom>
        </p:spPr>
      </p:pic>
      <p:sp>
        <p:nvSpPr>
          <p:cNvPr id="5" name="Arrow: Up 4" descr="Red arrow&#10;&#10;Red arrow&#10;">
            <a:extLst>
              <a:ext uri="{FF2B5EF4-FFF2-40B4-BE49-F238E27FC236}">
                <a16:creationId xmlns:a16="http://schemas.microsoft.com/office/drawing/2014/main" id="{1E0728C7-2914-483F-BBD7-913AD410AE06}"/>
              </a:ext>
            </a:extLst>
          </p:cNvPr>
          <p:cNvSpPr/>
          <p:nvPr/>
        </p:nvSpPr>
        <p:spPr>
          <a:xfrm>
            <a:off x="10831502" y="4457770"/>
            <a:ext cx="52808" cy="1040967"/>
          </a:xfrm>
          <a:prstGeom prst="upArrow">
            <a:avLst/>
          </a:prstGeom>
          <a:ln w="1016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75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 name="Rectangle 16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Freeform: Shape 16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7" name="Freeform: Shape 16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9" name="Freeform: Shape 16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2" name="Freeform: Shape 17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1" name="Freeform: Shape 18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9" name="Rectangle 18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1" name="Rectangle 19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6"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57" name="Freeform: Shape 25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58" name="Freeform: Shape 257">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0" name="Freeform: Shape 25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itle 1">
            <a:extLst>
              <a:ext uri="{FF2B5EF4-FFF2-40B4-BE49-F238E27FC236}">
                <a16:creationId xmlns:a16="http://schemas.microsoft.com/office/drawing/2014/main" id="{CDEA3487-0EC2-C0DC-BC0A-45C12884B4BC}"/>
              </a:ext>
            </a:extLst>
          </p:cNvPr>
          <p:cNvSpPr txBox="1">
            <a:spLocks/>
          </p:cNvSpPr>
          <p:nvPr/>
        </p:nvSpPr>
        <p:spPr>
          <a:xfrm>
            <a:off x="974983" y="2363459"/>
            <a:ext cx="3051368" cy="1573782"/>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n-US" sz="4900" dirty="0"/>
              <a:t>Canopy Cover</a:t>
            </a:r>
            <a:endParaRPr lang="en-US" sz="4900" b="1" dirty="0">
              <a:solidFill>
                <a:schemeClr val="tx1"/>
              </a:solidFill>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82011" y="2302961"/>
            <a:ext cx="3776416" cy="3155419"/>
          </a:xfrm>
        </p:spPr>
        <p:txBody>
          <a:bodyPr vert="horz" lIns="91440" tIns="45720" rIns="91440" bIns="45720" rtlCol="0" anchor="b">
            <a:normAutofit/>
          </a:bodyPr>
          <a:lstStyle/>
          <a:p>
            <a:r>
              <a:rPr lang="en-US" sz="2500" dirty="0">
                <a:latin typeface="+mj-lt"/>
                <a:ea typeface="+mj-ea"/>
                <a:cs typeface="+mj-cs"/>
              </a:rPr>
              <a:t>Outline</a:t>
            </a:r>
            <a:r>
              <a:rPr lang="en-US" sz="2500" kern="1200" dirty="0">
                <a:solidFill>
                  <a:schemeClr val="tx2"/>
                </a:solidFill>
              </a:rPr>
              <a:t> the more open areas in </a:t>
            </a:r>
            <a:r>
              <a:rPr lang="en-US" sz="2500" b="1" kern="1200" dirty="0">
                <a:solidFill>
                  <a:schemeClr val="tx1"/>
                </a:solidFill>
              </a:rPr>
              <a:t>BLACK</a:t>
            </a:r>
          </a:p>
        </p:txBody>
      </p:sp>
      <p:grpSp>
        <p:nvGrpSpPr>
          <p:cNvPr id="26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66" name="Straight Connector 265">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67" name="Straight Connector 266">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6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69" name="Freeform: Shape 26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7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2" name="Freeform: Shape 27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1" name="Freeform: Shape 27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37D951A7-1CAE-4B55-AF6C-B71FF7C1A0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350" y="795113"/>
            <a:ext cx="6337726" cy="4897333"/>
          </a:xfrm>
          <a:prstGeom prst="rect">
            <a:avLst/>
          </a:prstGeom>
        </p:spPr>
      </p:pic>
      <p:pic>
        <p:nvPicPr>
          <p:cNvPr id="6" name="Picture Placeholder 5" descr="GIS Map&#10;&#10;GIS map of Great Smoky Mountains National Park with overlaid layer of canopy cover represented by gradient where black is 0% cover and translucency is 100% cover. There are very few areas within the park boundary that have open canopy, mostly on the edges of the park along Fontana lake, in Cades Cove and near Cherokee, NC. ">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4">
            <a:alphaModFix amt="35000"/>
            <a:extLst>
              <a:ext uri="{28A0092B-C50C-407E-A947-70E740481C1C}">
                <a14:useLocalDpi xmlns:a14="http://schemas.microsoft.com/office/drawing/2010/main" val="0"/>
              </a:ext>
            </a:extLst>
          </a:blip>
          <a:srcRect t="6471" r="-1" b="20709"/>
          <a:stretch/>
        </p:blipFill>
        <p:spPr>
          <a:xfrm>
            <a:off x="5230798" y="1081839"/>
            <a:ext cx="6509220" cy="3661629"/>
          </a:xfrm>
          <a:prstGeom prst="rect">
            <a:avLst/>
          </a:prstGeom>
        </p:spPr>
      </p:pic>
      <p:sp>
        <p:nvSpPr>
          <p:cNvPr id="5" name="Arrow: Up 4" descr="Red arrow&#10;&#10;Red arrow&#10;">
            <a:extLst>
              <a:ext uri="{FF2B5EF4-FFF2-40B4-BE49-F238E27FC236}">
                <a16:creationId xmlns:a16="http://schemas.microsoft.com/office/drawing/2014/main" id="{1E0728C7-2914-483F-BBD7-913AD410AE06}"/>
              </a:ext>
            </a:extLst>
          </p:cNvPr>
          <p:cNvSpPr/>
          <p:nvPr/>
        </p:nvSpPr>
        <p:spPr>
          <a:xfrm>
            <a:off x="10831502" y="4457770"/>
            <a:ext cx="52808" cy="1040967"/>
          </a:xfrm>
          <a:prstGeom prst="upArrow">
            <a:avLst/>
          </a:prstGeom>
          <a:ln w="1016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07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 name="Rectangle 16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Freeform: Shape 16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7" name="Freeform: Shape 16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9" name="Freeform: Shape 16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2" name="Freeform: Shape 17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1" name="Freeform: Shape 18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9" name="Rectangle 18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1" name="Rectangle 19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6"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57" name="Freeform: Shape 25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58" name="Freeform: Shape 257">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0" name="Freeform: Shape 25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itle 1">
            <a:extLst>
              <a:ext uri="{FF2B5EF4-FFF2-40B4-BE49-F238E27FC236}">
                <a16:creationId xmlns:a16="http://schemas.microsoft.com/office/drawing/2014/main" id="{4C1329FF-99A1-7032-6419-0E682242C3B1}"/>
              </a:ext>
            </a:extLst>
          </p:cNvPr>
          <p:cNvSpPr txBox="1">
            <a:spLocks/>
          </p:cNvSpPr>
          <p:nvPr/>
        </p:nvSpPr>
        <p:spPr>
          <a:xfrm>
            <a:off x="1002570" y="2267637"/>
            <a:ext cx="3776416" cy="1673136"/>
          </a:xfrm>
          <a:prstGeom prst="rect">
            <a:avLst/>
          </a:prstGeom>
        </p:spPr>
        <p:txBody>
          <a:bodyPr vert="horz" lIns="91440" tIns="45720" rIns="91440" bIns="45720" rtlCol="0" anchor="b">
            <a:normAutofit fontScale="97500"/>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n-US" sz="4900" dirty="0"/>
              <a:t>Rivers and Streams</a:t>
            </a:r>
            <a:endParaRPr lang="en-US" sz="4900" b="1" dirty="0">
              <a:solidFill>
                <a:schemeClr val="accent2"/>
              </a:solidFill>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82011" y="4457770"/>
            <a:ext cx="3776416" cy="1000610"/>
          </a:xfrm>
        </p:spPr>
        <p:txBody>
          <a:bodyPr vert="horz" lIns="91440" tIns="45720" rIns="91440" bIns="45720" rtlCol="0" anchor="b">
            <a:normAutofit/>
          </a:bodyPr>
          <a:lstStyle/>
          <a:p>
            <a:r>
              <a:rPr lang="en-US" sz="2500" dirty="0">
                <a:latin typeface="+mj-lt"/>
                <a:ea typeface="+mj-ea"/>
                <a:cs typeface="+mj-cs"/>
              </a:rPr>
              <a:t>Outline</a:t>
            </a:r>
            <a:r>
              <a:rPr lang="en-US" sz="2500" kern="1200" dirty="0">
                <a:solidFill>
                  <a:schemeClr val="tx2"/>
                </a:solidFill>
              </a:rPr>
              <a:t> the areas with water in </a:t>
            </a:r>
            <a:r>
              <a:rPr lang="en-US" sz="2500" b="1" kern="1200" dirty="0">
                <a:solidFill>
                  <a:schemeClr val="accent2"/>
                </a:solidFill>
              </a:rPr>
              <a:t>BLUE</a:t>
            </a:r>
          </a:p>
        </p:txBody>
      </p:sp>
      <p:grpSp>
        <p:nvGrpSpPr>
          <p:cNvPr id="26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66" name="Straight Connector 265">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67" name="Straight Connector 266">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6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69" name="Freeform: Shape 26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7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2" name="Freeform: Shape 27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1" name="Freeform: Shape 27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37D951A7-1CAE-4B55-AF6C-B71FF7C1A0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350" y="795113"/>
            <a:ext cx="6337725" cy="4897333"/>
          </a:xfrm>
          <a:prstGeom prst="rect">
            <a:avLst/>
          </a:prstGeom>
        </p:spPr>
      </p:pic>
      <p:pic>
        <p:nvPicPr>
          <p:cNvPr id="6" name="Picture Placeholder 5" descr="GIS Map&#10;&#10;Map of great smoky mountains national park with layer of river networks overlaid, represented by branching blue lines in a network across the park. The blue lines almost completely cover the entirety of the park like a vein network. ">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4">
            <a:alphaModFix amt="35000"/>
            <a:extLst>
              <a:ext uri="{28A0092B-C50C-407E-A947-70E740481C1C}">
                <a14:useLocalDpi xmlns:a14="http://schemas.microsoft.com/office/drawing/2010/main" val="0"/>
              </a:ext>
            </a:extLst>
          </a:blip>
          <a:srcRect t="6471" r="-1" b="20709"/>
          <a:stretch/>
        </p:blipFill>
        <p:spPr>
          <a:xfrm>
            <a:off x="5230798" y="1081839"/>
            <a:ext cx="6509220" cy="3661629"/>
          </a:xfrm>
          <a:prstGeom prst="rect">
            <a:avLst/>
          </a:prstGeom>
        </p:spPr>
      </p:pic>
      <p:sp>
        <p:nvSpPr>
          <p:cNvPr id="5" name="Arrow: Up 4" descr="Red arrow&#10;&#10;Red arrow&#10;">
            <a:extLst>
              <a:ext uri="{FF2B5EF4-FFF2-40B4-BE49-F238E27FC236}">
                <a16:creationId xmlns:a16="http://schemas.microsoft.com/office/drawing/2014/main" id="{1E0728C7-2914-483F-BBD7-913AD410AE06}"/>
              </a:ext>
            </a:extLst>
          </p:cNvPr>
          <p:cNvSpPr/>
          <p:nvPr/>
        </p:nvSpPr>
        <p:spPr>
          <a:xfrm>
            <a:off x="10831502" y="4457770"/>
            <a:ext cx="52808" cy="1040967"/>
          </a:xfrm>
          <a:prstGeom prst="upArrow">
            <a:avLst/>
          </a:prstGeom>
          <a:ln w="1016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523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 name="Rectangle 16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Freeform: Shape 16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7" name="Freeform: Shape 16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9" name="Freeform: Shape 16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2" name="Freeform: Shape 17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1" name="Freeform: Shape 18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9" name="Rectangle 18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1" name="Rectangle 19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6"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57" name="Freeform: Shape 256">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58" name="Freeform: Shape 257">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0" name="Freeform: Shape 259">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8" name="Title 1">
            <a:extLst>
              <a:ext uri="{FF2B5EF4-FFF2-40B4-BE49-F238E27FC236}">
                <a16:creationId xmlns:a16="http://schemas.microsoft.com/office/drawing/2014/main" id="{49C6CAB6-EA2B-0FB5-0BF9-2449D0572BF6}"/>
              </a:ext>
            </a:extLst>
          </p:cNvPr>
          <p:cNvSpPr txBox="1">
            <a:spLocks/>
          </p:cNvSpPr>
          <p:nvPr/>
        </p:nvSpPr>
        <p:spPr>
          <a:xfrm>
            <a:off x="1035235" y="2262052"/>
            <a:ext cx="3776416" cy="1660822"/>
          </a:xfrm>
          <a:prstGeom prst="rect">
            <a:avLst/>
          </a:prstGeom>
        </p:spPr>
        <p:txBody>
          <a:bodyPr vert="horz" lIns="91440" tIns="45720" rIns="91440" bIns="45720" rtlCol="0" anchor="b">
            <a:normAutofit fontScale="97500"/>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r>
              <a:rPr lang="en-US" sz="4900" dirty="0"/>
              <a:t>All Together Now!</a:t>
            </a:r>
            <a:endParaRPr lang="en-US" sz="4900" b="1" dirty="0">
              <a:solidFill>
                <a:schemeClr val="accent2"/>
              </a:solidFill>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82011" y="4508080"/>
            <a:ext cx="3776416" cy="950300"/>
          </a:xfrm>
        </p:spPr>
        <p:txBody>
          <a:bodyPr vert="horz" lIns="91440" tIns="45720" rIns="91440" bIns="45720" rtlCol="0" anchor="b">
            <a:normAutofit/>
          </a:bodyPr>
          <a:lstStyle/>
          <a:p>
            <a:r>
              <a:rPr lang="en-US" sz="2500" dirty="0"/>
              <a:t>Where would you think rivercane might grow?</a:t>
            </a:r>
            <a:endParaRPr lang="en-US" sz="2500" b="1" kern="1200" dirty="0">
              <a:solidFill>
                <a:schemeClr val="accent2"/>
              </a:solidFill>
            </a:endParaRPr>
          </a:p>
        </p:txBody>
      </p:sp>
      <p:grpSp>
        <p:nvGrpSpPr>
          <p:cNvPr id="26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66" name="Straight Connector 265">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67" name="Straight Connector 266">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6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69" name="Freeform: Shape 26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7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2" name="Freeform: Shape 27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78" name="Freeform: Shape 27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1" name="Freeform: Shape 27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37D951A7-1CAE-4B55-AF6C-B71FF7C1A089}"/>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a:stretch/>
        </p:blipFill>
        <p:spPr>
          <a:xfrm>
            <a:off x="5263350" y="795113"/>
            <a:ext cx="6337725" cy="4897333"/>
          </a:xfrm>
          <a:prstGeom prst="rect">
            <a:avLst/>
          </a:prstGeom>
        </p:spPr>
      </p:pic>
      <p:sp>
        <p:nvSpPr>
          <p:cNvPr id="5" name="Arrow: Up 4" descr="Red arrow&#10;&#10;Red arrow&#10;">
            <a:extLst>
              <a:ext uri="{FF2B5EF4-FFF2-40B4-BE49-F238E27FC236}">
                <a16:creationId xmlns:a16="http://schemas.microsoft.com/office/drawing/2014/main" id="{1E0728C7-2914-483F-BBD7-913AD410AE06}"/>
              </a:ext>
              <a:ext uri="{C183D7F6-B498-43B3-948B-1728B52AA6E4}">
                <adec:decorative xmlns:adec="http://schemas.microsoft.com/office/drawing/2017/decorative" val="0"/>
              </a:ext>
            </a:extLst>
          </p:cNvPr>
          <p:cNvSpPr/>
          <p:nvPr/>
        </p:nvSpPr>
        <p:spPr>
          <a:xfrm>
            <a:off x="10831502" y="4457770"/>
            <a:ext cx="52808" cy="1040967"/>
          </a:xfrm>
          <a:prstGeom prst="upArrow">
            <a:avLst/>
          </a:prstGeom>
          <a:ln w="1016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8D0473C9-6701-48ED-AF6D-5E6203995C5C}"/>
              </a:ext>
              <a:ext uri="{C183D7F6-B498-43B3-948B-1728B52AA6E4}">
                <adec:decorative xmlns:adec="http://schemas.microsoft.com/office/drawing/2017/decorative" val="1"/>
              </a:ext>
            </a:extLst>
          </p:cNvPr>
          <p:cNvPicPr>
            <a:picLocks noGrp="1" noChangeAspect="1"/>
          </p:cNvPicPr>
          <p:nvPr>
            <p:ph type="pic" idx="1"/>
          </p:nvPr>
        </p:nvPicPr>
        <p:blipFill rotWithShape="1">
          <a:blip r:embed="rId4">
            <a:alphaModFix amt="35000"/>
            <a:extLst>
              <a:ext uri="{28A0092B-C50C-407E-A947-70E740481C1C}">
                <a14:useLocalDpi xmlns:a14="http://schemas.microsoft.com/office/drawing/2010/main" val="0"/>
              </a:ext>
            </a:extLst>
          </a:blip>
          <a:srcRect t="6471" r="-1" b="20709"/>
          <a:stretch/>
        </p:blipFill>
        <p:spPr>
          <a:xfrm>
            <a:off x="5230798" y="1081839"/>
            <a:ext cx="6509220" cy="3661629"/>
          </a:xfrm>
          <a:prstGeom prst="rect">
            <a:avLst/>
          </a:prstGeom>
        </p:spPr>
      </p:pic>
      <p:pic>
        <p:nvPicPr>
          <p:cNvPr id="9" name="Picture 8">
            <a:extLst>
              <a:ext uri="{FF2B5EF4-FFF2-40B4-BE49-F238E27FC236}">
                <a16:creationId xmlns:a16="http://schemas.microsoft.com/office/drawing/2014/main" id="{6F74218B-93A4-4C68-B414-322E5AF8BB88}"/>
              </a:ext>
              <a:ext uri="{C183D7F6-B498-43B3-948B-1728B52AA6E4}">
                <adec:decorative xmlns:adec="http://schemas.microsoft.com/office/drawing/2017/decorative" val="1"/>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5174388" y="795113"/>
            <a:ext cx="6597320" cy="5097929"/>
          </a:xfrm>
          <a:prstGeom prst="rect">
            <a:avLst/>
          </a:prstGeom>
        </p:spPr>
      </p:pic>
      <p:pic>
        <p:nvPicPr>
          <p:cNvPr id="7" name="Picture 6" descr="Combined GIS Map&#10;&#10;Map of Great Smoky Mountains National Park with Elevation, Soil Type, Canopy Cover, and Rivers and Streams layers all overlaid. Very few locations could support a rivercane restoration since few of the 4 maps overlap. ">
            <a:extLst>
              <a:ext uri="{FF2B5EF4-FFF2-40B4-BE49-F238E27FC236}">
                <a16:creationId xmlns:a16="http://schemas.microsoft.com/office/drawing/2014/main" id="{5BC0E782-C013-4AEC-A754-A1FC2029B957}"/>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5170042" y="589820"/>
            <a:ext cx="6617048" cy="5113173"/>
          </a:xfrm>
          <a:prstGeom prst="rect">
            <a:avLst/>
          </a:prstGeom>
        </p:spPr>
      </p:pic>
      <p:sp>
        <p:nvSpPr>
          <p:cNvPr id="3" name="TextBox 2">
            <a:extLst>
              <a:ext uri="{FF2B5EF4-FFF2-40B4-BE49-F238E27FC236}">
                <a16:creationId xmlns:a16="http://schemas.microsoft.com/office/drawing/2014/main" id="{B859AC85-9592-41ED-AAE1-A5F4F315A5E6}"/>
              </a:ext>
              <a:ext uri="{C183D7F6-B498-43B3-948B-1728B52AA6E4}">
                <adec:decorative xmlns:adec="http://schemas.microsoft.com/office/drawing/2017/decorative" val="1"/>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325527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3" name="Freeform: Shape 19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94" name="Freeform: Shape 19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95" name="Freeform: Shape 19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7" name="Freeform: Shape 19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00" name="Freeform: Shape 19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1" name="Freeform: Shape 20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02" name="Freeform: Shape 20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0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05" name="Freeform: Shape 20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8" name="Freeform: Shape 20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9" name="Freeform: Shape 20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12" name="Rectangle 211">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13" name="Rectangle 21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14"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15" name="Freeform: Shape 214">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16" name="Freeform: Shape 215">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7" name="Freeform: Shape 216">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itle 1">
            <a:extLst>
              <a:ext uri="{FF2B5EF4-FFF2-40B4-BE49-F238E27FC236}">
                <a16:creationId xmlns:a16="http://schemas.microsoft.com/office/drawing/2014/main" id="{9CD2ABE7-DF5D-017B-A03E-3415D090CB92}"/>
              </a:ext>
            </a:extLst>
          </p:cNvPr>
          <p:cNvSpPr txBox="1">
            <a:spLocks/>
          </p:cNvSpPr>
          <p:nvPr/>
        </p:nvSpPr>
        <p:spPr>
          <a:xfrm>
            <a:off x="1005654" y="953581"/>
            <a:ext cx="3776416" cy="1762844"/>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a:lstStyle>
          <a:p>
            <a:pPr>
              <a:lnSpc>
                <a:spcPct val="90000"/>
              </a:lnSpc>
            </a:pPr>
            <a:r>
              <a:rPr lang="en-US" sz="3800" dirty="0"/>
              <a:t>Online Mapping Tools!</a:t>
            </a:r>
            <a:endParaRPr lang="en-US" sz="3800" b="1" dirty="0"/>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4" y="3105315"/>
            <a:ext cx="3776416" cy="795013"/>
          </a:xfrm>
        </p:spPr>
        <p:txBody>
          <a:bodyPr vert="horz" lIns="91440" tIns="45720" rIns="91440" bIns="45720" rtlCol="0" anchor="b">
            <a:normAutofit/>
          </a:bodyPr>
          <a:lstStyle/>
          <a:p>
            <a:pPr>
              <a:lnSpc>
                <a:spcPct val="90000"/>
              </a:lnSpc>
            </a:pPr>
            <a:r>
              <a:rPr lang="en-US" sz="2400" kern="1200" dirty="0">
                <a:solidFill>
                  <a:schemeClr val="tx2"/>
                </a:solidFill>
                <a:latin typeface="+mj-lt"/>
                <a:ea typeface="+mj-ea"/>
                <a:cs typeface="+mj-cs"/>
              </a:rPr>
              <a:t>Let’s compare our answers</a:t>
            </a:r>
            <a:endParaRPr lang="en-US" sz="3800" b="1" kern="1200" dirty="0">
              <a:solidFill>
                <a:schemeClr val="tx2"/>
              </a:solidFill>
              <a:latin typeface="+mj-lt"/>
              <a:ea typeface="+mj-ea"/>
              <a:cs typeface="+mj-cs"/>
            </a:endParaRPr>
          </a:p>
        </p:txBody>
      </p:sp>
      <p:grpSp>
        <p:nvGrpSpPr>
          <p:cNvPr id="223"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24" name="Straight Connector 223">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25" name="Straight Connector 224">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1" name="Picture 10" descr="Screenshot of GIS website where river cane habitat map is hosted" title="Screenshot of GIS">
            <a:extLst>
              <a:ext uri="{FF2B5EF4-FFF2-40B4-BE49-F238E27FC236}">
                <a16:creationId xmlns:a16="http://schemas.microsoft.com/office/drawing/2014/main" id="{EF3E23AB-0936-46B7-AAFC-F971D9BF6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5711" y="1309052"/>
            <a:ext cx="6402214" cy="3057057"/>
          </a:xfrm>
          <a:prstGeom prst="rect">
            <a:avLst/>
          </a:prstGeom>
        </p:spPr>
      </p:pic>
      <p:grpSp>
        <p:nvGrpSpPr>
          <p:cNvPr id="226"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27" name="Freeform: Shape 226">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28"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30" name="Freeform: Shape 229">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3" name="Freeform: Shape 232">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4" name="Freeform: Shape 233">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5" name="Freeform: Shape 234">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6" name="Freeform: Shape 235">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29" name="Freeform: Shape 228">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TextBox 11">
            <a:extLst>
              <a:ext uri="{FF2B5EF4-FFF2-40B4-BE49-F238E27FC236}">
                <a16:creationId xmlns:a16="http://schemas.microsoft.com/office/drawing/2014/main" id="{0DD4B867-4AC9-43C9-ABBF-73C27D4D32C2}"/>
              </a:ext>
            </a:extLst>
          </p:cNvPr>
          <p:cNvSpPr txBox="1"/>
          <p:nvPr/>
        </p:nvSpPr>
        <p:spPr>
          <a:xfrm>
            <a:off x="1379280" y="5197178"/>
            <a:ext cx="9576083" cy="646331"/>
          </a:xfrm>
          <a:prstGeom prst="rect">
            <a:avLst/>
          </a:prstGeom>
          <a:noFill/>
        </p:spPr>
        <p:txBody>
          <a:bodyPr wrap="none" rtlCol="0">
            <a:spAutoFit/>
          </a:bodyPr>
          <a:lstStyle/>
          <a:p>
            <a:r>
              <a:rPr lang="en-US" u="sng" dirty="0">
                <a:solidFill>
                  <a:schemeClr val="accent2">
                    <a:lumMod val="75000"/>
                  </a:schemeClr>
                </a:solidFill>
                <a:hlinkClick r:id="rId4">
                  <a:extLst>
                    <a:ext uri="{A12FA001-AC4F-418D-AE19-62706E023703}">
                      <ahyp:hlinkClr xmlns:ahyp="http://schemas.microsoft.com/office/drawing/2018/hyperlinkcolor" val="tx"/>
                    </a:ext>
                  </a:extLst>
                </a:hlinkClick>
              </a:rPr>
              <a:t>https://nps.maps.arcgis.com/home/item.html?id=e95e1a54a64f40629e6fb98a7b31ba94</a:t>
            </a:r>
            <a:endParaRPr lang="en-US" dirty="0">
              <a:solidFill>
                <a:schemeClr val="accent2">
                  <a:lumMod val="75000"/>
                </a:schemeClr>
              </a:solidFill>
            </a:endParaRPr>
          </a:p>
          <a:p>
            <a:endParaRPr lang="en-US" dirty="0"/>
          </a:p>
        </p:txBody>
      </p:sp>
    </p:spTree>
    <p:extLst>
      <p:ext uri="{BB962C8B-B14F-4D97-AF65-F5344CB8AC3E}">
        <p14:creationId xmlns:p14="http://schemas.microsoft.com/office/powerpoint/2010/main" val="1936701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7" name="Rectangle 16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9" name="Freeform: Shape 16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1" name="Freeform: Shape 17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3" name="Freeform: Shape 17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6" name="Freeform: Shape 17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5" name="Freeform: Shape 18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8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8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1" name="Freeform: Shape 19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64" name="Rectangle 19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5" name="Rectangle 194">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pPr>
              <a:lnSpc>
                <a:spcPct val="90000"/>
              </a:lnSpc>
            </a:pPr>
            <a:r>
              <a:rPr lang="en-US" sz="4400" kern="1200">
                <a:solidFill>
                  <a:schemeClr val="tx2"/>
                </a:solidFill>
                <a:latin typeface="+mj-lt"/>
                <a:ea typeface="+mj-ea"/>
                <a:cs typeface="+mj-cs"/>
              </a:rPr>
              <a:t>How to Use the Tools!</a:t>
            </a:r>
            <a:br>
              <a:rPr lang="en-US" sz="4400" kern="1200">
                <a:solidFill>
                  <a:schemeClr val="tx2"/>
                </a:solidFill>
                <a:latin typeface="+mj-lt"/>
                <a:ea typeface="+mj-ea"/>
                <a:cs typeface="+mj-cs"/>
              </a:rPr>
            </a:br>
            <a:endParaRPr lang="en-US" sz="4400" b="1" kern="1200">
              <a:solidFill>
                <a:schemeClr val="tx2"/>
              </a:solidFill>
              <a:latin typeface="+mj-lt"/>
              <a:ea typeface="+mj-ea"/>
              <a:cs typeface="+mj-cs"/>
            </a:endParaRPr>
          </a:p>
        </p:txBody>
      </p:sp>
      <p:grpSp>
        <p:nvGrpSpPr>
          <p:cNvPr id="166"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68" name="Freeform: Shape 197">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70"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72" name="Freeform: Shape 200">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4" name="Freeform: Shape 201">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3" name="Freeform: Shape 202">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24" name="Freeform: Shape 203">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25" name="Freeform: Shape 204">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28" name="Freeform: Shape 205">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7" name="Freeform: Shape 206">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38" name="Freeform: Shape 199">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Picture 10" descr="Screenshot of the GIS website explanations for use of layers, filter, and draw button. ">
            <a:extLst>
              <a:ext uri="{FF2B5EF4-FFF2-40B4-BE49-F238E27FC236}">
                <a16:creationId xmlns:a16="http://schemas.microsoft.com/office/drawing/2014/main" id="{EF3E23AB-0936-46B7-AAFC-F971D9BF6B65}"/>
              </a:ext>
            </a:extLst>
          </p:cNvPr>
          <p:cNvPicPr>
            <a:picLocks noChangeAspect="1"/>
          </p:cNvPicPr>
          <p:nvPr/>
        </p:nvPicPr>
        <p:blipFill rotWithShape="1">
          <a:blip r:embed="rId3">
            <a:extLst>
              <a:ext uri="{28A0092B-C50C-407E-A947-70E740481C1C}">
                <a14:useLocalDpi xmlns:a14="http://schemas.microsoft.com/office/drawing/2010/main" val="0"/>
              </a:ext>
            </a:extLst>
          </a:blip>
          <a:srcRect t="1251" r="-2" b="20171"/>
          <a:stretch/>
        </p:blipFill>
        <p:spPr>
          <a:xfrm>
            <a:off x="619840" y="10"/>
            <a:ext cx="11084189" cy="3854020"/>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p:spPr>
      </p:pic>
      <p:grpSp>
        <p:nvGrpSpPr>
          <p:cNvPr id="239"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40" name="Freeform: Shape 209">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1" name="Freeform: Shape 210">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2" name="Freeform: Shape 211">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43" name="Freeform: Shape 212">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4" name="Freeform: Shape 213">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45" name="Freeform: Shape 214">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6" name="Freeform: Shape 215">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pic>
        <p:nvPicPr>
          <p:cNvPr id="4" name="Picture 3" descr="Graphic of GIS layer button, three squares stacked on top of one another" title="Layer Button">
            <a:extLst>
              <a:ext uri="{FF2B5EF4-FFF2-40B4-BE49-F238E27FC236}">
                <a16:creationId xmlns:a16="http://schemas.microsoft.com/office/drawing/2014/main" id="{6B7FFD73-80AF-4015-939F-5C67C0BB1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4492" y="4178281"/>
            <a:ext cx="1364771" cy="1068082"/>
          </a:xfrm>
          <a:prstGeom prst="rect">
            <a:avLst/>
          </a:prstGeom>
        </p:spPr>
      </p:pic>
      <p:pic>
        <p:nvPicPr>
          <p:cNvPr id="6" name="Picture 5" descr="Graphic of GIS filter button, an image of a funnel" title="Graphic">
            <a:extLst>
              <a:ext uri="{FF2B5EF4-FFF2-40B4-BE49-F238E27FC236}">
                <a16:creationId xmlns:a16="http://schemas.microsoft.com/office/drawing/2014/main" id="{6EC0F86A-BB24-4854-B851-344E59A862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2274" y="4178281"/>
            <a:ext cx="1063397" cy="1063397"/>
          </a:xfrm>
          <a:prstGeom prst="rect">
            <a:avLst/>
          </a:prstGeom>
        </p:spPr>
      </p:pic>
      <p:pic>
        <p:nvPicPr>
          <p:cNvPr id="8" name="Picture 7" descr="Graphic of GIS draw button, an image of a painting palette and paint brush" title="Graphic">
            <a:extLst>
              <a:ext uri="{FF2B5EF4-FFF2-40B4-BE49-F238E27FC236}">
                <a16:creationId xmlns:a16="http://schemas.microsoft.com/office/drawing/2014/main" id="{22BC8D7A-0327-47EC-958A-606D13A472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6467" y="4193614"/>
            <a:ext cx="1043308" cy="1043308"/>
          </a:xfrm>
          <a:prstGeom prst="rect">
            <a:avLst/>
          </a:prstGeom>
        </p:spPr>
      </p:pic>
    </p:spTree>
    <p:extLst>
      <p:ext uri="{BB962C8B-B14F-4D97-AF65-F5344CB8AC3E}">
        <p14:creationId xmlns:p14="http://schemas.microsoft.com/office/powerpoint/2010/main" val="232463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a:solidFill>
                  <a:schemeClr val="tx2"/>
                </a:solidFill>
                <a:latin typeface="+mj-lt"/>
                <a:ea typeface="+mj-ea"/>
                <a:cs typeface="+mj-cs"/>
              </a:rPr>
              <a:t>Click the LAYERS Tool</a:t>
            </a:r>
            <a:br>
              <a:rPr lang="en-US" sz="5400" kern="1200">
                <a:solidFill>
                  <a:schemeClr val="tx2"/>
                </a:solidFill>
                <a:latin typeface="+mj-lt"/>
                <a:ea typeface="+mj-ea"/>
                <a:cs typeface="+mj-cs"/>
              </a:rPr>
            </a:br>
            <a:endParaRPr lang="en-US" sz="5400" b="1" kern="1200">
              <a:solidFill>
                <a:schemeClr val="tx2"/>
              </a:solidFill>
              <a:latin typeface="+mj-lt"/>
              <a:ea typeface="+mj-ea"/>
              <a:cs typeface="+mj-cs"/>
            </a:endParaRPr>
          </a:p>
        </p:txBody>
      </p:sp>
      <p:pic>
        <p:nvPicPr>
          <p:cNvPr id="5" name="Picture 4" descr="Graphic of GIS layer button, three squares stacked on top of one another" title="Layers Graphic">
            <a:extLst>
              <a:ext uri="{FF2B5EF4-FFF2-40B4-BE49-F238E27FC236}">
                <a16:creationId xmlns:a16="http://schemas.microsoft.com/office/drawing/2014/main" id="{3D44D2F5-C7A6-4249-BAC8-A90B7E587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3381" y="578614"/>
            <a:ext cx="1225637" cy="959195"/>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0" name="Picture 9" descr="Screenshot of GIS website showing layers name with selection boxes&#10;" title="GIS Screenshot">
            <a:extLst>
              <a:ext uri="{FF2B5EF4-FFF2-40B4-BE49-F238E27FC236}">
                <a16:creationId xmlns:a16="http://schemas.microsoft.com/office/drawing/2014/main" id="{F466FDCF-C5D0-41CD-A0CF-984ACE364A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278" y="2135286"/>
            <a:ext cx="4211600" cy="3086911"/>
          </a:xfrm>
          <a:prstGeom prst="rect">
            <a:avLst/>
          </a:prstGeom>
          <a:ln w="6350">
            <a:solidFill>
              <a:schemeClr val="tx1"/>
            </a:solidFill>
          </a:ln>
        </p:spPr>
      </p:pic>
      <p:sp>
        <p:nvSpPr>
          <p:cNvPr id="7" name="Arrow: Down 6" descr="Red arrow&#10;&#10;Red arrow&#10;">
            <a:extLst>
              <a:ext uri="{FF2B5EF4-FFF2-40B4-BE49-F238E27FC236}">
                <a16:creationId xmlns:a16="http://schemas.microsoft.com/office/drawing/2014/main" id="{32FE854E-A1FB-4EA6-B4D9-8B6A854E2B17}"/>
              </a:ext>
            </a:extLst>
          </p:cNvPr>
          <p:cNvSpPr/>
          <p:nvPr/>
        </p:nvSpPr>
        <p:spPr>
          <a:xfrm>
            <a:off x="10763745" y="881264"/>
            <a:ext cx="67333" cy="1089177"/>
          </a:xfrm>
          <a:prstGeom prst="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creenshot of GIS River Cane Habitat map with Great Smoky Mountains shown colored with multiple layers" title="GRSM Screenshot">
            <a:extLst>
              <a:ext uri="{FF2B5EF4-FFF2-40B4-BE49-F238E27FC236}">
                <a16:creationId xmlns:a16="http://schemas.microsoft.com/office/drawing/2014/main" id="{EF3E23AB-0936-46B7-AAFC-F971D9BF6B65}"/>
              </a:ext>
            </a:extLst>
          </p:cNvPr>
          <p:cNvPicPr>
            <a:picLocks noChangeAspect="1"/>
          </p:cNvPicPr>
          <p:nvPr/>
        </p:nvPicPr>
        <p:blipFill>
          <a:blip r:embed="rId5">
            <a:extLst>
              <a:ext uri="{28A0092B-C50C-407E-A947-70E740481C1C}">
                <a14:useLocalDpi xmlns:a14="http://schemas.microsoft.com/office/drawing/2010/main" val="0"/>
              </a:ext>
            </a:extLst>
          </a:blip>
          <a:stretch/>
        </p:blipFill>
        <p:spPr>
          <a:xfrm>
            <a:off x="5116136" y="2102132"/>
            <a:ext cx="6292862" cy="2910448"/>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60858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a:solidFill>
                  <a:schemeClr val="tx2"/>
                </a:solidFill>
                <a:latin typeface="+mj-lt"/>
                <a:ea typeface="+mj-ea"/>
                <a:cs typeface="+mj-cs"/>
              </a:rPr>
              <a:t>Uncheck all but ELEVATION</a:t>
            </a:r>
            <a:br>
              <a:rPr lang="en-US" sz="5400" kern="1200">
                <a:solidFill>
                  <a:schemeClr val="tx2"/>
                </a:solidFill>
                <a:latin typeface="+mj-lt"/>
                <a:ea typeface="+mj-ea"/>
                <a:cs typeface="+mj-cs"/>
              </a:rPr>
            </a:br>
            <a:endParaRPr lang="en-US" sz="5400" b="1" kern="1200">
              <a:solidFill>
                <a:schemeClr val="tx2"/>
              </a:solidFill>
              <a:latin typeface="+mj-lt"/>
              <a:ea typeface="+mj-ea"/>
              <a:cs typeface="+mj-cs"/>
            </a:endParaRPr>
          </a:p>
        </p:txBody>
      </p:sp>
      <p:pic>
        <p:nvPicPr>
          <p:cNvPr id="5" name="Picture 4" descr="Graphic of GIS layer button, three squares stacked on top of one another" title="Layer Graphic">
            <a:extLst>
              <a:ext uri="{FF2B5EF4-FFF2-40B4-BE49-F238E27FC236}">
                <a16:creationId xmlns:a16="http://schemas.microsoft.com/office/drawing/2014/main" id="{3D44D2F5-C7A6-4249-BAC8-A90B7E587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5583" y="466657"/>
            <a:ext cx="1225637" cy="959195"/>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0" name="Picture 9" descr="Screenshot of GIS website showing list of layers with check boxes next to each layer" title="Screenshot">
            <a:extLst>
              <a:ext uri="{FF2B5EF4-FFF2-40B4-BE49-F238E27FC236}">
                <a16:creationId xmlns:a16="http://schemas.microsoft.com/office/drawing/2014/main" id="{F466FDCF-C5D0-41CD-A0CF-984ACE364A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278" y="2135286"/>
            <a:ext cx="4211600" cy="3086911"/>
          </a:xfrm>
          <a:prstGeom prst="rect">
            <a:avLst/>
          </a:prstGeom>
          <a:ln w="6350">
            <a:solidFill>
              <a:schemeClr val="tx1"/>
            </a:solidFill>
          </a:ln>
        </p:spPr>
      </p:pic>
      <p:pic>
        <p:nvPicPr>
          <p:cNvPr id="11" name="Picture 10" descr="Screenshot of River Cane Habitat map with only elevation layer on map; Layer list on left with all checkboxes unselected minus Elevation" title="GIS Map Screenshot">
            <a:extLst>
              <a:ext uri="{FF2B5EF4-FFF2-40B4-BE49-F238E27FC236}">
                <a16:creationId xmlns:a16="http://schemas.microsoft.com/office/drawing/2014/main" id="{EF3E23AB-0936-46B7-AAFC-F971D9BF6B6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33817" y="2102132"/>
            <a:ext cx="5057499" cy="2910448"/>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Arrow: Down 6" descr="Red arrow&#10;&#10;Red arrow&#10;">
            <a:extLst>
              <a:ext uri="{FF2B5EF4-FFF2-40B4-BE49-F238E27FC236}">
                <a16:creationId xmlns:a16="http://schemas.microsoft.com/office/drawing/2014/main" id="{32FE854E-A1FB-4EA6-B4D9-8B6A854E2B17}"/>
              </a:ext>
            </a:extLst>
          </p:cNvPr>
          <p:cNvSpPr/>
          <p:nvPr/>
        </p:nvSpPr>
        <p:spPr>
          <a:xfrm rot="4138094">
            <a:off x="10694819" y="2562327"/>
            <a:ext cx="67333" cy="1089177"/>
          </a:xfrm>
          <a:prstGeom prst="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descr="Ellipsis indicating a sub-menu, to reveal the transparency settings">
            <a:extLst>
              <a:ext uri="{FF2B5EF4-FFF2-40B4-BE49-F238E27FC236}">
                <a16:creationId xmlns:a16="http://schemas.microsoft.com/office/drawing/2014/main" id="{BAEB361E-4C23-431E-99D8-501784AD732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0966148" y="3433850"/>
            <a:ext cx="832498" cy="872378"/>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5970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1000"/>
                                        <p:tgtEl>
                                          <p:spTgt spid="52"/>
                                        </p:tgtEl>
                                      </p:cBhvr>
                                    </p:animEffect>
                                    <p:anim calcmode="lin" valueType="num">
                                      <p:cBhvr>
                                        <p:cTn id="14" dur="1000" fill="hold"/>
                                        <p:tgtEl>
                                          <p:spTgt spid="52"/>
                                        </p:tgtEl>
                                        <p:attrNameLst>
                                          <p:attrName>ppt_x</p:attrName>
                                        </p:attrNameLst>
                                      </p:cBhvr>
                                      <p:tavLst>
                                        <p:tav tm="0">
                                          <p:val>
                                            <p:strVal val="#ppt_x"/>
                                          </p:val>
                                        </p:tav>
                                        <p:tav tm="100000">
                                          <p:val>
                                            <p:strVal val="#ppt_x"/>
                                          </p:val>
                                        </p:tav>
                                      </p:tavLst>
                                    </p:anim>
                                    <p:anim calcmode="lin" valueType="num">
                                      <p:cBhvr>
                                        <p:cTn id="1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a:solidFill>
                  <a:schemeClr val="tx2"/>
                </a:solidFill>
                <a:latin typeface="+mj-lt"/>
                <a:ea typeface="+mj-ea"/>
                <a:cs typeface="+mj-cs"/>
              </a:rPr>
              <a:t>Click the DRAW button</a:t>
            </a:r>
            <a:br>
              <a:rPr lang="en-US" sz="5400" kern="1200">
                <a:solidFill>
                  <a:schemeClr val="tx2"/>
                </a:solidFill>
                <a:latin typeface="+mj-lt"/>
                <a:ea typeface="+mj-ea"/>
                <a:cs typeface="+mj-cs"/>
              </a:rPr>
            </a:br>
            <a:endParaRPr lang="en-US" sz="5400" b="1" kern="1200">
              <a:solidFill>
                <a:schemeClr val="tx2"/>
              </a:solidFill>
              <a:latin typeface="+mj-lt"/>
              <a:ea typeface="+mj-ea"/>
              <a:cs typeface="+mj-cs"/>
            </a:endParaRPr>
          </a:p>
        </p:txBody>
      </p:sp>
      <p:pic>
        <p:nvPicPr>
          <p:cNvPr id="51" name="Picture 50" descr="Graphic of GIS draw button, an image of a painting palette and paint brush" title="Graphic">
            <a:extLst>
              <a:ext uri="{FF2B5EF4-FFF2-40B4-BE49-F238E27FC236}">
                <a16:creationId xmlns:a16="http://schemas.microsoft.com/office/drawing/2014/main" id="{3E1ECDBA-8EA4-4D99-A001-23227E968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954" y="540604"/>
            <a:ext cx="1043308" cy="1043308"/>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1" name="Picture 10" descr="Screenshot of River Cane Habitat Map with elevation layer colored in" title="Screenshot">
            <a:extLst>
              <a:ext uri="{FF2B5EF4-FFF2-40B4-BE49-F238E27FC236}">
                <a16:creationId xmlns:a16="http://schemas.microsoft.com/office/drawing/2014/main" id="{EF3E23AB-0936-46B7-AAFC-F971D9BF6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95220" y="1980972"/>
            <a:ext cx="6187976" cy="3778917"/>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Arrow: Down 6" descr="Red arrow&#10;&#10;Red arrow&#10;&#10;Red arrow">
            <a:extLst>
              <a:ext uri="{FF2B5EF4-FFF2-40B4-BE49-F238E27FC236}">
                <a16:creationId xmlns:a16="http://schemas.microsoft.com/office/drawing/2014/main" id="{32FE854E-A1FB-4EA6-B4D9-8B6A854E2B17}"/>
              </a:ext>
            </a:extLst>
          </p:cNvPr>
          <p:cNvSpPr/>
          <p:nvPr/>
        </p:nvSpPr>
        <p:spPr>
          <a:xfrm rot="5400000">
            <a:off x="8958212" y="1589294"/>
            <a:ext cx="67333" cy="1089177"/>
          </a:xfrm>
          <a:prstGeom prst="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14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dirty="0">
                <a:solidFill>
                  <a:schemeClr val="tx2"/>
                </a:solidFill>
                <a:latin typeface="+mj-lt"/>
                <a:ea typeface="+mj-ea"/>
                <a:cs typeface="+mj-cs"/>
              </a:rPr>
              <a:t>Click the DRAW button </a:t>
            </a:r>
            <a:br>
              <a:rPr lang="en-US" sz="5400" kern="1200" dirty="0">
                <a:solidFill>
                  <a:schemeClr val="tx2"/>
                </a:solidFill>
                <a:latin typeface="+mj-lt"/>
                <a:ea typeface="+mj-ea"/>
                <a:cs typeface="+mj-cs"/>
              </a:rPr>
            </a:br>
            <a:endParaRPr lang="en-US" sz="5400" b="1" kern="1200" dirty="0">
              <a:solidFill>
                <a:schemeClr val="tx2"/>
              </a:solidFill>
              <a:latin typeface="+mj-lt"/>
              <a:ea typeface="+mj-ea"/>
              <a:cs typeface="+mj-cs"/>
            </a:endParaRPr>
          </a:p>
        </p:txBody>
      </p:sp>
      <p:pic>
        <p:nvPicPr>
          <p:cNvPr id="51" name="Picture 50" descr="Graphic of GIS draw button, an image of a painting palette and paint brush" title="Graphic">
            <a:extLst>
              <a:ext uri="{FF2B5EF4-FFF2-40B4-BE49-F238E27FC236}">
                <a16:creationId xmlns:a16="http://schemas.microsoft.com/office/drawing/2014/main" id="{3E1ECDBA-8EA4-4D99-A001-23227E968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954" y="540604"/>
            <a:ext cx="1043308" cy="1043308"/>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1" name="Picture 10" descr="Screenshot of River Cane Habitat map with a panel open on the right depicting various graphics representing different drawing modes" title="Screenshot of GIS Map">
            <a:extLst>
              <a:ext uri="{FF2B5EF4-FFF2-40B4-BE49-F238E27FC236}">
                <a16:creationId xmlns:a16="http://schemas.microsoft.com/office/drawing/2014/main" id="{EF3E23AB-0936-46B7-AAFC-F971D9BF6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95220" y="2638095"/>
            <a:ext cx="6187976" cy="2464670"/>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Arrow: Down 6" descr="Red arrow pointing to draw graphics" title="Red arrow">
            <a:extLst>
              <a:ext uri="{FF2B5EF4-FFF2-40B4-BE49-F238E27FC236}">
                <a16:creationId xmlns:a16="http://schemas.microsoft.com/office/drawing/2014/main" id="{32FE854E-A1FB-4EA6-B4D9-8B6A854E2B17}"/>
              </a:ext>
            </a:extLst>
          </p:cNvPr>
          <p:cNvSpPr/>
          <p:nvPr/>
        </p:nvSpPr>
        <p:spPr>
          <a:xfrm rot="5400000">
            <a:off x="9492160" y="2393306"/>
            <a:ext cx="67333" cy="1089177"/>
          </a:xfrm>
          <a:prstGeom prst="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834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a:solidFill>
                  <a:schemeClr val="tx2"/>
                </a:solidFill>
                <a:latin typeface="+mj-lt"/>
                <a:ea typeface="+mj-ea"/>
                <a:cs typeface="+mj-cs"/>
              </a:rPr>
              <a:t>Draw a circle</a:t>
            </a:r>
            <a:br>
              <a:rPr lang="en-US" sz="5400" kern="1200">
                <a:solidFill>
                  <a:schemeClr val="tx2"/>
                </a:solidFill>
                <a:latin typeface="+mj-lt"/>
                <a:ea typeface="+mj-ea"/>
                <a:cs typeface="+mj-cs"/>
              </a:rPr>
            </a:br>
            <a:endParaRPr lang="en-US" sz="5400" b="1" kern="1200">
              <a:solidFill>
                <a:schemeClr val="tx2"/>
              </a:solidFill>
              <a:latin typeface="+mj-lt"/>
              <a:ea typeface="+mj-ea"/>
              <a:cs typeface="+mj-cs"/>
            </a:endParaRPr>
          </a:p>
        </p:txBody>
      </p:sp>
      <p:pic>
        <p:nvPicPr>
          <p:cNvPr id="51" name="Picture 50" descr="Graphic of GIS draw button, an image of a painting palette and paint brush" title="Graphic">
            <a:extLst>
              <a:ext uri="{FF2B5EF4-FFF2-40B4-BE49-F238E27FC236}">
                <a16:creationId xmlns:a16="http://schemas.microsoft.com/office/drawing/2014/main" id="{3E1ECDBA-8EA4-4D99-A001-23227E968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954" y="540604"/>
            <a:ext cx="1043308" cy="1043308"/>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1" name="Picture 10" descr="Screenshot of River Cane Habitat map with elevation layer colored in and purple circle drawn using &quot;draw&quot; function" title="Map Screenshot">
            <a:extLst>
              <a:ext uri="{FF2B5EF4-FFF2-40B4-BE49-F238E27FC236}">
                <a16:creationId xmlns:a16="http://schemas.microsoft.com/office/drawing/2014/main" id="{EF3E23AB-0936-46B7-AAFC-F971D9BF6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35295" y="2310022"/>
            <a:ext cx="6884200" cy="3410031"/>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901762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 name="Rectangle 18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8" name="Freeform: Shape 18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09" name="Freeform: Shape 18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10" name="Freeform: Shape 18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12" name="Freeform: Shape 19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22" name="Freeform: Shape 32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32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32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5" name="Freeform: Shape 32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6" name="Freeform: Shape 32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7" name="Freeform: Shape 32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8" name="Freeform: Shape 32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30" name="Rectangle 32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2" name="Rectangle 33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34" name="Top left">
            <a:extLst>
              <a:ext uri="{FF2B5EF4-FFF2-40B4-BE49-F238E27FC236}">
                <a16:creationId xmlns:a16="http://schemas.microsoft.com/office/drawing/2014/main" id="{3DF7CE3A-5BDC-4E10-9388-4C79AC102A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35" name="Freeform: Shape 334">
              <a:extLst>
                <a:ext uri="{FF2B5EF4-FFF2-40B4-BE49-F238E27FC236}">
                  <a16:creationId xmlns:a16="http://schemas.microsoft.com/office/drawing/2014/main" id="{27EE8754-F2D6-4612-9200-7AFC134C9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36" name="Freeform: Shape 335">
              <a:extLst>
                <a:ext uri="{FF2B5EF4-FFF2-40B4-BE49-F238E27FC236}">
                  <a16:creationId xmlns:a16="http://schemas.microsoft.com/office/drawing/2014/main" id="{241339C3-F988-4CF6-BDF8-4BA05CB8DC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08138096-B969-482E-A58F-BD9CB0BB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0FC54DBC-FFE9-4D1A-A444-F4C7E392D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39" name="Freeform: Shape 338">
              <a:extLst>
                <a:ext uri="{FF2B5EF4-FFF2-40B4-BE49-F238E27FC236}">
                  <a16:creationId xmlns:a16="http://schemas.microsoft.com/office/drawing/2014/main" id="{6829F8B6-CF1D-4661-853E-7075100EA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7854BC5D-2232-41F5-98C2-3AC5EBFB87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C8892BEF-2479-47E3-BB9B-50C3BEEC5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A44A0DB-BE5F-4000-9544-5623F83A1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005653" y="169452"/>
            <a:ext cx="10583117" cy="2056572"/>
          </a:xfrm>
        </p:spPr>
        <p:txBody>
          <a:bodyPr vert="horz" lIns="91440" tIns="45720" rIns="91440" bIns="45720" rtlCol="0" anchor="b">
            <a:normAutofit/>
          </a:bodyPr>
          <a:lstStyle/>
          <a:p>
            <a:r>
              <a:rPr lang="en-US" sz="5400" kern="1200">
                <a:solidFill>
                  <a:schemeClr val="tx2"/>
                </a:solidFill>
                <a:latin typeface="+mj-lt"/>
                <a:ea typeface="+mj-ea"/>
                <a:cs typeface="+mj-cs"/>
              </a:rPr>
              <a:t>Open up the FILTERS panel</a:t>
            </a:r>
            <a:br>
              <a:rPr lang="en-US" sz="5400" kern="1200">
                <a:solidFill>
                  <a:schemeClr val="tx2"/>
                </a:solidFill>
                <a:latin typeface="+mj-lt"/>
                <a:ea typeface="+mj-ea"/>
                <a:cs typeface="+mj-cs"/>
              </a:rPr>
            </a:br>
            <a:endParaRPr lang="en-US" sz="5400" b="1" kern="1200">
              <a:solidFill>
                <a:schemeClr val="tx2"/>
              </a:solidFill>
              <a:latin typeface="+mj-lt"/>
              <a:ea typeface="+mj-ea"/>
              <a:cs typeface="+mj-cs"/>
            </a:endParaRPr>
          </a:p>
        </p:txBody>
      </p:sp>
      <p:pic>
        <p:nvPicPr>
          <p:cNvPr id="52" name="Picture 51" descr="Graphic of GIS filter button, an image of a funnel" title="Graphic">
            <a:extLst>
              <a:ext uri="{FF2B5EF4-FFF2-40B4-BE49-F238E27FC236}">
                <a16:creationId xmlns:a16="http://schemas.microsoft.com/office/drawing/2014/main" id="{C237FFF9-0D5B-4474-8645-CBCDABD2F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5480" y="429931"/>
            <a:ext cx="1063397" cy="1063397"/>
          </a:xfrm>
          <a:prstGeom prst="rect">
            <a:avLst/>
          </a:prstGeom>
        </p:spPr>
      </p:pic>
      <p:grpSp>
        <p:nvGrpSpPr>
          <p:cNvPr id="344" name="Cross">
            <a:extLst>
              <a:ext uri="{FF2B5EF4-FFF2-40B4-BE49-F238E27FC236}">
                <a16:creationId xmlns:a16="http://schemas.microsoft.com/office/drawing/2014/main" id="{B270D064-4AA8-4476-8B01-32F8176A48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45" name="Straight Connector 344">
              <a:extLst>
                <a:ext uri="{FF2B5EF4-FFF2-40B4-BE49-F238E27FC236}">
                  <a16:creationId xmlns:a16="http://schemas.microsoft.com/office/drawing/2014/main" id="{3A8100D3-125D-4F8C-83B8-B5898B6F4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46" name="Straight Connector 345">
              <a:extLst>
                <a:ext uri="{FF2B5EF4-FFF2-40B4-BE49-F238E27FC236}">
                  <a16:creationId xmlns:a16="http://schemas.microsoft.com/office/drawing/2014/main" id="{4A2153A7-5195-4EFC-B16A-D5758F9674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11" name="Picture 10" descr="Screenshot showing a map with a filters panel on the right.">
            <a:extLst>
              <a:ext uri="{FF2B5EF4-FFF2-40B4-BE49-F238E27FC236}">
                <a16:creationId xmlns:a16="http://schemas.microsoft.com/office/drawing/2014/main" id="{EF3E23AB-0936-46B7-AAFC-F971D9BF6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71362" y="2541543"/>
            <a:ext cx="8845885" cy="2961082"/>
          </a:xfrm>
          <a:prstGeom prst="rect">
            <a:avLst/>
          </a:prstGeom>
          <a:ln>
            <a:solidFill>
              <a:schemeClr val="tx1"/>
            </a:solidFill>
          </a:ln>
        </p:spPr>
      </p:pic>
      <p:grpSp>
        <p:nvGrpSpPr>
          <p:cNvPr id="348" name="Bottom Right">
            <a:extLst>
              <a:ext uri="{FF2B5EF4-FFF2-40B4-BE49-F238E27FC236}">
                <a16:creationId xmlns:a16="http://schemas.microsoft.com/office/drawing/2014/main" id="{AB6237A3-9D32-467E-AA5A-14D052593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49" name="Freeform: Shape 348">
              <a:extLst>
                <a:ext uri="{FF2B5EF4-FFF2-40B4-BE49-F238E27FC236}">
                  <a16:creationId xmlns:a16="http://schemas.microsoft.com/office/drawing/2014/main" id="{3F057400-8420-478E-8A2F-B58D45E0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50" name="Graphic 157">
              <a:extLst>
                <a:ext uri="{FF2B5EF4-FFF2-40B4-BE49-F238E27FC236}">
                  <a16:creationId xmlns:a16="http://schemas.microsoft.com/office/drawing/2014/main" id="{CC012467-B7B8-440A-8DAB-5EFF70FA5F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52" name="Freeform: Shape 351">
                <a:extLst>
                  <a:ext uri="{FF2B5EF4-FFF2-40B4-BE49-F238E27FC236}">
                    <a16:creationId xmlns:a16="http://schemas.microsoft.com/office/drawing/2014/main" id="{00F8C8E4-FB02-4F5D-9DC9-A062442E4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8A40D7C3-FA31-4AF6-AD75-E54BF48E9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B128BB2D-104A-4CDF-8D53-D83ACBC85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EA3CCEA3-9A1A-408D-9344-64347FAFA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7C8F56CD-A9BE-4A11-90D6-A0C38552E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20152681-AFB0-428A-B6D0-BC183F8C4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3AD8FD39-79C9-4EA7-A00A-CDA13E009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51" name="Freeform: Shape 350">
              <a:extLst>
                <a:ext uri="{FF2B5EF4-FFF2-40B4-BE49-F238E27FC236}">
                  <a16:creationId xmlns:a16="http://schemas.microsoft.com/office/drawing/2014/main" id="{9A2652E6-AEC0-4A6E-9E79-B09605219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Arrow: Down 6" descr="Red arrow&#10;&#10;Red arrow&#10;">
            <a:extLst>
              <a:ext uri="{FF2B5EF4-FFF2-40B4-BE49-F238E27FC236}">
                <a16:creationId xmlns:a16="http://schemas.microsoft.com/office/drawing/2014/main" id="{32FE854E-A1FB-4EA6-B4D9-8B6A854E2B17}"/>
              </a:ext>
            </a:extLst>
          </p:cNvPr>
          <p:cNvSpPr/>
          <p:nvPr/>
        </p:nvSpPr>
        <p:spPr>
          <a:xfrm rot="4138094">
            <a:off x="11129220" y="1883430"/>
            <a:ext cx="67333" cy="1089177"/>
          </a:xfrm>
          <a:prstGeom prst="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421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3" name="Freeform: Shape 12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5" name="Freeform: Shape 12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7" name="Freeform: Shape 12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30" name="Freeform: Shape 12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3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9" name="Freeform: Shape 13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1" name="Freeform: Shape 14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7" name="Rectangle 14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9" name="Rectangle 14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8" name="Picture Placeholder 7" descr="Atlas of the Smokies webpage, depicting a map of the Great Smoky Mountains National Park.">
            <a:extLst>
              <a:ext uri="{FF2B5EF4-FFF2-40B4-BE49-F238E27FC236}">
                <a16:creationId xmlns:a16="http://schemas.microsoft.com/office/drawing/2014/main" id="{5795D16A-3300-4D46-A70A-3100A252DC7E}"/>
              </a:ext>
            </a:extLst>
          </p:cNvPr>
          <p:cNvPicPr>
            <a:picLocks noGrp="1" noChangeAspect="1"/>
          </p:cNvPicPr>
          <p:nvPr>
            <p:ph type="pic" idx="1"/>
          </p:nvPr>
        </p:nvPicPr>
        <p:blipFill rotWithShape="1">
          <a:blip r:embed="rId3">
            <a:alphaModFix/>
            <a:extLst>
              <a:ext uri="{28A0092B-C50C-407E-A947-70E740481C1C}">
                <a14:useLocalDpi xmlns:a14="http://schemas.microsoft.com/office/drawing/2010/main" val="0"/>
              </a:ext>
            </a:extLst>
          </a:blip>
          <a:srcRect l="933" r="12404"/>
          <a:stretch/>
        </p:blipFill>
        <p:spPr>
          <a:xfrm>
            <a:off x="20" y="10"/>
            <a:ext cx="12188932" cy="6856614"/>
          </a:xfrm>
          <a:prstGeom prst="rect">
            <a:avLst/>
          </a:prstGeom>
        </p:spPr>
      </p:pic>
      <p:sp>
        <p:nvSpPr>
          <p:cNvPr id="151" name="Rectangle 150">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600CAF-F59E-4620-8558-25FEC942F3B1}"/>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a:solidFill>
                  <a:srgbClr val="FFFFFF"/>
                </a:solidFill>
                <a:latin typeface="+mj-lt"/>
                <a:ea typeface="+mj-ea"/>
                <a:cs typeface="+mj-cs"/>
              </a:rPr>
              <a:t>Atlas of the Smokies</a:t>
            </a:r>
          </a:p>
        </p:txBody>
      </p:sp>
      <p:grpSp>
        <p:nvGrpSpPr>
          <p:cNvPr id="153"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54" name="Freeform: Shape 15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162"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63"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5" name="Freeform: Shape 16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64" name="Freeform: Shape 16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16642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3" name="Rectangle 17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44" name="Freeform: Shape 17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8" name="Freeform: Shape 17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9" name="Freeform: Shape 18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5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51" name="Freeform: Shape 18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2" name="Freeform: Shape 18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3" name="Freeform: Shape 18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54" name="Freeform: Shape 18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18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6" name="Freeform: Shape 18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7" name="Freeform: Shape 19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5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59" name="Freeform: Shape 19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0" name="Freeform: Shape 19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1" name="Freeform: Shape 19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2" name="Freeform: Shape 19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3" name="Freeform: Shape 19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4" name="Freeform: Shape 19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5" name="Freeform: Shape 19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66" name="Rectangle 201">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7" name="Rectangle 203">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8" name="Rectangle 205">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Atlas of the Smokies webpage, depicting a map and species density of rivercane.">
            <a:extLst>
              <a:ext uri="{FF2B5EF4-FFF2-40B4-BE49-F238E27FC236}">
                <a16:creationId xmlns:a16="http://schemas.microsoft.com/office/drawing/2014/main" id="{5795D16A-3300-4D46-A70A-3100A252DC7E}"/>
              </a:ext>
            </a:extLst>
          </p:cNvPr>
          <p:cNvPicPr>
            <a:picLocks noGrp="1" noChangeAspect="1"/>
          </p:cNvPicPr>
          <p:nvPr>
            <p:ph type="pic" idx="1"/>
          </p:nvPr>
        </p:nvPicPr>
        <p:blipFill rotWithShape="1">
          <a:blip r:embed="rId3">
            <a:alphaModFix amt="70000"/>
            <a:extLst>
              <a:ext uri="{28A0092B-C50C-407E-A947-70E740481C1C}">
                <a14:useLocalDpi xmlns:a14="http://schemas.microsoft.com/office/drawing/2010/main" val="0"/>
              </a:ext>
            </a:extLst>
          </a:blip>
          <a:srcRect r="17339" b="1"/>
          <a:stretch/>
        </p:blipFill>
        <p:spPr>
          <a:xfrm>
            <a:off x="20" y="10"/>
            <a:ext cx="12188932" cy="6856614"/>
          </a:xfrm>
          <a:prstGeom prst="rect">
            <a:avLst/>
          </a:prstGeom>
        </p:spPr>
      </p:pic>
      <p:grpSp>
        <p:nvGrpSpPr>
          <p:cNvPr id="208"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269" name="Freeform: Shape 208">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270" name="Freeform: Shape 209">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271" name="Freeform: Shape 210">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272" name="Freeform: Shape 211">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273" name="Freeform: Shape 212">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274"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275" name="Freeform: Shape 226">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230" name="Freeform: Shape 229">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276" name="Freeform: Shape 214">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277" name="Freeform: Shape 215">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217" name="Freeform: Shape 216">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278" name="Freeform: Shape 217">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279" name="Freeform: Shape 218">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280" name="Freeform: Shape 219">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281" name="Freeform: Shape 220">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82" name="Freeform: Shape 221">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283" name="Freeform: Shape 222">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84" name="Freeform: Shape 223">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285" name="Freeform: Shape 224">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226" name="Freeform: Shape 225">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234"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35"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37" name="Freeform: Shape 236">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39" name="Freeform: Shape 238">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36" name="Freeform: Shape 235">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22600CAF-F59E-4620-8558-25FEC942F3B1}"/>
              </a:ext>
            </a:extLst>
          </p:cNvPr>
          <p:cNvSpPr>
            <a:spLocks noGrp="1"/>
          </p:cNvSpPr>
          <p:nvPr>
            <p:ph type="title"/>
          </p:nvPr>
        </p:nvSpPr>
        <p:spPr>
          <a:xfrm>
            <a:off x="4000500" y="740211"/>
            <a:ext cx="7530685" cy="3163864"/>
          </a:xfrm>
        </p:spPr>
        <p:txBody>
          <a:bodyPr vert="horz" lIns="91440" tIns="45720" rIns="91440" bIns="45720" rtlCol="0" anchor="b">
            <a:normAutofit/>
          </a:bodyPr>
          <a:lstStyle/>
          <a:p>
            <a:r>
              <a:rPr lang="en-US" sz="5400" kern="1200" dirty="0">
                <a:solidFill>
                  <a:srgbClr val="FFFFFF"/>
                </a:solidFill>
                <a:latin typeface="+mj-lt"/>
                <a:ea typeface="+mj-ea"/>
                <a:cs typeface="+mj-cs"/>
              </a:rPr>
              <a:t>Atlas of the Smokies  </a:t>
            </a:r>
          </a:p>
        </p:txBody>
      </p:sp>
      <p:grpSp>
        <p:nvGrpSpPr>
          <p:cNvPr id="245"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246" name="Straight Connector 245">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47" name="Straight Connector 246">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991586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 name="Rectangle 16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4" name="Freeform: Shape 16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6" name="Freeform: Shape 16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8" name="Freeform: Shape 16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1" name="Freeform: Shape 17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7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0" name="Freeform: Shape 17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8" name="Rectangle 18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0" name="Rectangle 18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8" name="Picture Placeholder 7" descr="Atlas of the Smokies webpage, depicting a map and species density of rivercane.">
            <a:extLst>
              <a:ext uri="{FF2B5EF4-FFF2-40B4-BE49-F238E27FC236}">
                <a16:creationId xmlns:a16="http://schemas.microsoft.com/office/drawing/2014/main" id="{5795D16A-3300-4D46-A70A-3100A252DC7E}"/>
              </a:ext>
            </a:extLst>
          </p:cNvPr>
          <p:cNvPicPr>
            <a:picLocks noGrp="1" noChangeAspect="1"/>
          </p:cNvPicPr>
          <p:nvPr>
            <p:ph type="pic" idx="1"/>
          </p:nvPr>
        </p:nvPicPr>
        <p:blipFill rotWithShape="1">
          <a:blip r:embed="rId3">
            <a:alphaModFix/>
            <a:extLst>
              <a:ext uri="{28A0092B-C50C-407E-A947-70E740481C1C}">
                <a14:useLocalDpi xmlns:a14="http://schemas.microsoft.com/office/drawing/2010/main" val="0"/>
              </a:ext>
            </a:extLst>
          </a:blip>
          <a:srcRect r="10228" b="1"/>
          <a:stretch/>
        </p:blipFill>
        <p:spPr>
          <a:xfrm>
            <a:off x="20" y="10"/>
            <a:ext cx="12188932" cy="6856614"/>
          </a:xfrm>
          <a:prstGeom prst="rect">
            <a:avLst/>
          </a:prstGeom>
        </p:spPr>
      </p:pic>
      <p:sp>
        <p:nvSpPr>
          <p:cNvPr id="298" name="Rectangle 297">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600CAF-F59E-4620-8558-25FEC942F3B1}"/>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Atlas of the Smokies   </a:t>
            </a:r>
          </a:p>
        </p:txBody>
      </p:sp>
      <p:grpSp>
        <p:nvGrpSpPr>
          <p:cNvPr id="300"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01" name="Freeform: Shape 300">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302" name="Freeform: Shape 301">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306" name="Freeform: Shape 305">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307" name="Freeform: Shape 306">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309"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10"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12" name="Freeform: Shape 311">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13" name="Freeform: Shape 312">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11" name="Freeform: Shape 310">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756989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 name="Rectangle 16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4" name="Freeform: Shape 16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6" name="Freeform: Shape 16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68" name="Freeform: Shape 16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1" name="Freeform: Shape 17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7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7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0" name="Freeform: Shape 17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8" name="Rectangle 18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0" name="Rectangle 18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8" name="Picture Placeholder 7" descr="Atlas of the Smokies webpage, depicting a map and species density of rivercane.&#10;">
            <a:extLst>
              <a:ext uri="{FF2B5EF4-FFF2-40B4-BE49-F238E27FC236}">
                <a16:creationId xmlns:a16="http://schemas.microsoft.com/office/drawing/2014/main" id="{5795D16A-3300-4D46-A70A-3100A252DC7E}"/>
              </a:ext>
            </a:extLst>
          </p:cNvPr>
          <p:cNvPicPr>
            <a:picLocks noGrp="1" noChangeAspect="1"/>
          </p:cNvPicPr>
          <p:nvPr>
            <p:ph type="pic" idx="1"/>
          </p:nvPr>
        </p:nvPicPr>
        <p:blipFill rotWithShape="1">
          <a:blip r:embed="rId3">
            <a:alphaModFix/>
            <a:extLst>
              <a:ext uri="{28A0092B-C50C-407E-A947-70E740481C1C}">
                <a14:useLocalDpi xmlns:a14="http://schemas.microsoft.com/office/drawing/2010/main" val="0"/>
              </a:ext>
            </a:extLst>
          </a:blip>
          <a:srcRect r="10228" b="1"/>
          <a:stretch/>
        </p:blipFill>
        <p:spPr>
          <a:xfrm>
            <a:off x="20" y="10"/>
            <a:ext cx="12188932" cy="6856614"/>
          </a:xfrm>
          <a:prstGeom prst="rect">
            <a:avLst/>
          </a:prstGeom>
        </p:spPr>
      </p:pic>
      <p:sp>
        <p:nvSpPr>
          <p:cNvPr id="298" name="Rectangle 297">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600CAF-F59E-4620-8558-25FEC942F3B1}"/>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Atlas of the Smokies    </a:t>
            </a:r>
          </a:p>
        </p:txBody>
      </p:sp>
      <p:grpSp>
        <p:nvGrpSpPr>
          <p:cNvPr id="300"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01" name="Freeform: Shape 300">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302" name="Freeform: Shape 301">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306" name="Freeform: Shape 305">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307" name="Freeform: Shape 306">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309"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10"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12" name="Freeform: Shape 311">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13" name="Freeform: Shape 312">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14" name="Freeform: Shape 313">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15" name="Freeform: Shape 314">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11" name="Freeform: Shape 310">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367181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4" name="Rectangle 25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57" name="Freeform: Shape 25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405" name="Freeform: Shape 257">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59" name="Freeform: Shape 25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6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61" name="Freeform: Shape 26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6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69" name="Freeform: Shape 26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406" name="Freeform: Shape 26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1" name="Freeform: Shape 27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76" name="Rectangle 27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77" name="Rectangle 27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7" name="Picture Placeholder 6" descr="Atlas of the Smokies webpage, depicting a dogwood &quot;blossom&quot; and inviting people to help collect data for the project.&#10;&#10;">
            <a:hlinkClick r:id="rId3"/>
            <a:extLst>
              <a:ext uri="{FF2B5EF4-FFF2-40B4-BE49-F238E27FC236}">
                <a16:creationId xmlns:a16="http://schemas.microsoft.com/office/drawing/2014/main" id="{CB623F1A-9D09-47DA-A6B4-B46DBA45ABA8}"/>
              </a:ext>
            </a:extLst>
          </p:cNvPr>
          <p:cNvPicPr>
            <a:picLocks noGrp="1" noChangeAspect="1"/>
          </p:cNvPicPr>
          <p:nvPr>
            <p:ph type="pic" idx="1"/>
          </p:nvPr>
        </p:nvPicPr>
        <p:blipFill rotWithShape="1">
          <a:blip r:embed="rId4">
            <a:alphaModFix/>
            <a:extLst>
              <a:ext uri="{28A0092B-C50C-407E-A947-70E740481C1C}">
                <a14:useLocalDpi xmlns:a14="http://schemas.microsoft.com/office/drawing/2010/main" val="0"/>
              </a:ext>
            </a:extLst>
          </a:blip>
          <a:srcRect r="5" b="1"/>
          <a:stretch/>
        </p:blipFill>
        <p:spPr>
          <a:xfrm>
            <a:off x="20" y="10"/>
            <a:ext cx="12188932" cy="6856614"/>
          </a:xfrm>
          <a:prstGeom prst="rect">
            <a:avLst/>
          </a:prstGeom>
        </p:spPr>
      </p:pic>
      <p:sp>
        <p:nvSpPr>
          <p:cNvPr id="278" name="Rectangle 277">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766562" y="1919910"/>
            <a:ext cx="2946914" cy="2524291"/>
          </a:xfrm>
        </p:spPr>
        <p:txBody>
          <a:bodyPr vert="horz" lIns="91440" tIns="45720" rIns="91440" bIns="45720" rtlCol="0" anchor="b">
            <a:noAutofit/>
          </a:bodyPr>
          <a:lstStyle/>
          <a:p>
            <a:r>
              <a:rPr lang="en-US" sz="3600" kern="1200">
                <a:solidFill>
                  <a:srgbClr val="FFFFFF"/>
                </a:solidFill>
                <a:latin typeface="+mj-lt"/>
                <a:ea typeface="+mj-ea"/>
                <a:cs typeface="+mj-cs"/>
              </a:rPr>
              <a:t>Help Collect Data for the Atlas of the Smokies</a:t>
            </a:r>
          </a:p>
        </p:txBody>
      </p:sp>
      <p:grpSp>
        <p:nvGrpSpPr>
          <p:cNvPr id="279"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80" name="Freeform: Shape 279">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281" name="Freeform: Shape 280">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282" name="Freeform: Shape 281">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283" name="Freeform: Shape 282">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284" name="Freeform: Shape 283">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285" name="Freeform: Shape 284">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286" name="Freeform: Shape 285">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287"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88"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90" name="Freeform: Shape 289">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91" name="Freeform: Shape 290">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07" name="Freeform: Shape 291">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93" name="Freeform: Shape 292">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94" name="Freeform: Shape 293">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95" name="Freeform: Shape 294">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96" name="Freeform: Shape 295">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89" name="Freeform: Shape 288">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47039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 name="Rectangle 23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8" name="Freeform: Shape 23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0" name="Freeform: Shape 23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2" name="Freeform: Shape 24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62" name="Freeform: Shape 24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5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63" name="Freeform: Shape 25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9" name="Freeform: Shape 36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0" name="Freeform: Shape 36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1" name="Freeform: Shape 37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2" name="Freeform: Shape 37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3" name="Freeform: Shape 37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5" name="Rectangle 37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77" name="Rectangle 37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79" name="Top left">
            <a:extLst>
              <a:ext uri="{FF2B5EF4-FFF2-40B4-BE49-F238E27FC236}">
                <a16:creationId xmlns:a16="http://schemas.microsoft.com/office/drawing/2014/main" id="{C50DF086-D867-4966-82BB-79736A0648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380" name="Freeform: Shape 379">
              <a:extLst>
                <a:ext uri="{FF2B5EF4-FFF2-40B4-BE49-F238E27FC236}">
                  <a16:creationId xmlns:a16="http://schemas.microsoft.com/office/drawing/2014/main" id="{68B61F42-1C0F-40DC-87CD-417F6D046E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65000"/>
                    <a:lumOff val="35000"/>
                  </a:schemeClr>
                </a:solidFill>
                <a:latin typeface="AvenirNext LT Pro Medium" panose="020B0504020202020204" pitchFamily="34" charset="0"/>
              </a:endParaRPr>
            </a:p>
          </p:txBody>
        </p:sp>
        <p:sp>
          <p:nvSpPr>
            <p:cNvPr id="381" name="Freeform: Shape 380">
              <a:extLst>
                <a:ext uri="{FF2B5EF4-FFF2-40B4-BE49-F238E27FC236}">
                  <a16:creationId xmlns:a16="http://schemas.microsoft.com/office/drawing/2014/main" id="{6AB422A3-C71A-4D17-87A1-AF58B928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2" name="Freeform: Shape 381">
              <a:extLst>
                <a:ext uri="{FF2B5EF4-FFF2-40B4-BE49-F238E27FC236}">
                  <a16:creationId xmlns:a16="http://schemas.microsoft.com/office/drawing/2014/main" id="{2A7EDF93-6D10-4283-A864-13EE4FB01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3" name="Freeform: Shape 382">
              <a:extLst>
                <a:ext uri="{FF2B5EF4-FFF2-40B4-BE49-F238E27FC236}">
                  <a16:creationId xmlns:a16="http://schemas.microsoft.com/office/drawing/2014/main" id="{29CC2B41-EAF9-40FE-B250-3BE3C7660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4" name="Freeform: Shape 383">
              <a:extLst>
                <a:ext uri="{FF2B5EF4-FFF2-40B4-BE49-F238E27FC236}">
                  <a16:creationId xmlns:a16="http://schemas.microsoft.com/office/drawing/2014/main" id="{CF62E74A-F0B7-426A-9551-6007F1FA32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5" name="Freeform: Shape 384">
              <a:extLst>
                <a:ext uri="{FF2B5EF4-FFF2-40B4-BE49-F238E27FC236}">
                  <a16:creationId xmlns:a16="http://schemas.microsoft.com/office/drawing/2014/main" id="{8F7F93D8-6141-4833-B877-181713E61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6" name="Freeform: Shape 385">
              <a:extLst>
                <a:ext uri="{FF2B5EF4-FFF2-40B4-BE49-F238E27FC236}">
                  <a16:creationId xmlns:a16="http://schemas.microsoft.com/office/drawing/2014/main" id="{229CF9FB-E68D-4144-B723-73655DC5A9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7" name="Freeform: Shape 386">
              <a:extLst>
                <a:ext uri="{FF2B5EF4-FFF2-40B4-BE49-F238E27FC236}">
                  <a16:creationId xmlns:a16="http://schemas.microsoft.com/office/drawing/2014/main" id="{04F5A112-6487-41AB-87BE-E3A7EA300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96275" y="163256"/>
            <a:ext cx="10193751" cy="2065502"/>
          </a:xfrm>
        </p:spPr>
        <p:txBody>
          <a:bodyPr vert="horz" lIns="91440" tIns="45720" rIns="91440" bIns="45720" rtlCol="0" anchor="b">
            <a:normAutofit/>
          </a:bodyPr>
          <a:lstStyle/>
          <a:p>
            <a:pPr algn="ctr"/>
            <a:r>
              <a:rPr lang="en-US" sz="4400" kern="1200" dirty="0">
                <a:solidFill>
                  <a:schemeClr val="tx2"/>
                </a:solidFill>
                <a:latin typeface="+mj-lt"/>
                <a:ea typeface="+mj-ea"/>
                <a:cs typeface="+mj-cs"/>
              </a:rPr>
              <a:t>Crowdsourcing Data through </a:t>
            </a:r>
            <a:r>
              <a:rPr lang="en-US" sz="4400" kern="1200" dirty="0" err="1">
                <a:solidFill>
                  <a:schemeClr val="tx2"/>
                </a:solidFill>
                <a:latin typeface="+mj-lt"/>
                <a:ea typeface="+mj-ea"/>
                <a:cs typeface="+mj-cs"/>
              </a:rPr>
              <a:t>iNaturalist</a:t>
            </a:r>
            <a:r>
              <a:rPr lang="en-US" sz="4400" kern="1200" dirty="0">
                <a:solidFill>
                  <a:schemeClr val="tx2"/>
                </a:solidFill>
                <a:latin typeface="+mj-lt"/>
                <a:ea typeface="+mj-ea"/>
                <a:cs typeface="+mj-cs"/>
              </a:rPr>
              <a:t> &amp; Seek</a:t>
            </a:r>
          </a:p>
        </p:txBody>
      </p:sp>
      <p:grpSp>
        <p:nvGrpSpPr>
          <p:cNvPr id="389" name="Cross">
            <a:extLst>
              <a:ext uri="{FF2B5EF4-FFF2-40B4-BE49-F238E27FC236}">
                <a16:creationId xmlns:a16="http://schemas.microsoft.com/office/drawing/2014/main" id="{96A0174C-8375-4D35-9B20-4A83C965E7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90" name="Straight Connector 389">
              <a:extLst>
                <a:ext uri="{FF2B5EF4-FFF2-40B4-BE49-F238E27FC236}">
                  <a16:creationId xmlns:a16="http://schemas.microsoft.com/office/drawing/2014/main" id="{6163B723-465F-4E0F-9619-7BC4B6B8AD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91" name="Straight Connector 390">
              <a:extLst>
                <a:ext uri="{FF2B5EF4-FFF2-40B4-BE49-F238E27FC236}">
                  <a16:creationId xmlns:a16="http://schemas.microsoft.com/office/drawing/2014/main" id="{E9372173-84EE-451E-960D-2E61E28719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6" name="Picture Placeholder 5" descr="Screenshot of iNaturalist app for the Uploading Appalachia project.">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807" r="4" b="22714"/>
          <a:stretch/>
        </p:blipFill>
        <p:spPr>
          <a:xfrm>
            <a:off x="889831" y="3891678"/>
            <a:ext cx="2409894" cy="2393250"/>
          </a:xfrm>
          <a:prstGeom prst="rect">
            <a:avLst/>
          </a:prstGeom>
        </p:spPr>
      </p:pic>
      <p:pic>
        <p:nvPicPr>
          <p:cNvPr id="8" name="Picture 7" descr="Logos of phone apps iNaturalist, shaped like a green flying bird, and Seek, shaped like a green leaf with an arrow in it. The third image, for &quot;Uploading Appalachia&quot;, is a hand holding a cellphone.">
            <a:extLst>
              <a:ext uri="{FF2B5EF4-FFF2-40B4-BE49-F238E27FC236}">
                <a16:creationId xmlns:a16="http://schemas.microsoft.com/office/drawing/2014/main" id="{4B039F7B-2534-4B64-9CC8-CAECD98986EF}"/>
              </a:ext>
            </a:extLst>
          </p:cNvPr>
          <p:cNvPicPr>
            <a:picLocks noChangeAspect="1"/>
          </p:cNvPicPr>
          <p:nvPr/>
        </p:nvPicPr>
        <p:blipFill rotWithShape="1">
          <a:blip r:embed="rId4">
            <a:extLst>
              <a:ext uri="{28A0092B-C50C-407E-A947-70E740481C1C}">
                <a14:useLocalDpi xmlns:a14="http://schemas.microsoft.com/office/drawing/2010/main" val="0"/>
              </a:ext>
            </a:extLst>
          </a:blip>
          <a:srcRect t="691" r="4" b="4"/>
          <a:stretch/>
        </p:blipFill>
        <p:spPr>
          <a:xfrm>
            <a:off x="4887580" y="3891678"/>
            <a:ext cx="2409902" cy="2393250"/>
          </a:xfrm>
          <a:prstGeom prst="rect">
            <a:avLst/>
          </a:prstGeom>
        </p:spPr>
      </p:pic>
      <p:pic>
        <p:nvPicPr>
          <p:cNvPr id="10" name="Picture 9" descr="Logo for the app SEEK">
            <a:extLst>
              <a:ext uri="{FF2B5EF4-FFF2-40B4-BE49-F238E27FC236}">
                <a16:creationId xmlns:a16="http://schemas.microsoft.com/office/drawing/2014/main" id="{D9ADA896-3932-494C-A2AC-A0750F961902}"/>
              </a:ext>
            </a:extLst>
          </p:cNvPr>
          <p:cNvPicPr>
            <a:picLocks noChangeAspect="1"/>
          </p:cNvPicPr>
          <p:nvPr/>
        </p:nvPicPr>
        <p:blipFill rotWithShape="1">
          <a:blip r:embed="rId5">
            <a:extLst>
              <a:ext uri="{28A0092B-C50C-407E-A947-70E740481C1C}">
                <a14:useLocalDpi xmlns:a14="http://schemas.microsoft.com/office/drawing/2010/main" val="0"/>
              </a:ext>
            </a:extLst>
          </a:blip>
          <a:srcRect t="317" r="-4" b="369"/>
          <a:stretch/>
        </p:blipFill>
        <p:spPr>
          <a:xfrm>
            <a:off x="8885345" y="3891678"/>
            <a:ext cx="2409876" cy="2393250"/>
          </a:xfrm>
          <a:prstGeom prst="rect">
            <a:avLst/>
          </a:prstGeom>
        </p:spPr>
      </p:pic>
      <p:grpSp>
        <p:nvGrpSpPr>
          <p:cNvPr id="393" name="Bottom Right">
            <a:extLst>
              <a:ext uri="{FF2B5EF4-FFF2-40B4-BE49-F238E27FC236}">
                <a16:creationId xmlns:a16="http://schemas.microsoft.com/office/drawing/2014/main" id="{B122AAAE-8B9B-4479-A6C8-1E36DACB81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394" name="Graphic 157">
              <a:extLst>
                <a:ext uri="{FF2B5EF4-FFF2-40B4-BE49-F238E27FC236}">
                  <a16:creationId xmlns:a16="http://schemas.microsoft.com/office/drawing/2014/main" id="{5F0045BC-F191-4E9B-AA19-A843731C075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396" name="Freeform: Shape 395">
                <a:extLst>
                  <a:ext uri="{FF2B5EF4-FFF2-40B4-BE49-F238E27FC236}">
                    <a16:creationId xmlns:a16="http://schemas.microsoft.com/office/drawing/2014/main" id="{AD66C601-BE5C-4E1C-8234-C0F8B473E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7" name="Freeform: Shape 396">
                <a:extLst>
                  <a:ext uri="{FF2B5EF4-FFF2-40B4-BE49-F238E27FC236}">
                    <a16:creationId xmlns:a16="http://schemas.microsoft.com/office/drawing/2014/main" id="{752EE8A7-8006-4688-914F-6EC02084C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8" name="Freeform: Shape 397">
                <a:extLst>
                  <a:ext uri="{FF2B5EF4-FFF2-40B4-BE49-F238E27FC236}">
                    <a16:creationId xmlns:a16="http://schemas.microsoft.com/office/drawing/2014/main" id="{73B4B315-34E7-49AD-8E4D-B9FFEEAF3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9" name="Freeform: Shape 398">
                <a:extLst>
                  <a:ext uri="{FF2B5EF4-FFF2-40B4-BE49-F238E27FC236}">
                    <a16:creationId xmlns:a16="http://schemas.microsoft.com/office/drawing/2014/main" id="{928EBE48-B0B7-4DE7-A097-C1A01CE49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0" name="Freeform: Shape 399">
                <a:extLst>
                  <a:ext uri="{FF2B5EF4-FFF2-40B4-BE49-F238E27FC236}">
                    <a16:creationId xmlns:a16="http://schemas.microsoft.com/office/drawing/2014/main" id="{D1A9BBD3-2CB3-49B2-B8FC-495FBCE3D5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1" name="Freeform: Shape 400">
                <a:extLst>
                  <a:ext uri="{FF2B5EF4-FFF2-40B4-BE49-F238E27FC236}">
                    <a16:creationId xmlns:a16="http://schemas.microsoft.com/office/drawing/2014/main" id="{FD86C9E0-A752-4898-BFA3-E91BAB5A59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2" name="Freeform: Shape 401">
                <a:extLst>
                  <a:ext uri="{FF2B5EF4-FFF2-40B4-BE49-F238E27FC236}">
                    <a16:creationId xmlns:a16="http://schemas.microsoft.com/office/drawing/2014/main" id="{60EF4DD1-A8EF-4722-8D92-F9FC9A6D95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95" name="Freeform: Shape 394">
              <a:extLst>
                <a:ext uri="{FF2B5EF4-FFF2-40B4-BE49-F238E27FC236}">
                  <a16:creationId xmlns:a16="http://schemas.microsoft.com/office/drawing/2014/main" id="{B1D071ED-53A1-4706-B65F-5D4C977AE8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428221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4" name="Freeform: Shape 11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16" name="Freeform: Shape 11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18" name="Freeform: Shape 11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1" name="Freeform: Shape 12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2" name="Freeform: Shape 12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3" name="Freeform: Shape 12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24" name="Freeform: Shape 12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5" name="Freeform: Shape 12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2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0" name="Freeform: Shape 12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38" name="Rectangle 13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0" name="Rectangle 13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42" name="Top left">
            <a:extLst>
              <a:ext uri="{FF2B5EF4-FFF2-40B4-BE49-F238E27FC236}">
                <a16:creationId xmlns:a16="http://schemas.microsoft.com/office/drawing/2014/main" id="{E4A71F22-0E43-4930-8185-0D8C173634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43" name="Freeform: Shape 142">
              <a:extLst>
                <a:ext uri="{FF2B5EF4-FFF2-40B4-BE49-F238E27FC236}">
                  <a16:creationId xmlns:a16="http://schemas.microsoft.com/office/drawing/2014/main" id="{E337B2BE-9368-41E7-B9D3-4F1F971F94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144" name="Freeform: Shape 143">
              <a:extLst>
                <a:ext uri="{FF2B5EF4-FFF2-40B4-BE49-F238E27FC236}">
                  <a16:creationId xmlns:a16="http://schemas.microsoft.com/office/drawing/2014/main" id="{C7EDF3EA-3138-4266-8511-D57CECF0A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EA12DCF8-5403-4AA2-818F-2DF853DC1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AD89B414-72F6-4409-A12B-4F23F1CE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214BA161-43C1-4B9D-A341-694B88127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B211E8CC-9B3E-4E58-821A-069B7C109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49" name="Freeform: Shape 148">
              <a:extLst>
                <a:ext uri="{FF2B5EF4-FFF2-40B4-BE49-F238E27FC236}">
                  <a16:creationId xmlns:a16="http://schemas.microsoft.com/office/drawing/2014/main" id="{B29FA542-0294-4239-B976-E5D20656C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EA9045A3-208C-4023-9F44-D62234135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96275" y="163350"/>
            <a:ext cx="5996619" cy="2065889"/>
          </a:xfrm>
        </p:spPr>
        <p:txBody>
          <a:bodyPr vert="horz" lIns="91440" tIns="45720" rIns="91440" bIns="45720" rtlCol="0" anchor="ctr">
            <a:normAutofit/>
          </a:bodyPr>
          <a:lstStyle/>
          <a:p>
            <a:r>
              <a:rPr lang="en-US" sz="5400" kern="1200">
                <a:solidFill>
                  <a:schemeClr val="tx2"/>
                </a:solidFill>
                <a:latin typeface="+mj-lt"/>
                <a:ea typeface="+mj-ea"/>
                <a:cs typeface="+mj-cs"/>
              </a:rPr>
              <a:t>Using iNaturalist &amp; Seek</a:t>
            </a:r>
          </a:p>
        </p:txBody>
      </p:sp>
      <p:grpSp>
        <p:nvGrpSpPr>
          <p:cNvPr id="152" name="Cross">
            <a:extLst>
              <a:ext uri="{FF2B5EF4-FFF2-40B4-BE49-F238E27FC236}">
                <a16:creationId xmlns:a16="http://schemas.microsoft.com/office/drawing/2014/main" id="{1EDF0462-C0C2-4E84-A7EA-8EE60CEFF6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153" name="Straight Connector 152">
              <a:extLst>
                <a:ext uri="{FF2B5EF4-FFF2-40B4-BE49-F238E27FC236}">
                  <a16:creationId xmlns:a16="http://schemas.microsoft.com/office/drawing/2014/main" id="{DD5894EA-1641-49CE-AE6E-B9522736A0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54" name="Straight Connector 153">
              <a:extLst>
                <a:ext uri="{FF2B5EF4-FFF2-40B4-BE49-F238E27FC236}">
                  <a16:creationId xmlns:a16="http://schemas.microsoft.com/office/drawing/2014/main" id="{8C6415EB-8C9A-4F1B-A459-64B94A8651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7" name="Picture Placeholder 6" descr="Diagrams&#10;&#10;Phone taking a picture of a caterpillar.&#10;Three people with arrows between them.&#10;Three text balloons with images of a butterfly, a moth and dots representing commentary.">
            <a:extLst>
              <a:ext uri="{FF2B5EF4-FFF2-40B4-BE49-F238E27FC236}">
                <a16:creationId xmlns:a16="http://schemas.microsoft.com/office/drawing/2014/main" id="{E267BF66-658F-460A-A6FA-45B908CE09B9}"/>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b="4506"/>
          <a:stretch/>
        </p:blipFill>
        <p:spPr>
          <a:xfrm>
            <a:off x="838200" y="2600808"/>
            <a:ext cx="10515600" cy="34895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156" name="Bottom Right">
            <a:extLst>
              <a:ext uri="{FF2B5EF4-FFF2-40B4-BE49-F238E27FC236}">
                <a16:creationId xmlns:a16="http://schemas.microsoft.com/office/drawing/2014/main" id="{B798A610-8506-4BC1-8108-8E1A31CAB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57" name="Freeform: Shape 156">
              <a:extLst>
                <a:ext uri="{FF2B5EF4-FFF2-40B4-BE49-F238E27FC236}">
                  <a16:creationId xmlns:a16="http://schemas.microsoft.com/office/drawing/2014/main" id="{5C72D714-A610-482A-B26E-C679E9535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58" name="Graphic 157">
              <a:extLst>
                <a:ext uri="{FF2B5EF4-FFF2-40B4-BE49-F238E27FC236}">
                  <a16:creationId xmlns:a16="http://schemas.microsoft.com/office/drawing/2014/main" id="{D7EF30A6-8E6C-417A-B645-4EC7F0B3824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0" name="Freeform: Shape 159">
                <a:extLst>
                  <a:ext uri="{FF2B5EF4-FFF2-40B4-BE49-F238E27FC236}">
                    <a16:creationId xmlns:a16="http://schemas.microsoft.com/office/drawing/2014/main" id="{17D377E0-C3CC-48DC-B73B-09CEEDE39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80E2DF20-A9FD-4B82-8673-1091B4C008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2425BAEB-7B00-4394-8302-CF2DEA744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4917EE8E-E8BC-42F3-BEE3-2F84E8F64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B8647303-59FF-4A2B-8D6D-FB229E659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7BD597AB-C6D9-437D-BBFE-8007D4ED0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4FA09AC9-DA2A-4216-BBFD-96E701FB8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59" name="Freeform: Shape 158">
              <a:extLst>
                <a:ext uri="{FF2B5EF4-FFF2-40B4-BE49-F238E27FC236}">
                  <a16:creationId xmlns:a16="http://schemas.microsoft.com/office/drawing/2014/main" id="{A8AD4A98-C6D7-49C8-A31E-29C6DB7C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949805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 name="Rectangle 11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8" name="Freeform: Shape 11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0" name="Freeform: Shape 11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2" name="Freeform: Shape 12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5" name="Freeform: Shape 12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28" name="Freeform: Shape 12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9" name="Freeform: Shape 12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3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4" name="Freeform: Shape 13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8" name="Freeform: Shape 13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9" name="Freeform: Shape 13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2" name="Rectangle 141">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4" name="Rectangle 143">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Content Placeholder 4" descr="Rivercane Image&#10;&#10;Illustration of rivercane plant with thin stalks and green leaves against black background">
            <a:extLst>
              <a:ext uri="{FF2B5EF4-FFF2-40B4-BE49-F238E27FC236}">
                <a16:creationId xmlns:a16="http://schemas.microsoft.com/office/drawing/2014/main" id="{8FBB51A6-B4AF-425D-9477-7D56172E7B73}"/>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sp>
        <p:nvSpPr>
          <p:cNvPr id="146" name="Rectangle 145">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4635C5-A011-451A-8ADC-599ACF507882}"/>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Super plant?</a:t>
            </a:r>
          </a:p>
        </p:txBody>
      </p:sp>
      <p:grpSp>
        <p:nvGrpSpPr>
          <p:cNvPr id="148"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49" name="Freeform: Shape 148">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51" name="Freeform: Shape 150">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157"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58"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0" name="Freeform: Shape 159">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59" name="Freeform: Shape 158">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43973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 name="Rectangle 11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8" name="Freeform: Shape 11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0" name="Freeform: Shape 11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2" name="Freeform: Shape 12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5" name="Freeform: Shape 12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28" name="Freeform: Shape 12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9" name="Freeform: Shape 12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3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4" name="Freeform: Shape 13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8" name="Freeform: Shape 13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9" name="Freeform: Shape 13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2" name="Rectangle 141">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4" name="Rectangle 143">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6" name="Rectangle 145">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Rivercane Image&#10;&#10;Illustration of rivercane plant with thin stalks and green leaves against black background, with NPS and SPiN logos in the corner. Thanks to the following organizations listed: RTCAR.org (Revitalization of Traditional Cherokee Artisan Resources)&#10;Conserving Carolina&#10;EBCI Natural Resources and Speakers Council&#10;iNaturalist.org&#10;Museum of the Cherokee Indian&#10;WCU&#10;USDA / NCRS&#10;">
            <a:extLst>
              <a:ext uri="{FF2B5EF4-FFF2-40B4-BE49-F238E27FC236}">
                <a16:creationId xmlns:a16="http://schemas.microsoft.com/office/drawing/2014/main" id="{8FBB51A6-B4AF-425D-9477-7D56172E7B73}"/>
              </a:ext>
            </a:extLst>
          </p:cNvPr>
          <p:cNvPicPr>
            <a:picLocks noChangeAspect="1"/>
          </p:cNvPicPr>
          <p:nvPr/>
        </p:nvPicPr>
        <p:blipFill rotWithShape="1">
          <a:blip r:embed="rId3">
            <a:alphaModFix amt="70000"/>
            <a:duotone>
              <a:prstClr val="black"/>
              <a:schemeClr val="accent6">
                <a:tint val="45000"/>
                <a:satMod val="400000"/>
              </a:schemeClr>
            </a:duotone>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grpSp>
        <p:nvGrpSpPr>
          <p:cNvPr id="148"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49" name="Freeform: Shape 148">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51" name="Freeform: Shape 150">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174"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75"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77" name="Freeform: Shape 176">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76" name="Freeform: Shape 175">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24635C5-A011-451A-8ADC-599ACF507882}"/>
              </a:ext>
            </a:extLst>
          </p:cNvPr>
          <p:cNvSpPr>
            <a:spLocks noGrp="1"/>
          </p:cNvSpPr>
          <p:nvPr>
            <p:ph type="title"/>
          </p:nvPr>
        </p:nvSpPr>
        <p:spPr>
          <a:xfrm>
            <a:off x="496922" y="884469"/>
            <a:ext cx="6034896" cy="1943834"/>
          </a:xfrm>
        </p:spPr>
        <p:txBody>
          <a:bodyPr vert="horz" lIns="91440" tIns="45720" rIns="91440" bIns="45720" rtlCol="0" anchor="b">
            <a:normAutofit/>
          </a:bodyPr>
          <a:lstStyle/>
          <a:p>
            <a:pPr algn="r"/>
            <a:r>
              <a:rPr lang="en-US" sz="5400" kern="1200">
                <a:solidFill>
                  <a:srgbClr val="FFFFFF"/>
                </a:solidFill>
                <a:latin typeface="+mj-lt"/>
                <a:ea typeface="+mj-ea"/>
                <a:cs typeface="+mj-cs"/>
              </a:rPr>
              <a:t>What Questions Do You Have?</a:t>
            </a:r>
          </a:p>
        </p:txBody>
      </p:sp>
      <p:grpSp>
        <p:nvGrpSpPr>
          <p:cNvPr id="185"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186" name="Straight Connector 185">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87" name="Straight Connector 186">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67" name="Title 1">
            <a:extLst>
              <a:ext uri="{FF2B5EF4-FFF2-40B4-BE49-F238E27FC236}">
                <a16:creationId xmlns:a16="http://schemas.microsoft.com/office/drawing/2014/main" id="{FCE517ED-6F1F-4E17-84BC-02A264875AE1}"/>
              </a:ext>
            </a:extLst>
          </p:cNvPr>
          <p:cNvSpPr txBox="1">
            <a:spLocks/>
          </p:cNvSpPr>
          <p:nvPr/>
        </p:nvSpPr>
        <p:spPr>
          <a:xfrm>
            <a:off x="5203303" y="4255151"/>
            <a:ext cx="6719341" cy="1943834"/>
          </a:xfrm>
          <a:prstGeom prst="rect">
            <a:avLst/>
          </a:prstGeom>
        </p:spPr>
        <p:txBody>
          <a:bodyPr vert="horz" lIns="91440" tIns="45720" rIns="91440" bIns="45720" rtlCol="0" anchor="b">
            <a:normAutofit lnSpcReduction="10000"/>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r>
              <a:rPr lang="en-US" sz="2000" b="1" dirty="0">
                <a:solidFill>
                  <a:schemeClr val="bg1"/>
                </a:solidFill>
              </a:rPr>
              <a:t>Thanks to:</a:t>
            </a:r>
          </a:p>
          <a:p>
            <a:r>
              <a:rPr lang="en-US" sz="1600" i="1" dirty="0">
                <a:solidFill>
                  <a:schemeClr val="bg1"/>
                </a:solidFill>
              </a:rPr>
              <a:t>RTCAR.org (Revitalization of Traditional Cherokee Artisan Resources)</a:t>
            </a:r>
          </a:p>
          <a:p>
            <a:r>
              <a:rPr lang="en-US" sz="1600" i="1" dirty="0">
                <a:solidFill>
                  <a:schemeClr val="bg1"/>
                </a:solidFill>
              </a:rPr>
              <a:t>Conserving Carolina</a:t>
            </a:r>
          </a:p>
          <a:p>
            <a:r>
              <a:rPr lang="en-US" sz="1600" i="1" dirty="0">
                <a:solidFill>
                  <a:schemeClr val="bg1"/>
                </a:solidFill>
              </a:rPr>
              <a:t>EBCI Natural Resources and Speakers Council</a:t>
            </a:r>
          </a:p>
          <a:p>
            <a:r>
              <a:rPr lang="en-US" sz="1600" i="1" dirty="0">
                <a:solidFill>
                  <a:schemeClr val="bg1"/>
                </a:solidFill>
              </a:rPr>
              <a:t>iNaturalist.org</a:t>
            </a:r>
          </a:p>
          <a:p>
            <a:r>
              <a:rPr lang="en-US" sz="1600" i="1" dirty="0">
                <a:solidFill>
                  <a:schemeClr val="bg1"/>
                </a:solidFill>
              </a:rPr>
              <a:t>Museum of the Cherokee Indian</a:t>
            </a:r>
          </a:p>
          <a:p>
            <a:r>
              <a:rPr lang="en-US" sz="1600" i="1" dirty="0">
                <a:solidFill>
                  <a:schemeClr val="bg1"/>
                </a:solidFill>
              </a:rPr>
              <a:t>WCU</a:t>
            </a:r>
          </a:p>
          <a:p>
            <a:r>
              <a:rPr lang="en-US" sz="1600" i="1" dirty="0">
                <a:solidFill>
                  <a:schemeClr val="bg1"/>
                </a:solidFill>
              </a:rPr>
              <a:t>USDA / NCRS</a:t>
            </a:r>
            <a:endParaRPr lang="en-US" sz="2000" dirty="0">
              <a:solidFill>
                <a:schemeClr val="bg1"/>
              </a:solidFill>
            </a:endParaRPr>
          </a:p>
        </p:txBody>
      </p:sp>
      <p:pic>
        <p:nvPicPr>
          <p:cNvPr id="4" name="Picture 3" descr="SPIN Logo&#10;&#10;SPIN logo, black spiral with the words &quot;Seeking Paths in Nature&quot; at the end of the spiral&#10;">
            <a:extLst>
              <a:ext uri="{FF2B5EF4-FFF2-40B4-BE49-F238E27FC236}">
                <a16:creationId xmlns:a16="http://schemas.microsoft.com/office/drawing/2014/main" id="{AD8AFCB6-D24D-4BE9-9719-00D435651097}"/>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755370" y="5771776"/>
            <a:ext cx="682582" cy="731086"/>
          </a:xfrm>
          <a:prstGeom prst="rect">
            <a:avLst/>
          </a:prstGeom>
        </p:spPr>
      </p:pic>
      <p:pic>
        <p:nvPicPr>
          <p:cNvPr id="7" name="Picture 6" descr="NPS Logo&#10;&#10;NPS logo, arrowhead with words National Park Service on it with image of Sequoia tree with mountain in background, buffalo and lake in foreground&#10;">
            <a:extLst>
              <a:ext uri="{FF2B5EF4-FFF2-40B4-BE49-F238E27FC236}">
                <a16:creationId xmlns:a16="http://schemas.microsoft.com/office/drawing/2014/main" id="{5CB796E6-FFFF-4403-8358-F930860EE958}"/>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765060" y="5705408"/>
            <a:ext cx="571871" cy="731085"/>
          </a:xfrm>
          <a:prstGeom prst="rect">
            <a:avLst/>
          </a:prstGeom>
        </p:spPr>
      </p:pic>
    </p:spTree>
    <p:extLst>
      <p:ext uri="{BB962C8B-B14F-4D97-AF65-F5344CB8AC3E}">
        <p14:creationId xmlns:p14="http://schemas.microsoft.com/office/powerpoint/2010/main" val="3769634469"/>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263F10-AC31-4B65-B6AB-174085899DC3}">
  <ds:schemaRefs>
    <ds:schemaRef ds:uri="d0a534c1-7269-40c2-918d-afae38584fe4"/>
    <ds:schemaRef ds:uri="http://schemas.microsoft.com/office/infopath/2007/PartnerControls"/>
    <ds:schemaRef ds:uri="http://purl.org/dc/elements/1.1/"/>
    <ds:schemaRef ds:uri="http://schemas.microsoft.com/office/2006/documentManagement/types"/>
    <ds:schemaRef ds:uri="31062a0d-ede8-4112-b4bb-00a9c1bc8e16"/>
    <ds:schemaRef ds:uri="http://schemas.openxmlformats.org/package/2006/metadata/core-properties"/>
    <ds:schemaRef ds:uri="http://www.w3.org/XML/1998/namespace"/>
    <ds:schemaRef ds:uri="http://purl.org/dc/terms/"/>
    <ds:schemaRef ds:uri="http://schemas.microsoft.com/office/2006/metadata/properties"/>
    <ds:schemaRef ds:uri="06bb7941-edc7-44ca-8145-310766ba37a4"/>
    <ds:schemaRef ds:uri="http://purl.org/dc/dcmitype/"/>
  </ds:schemaRefs>
</ds:datastoreItem>
</file>

<file path=customXml/itemProps2.xml><?xml version="1.0" encoding="utf-8"?>
<ds:datastoreItem xmlns:ds="http://schemas.openxmlformats.org/officeDocument/2006/customXml" ds:itemID="{E264558C-1657-4F7D-8592-1CA7780C424D}">
  <ds:schemaRefs>
    <ds:schemaRef ds:uri="http://schemas.microsoft.com/sharepoint/v3/contenttype/forms"/>
  </ds:schemaRefs>
</ds:datastoreItem>
</file>

<file path=customXml/itemProps3.xml><?xml version="1.0" encoding="utf-8"?>
<ds:datastoreItem xmlns:ds="http://schemas.openxmlformats.org/officeDocument/2006/customXml" ds:itemID="{C24D057E-196F-4999-ADAF-3EBADFC7B2FC}">
  <ds:schemaRefs>
    <ds:schemaRef ds:uri="06bb7941-edc7-44ca-8145-310766ba37a4"/>
    <ds:schemaRef ds:uri="31062a0d-ede8-4112-b4bb-00a9c1bc8e16"/>
    <ds:schemaRef ds:uri="d0a534c1-7269-40c2-918d-afae38584f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Explore</Template>
  <TotalTime>247</TotalTime>
  <Words>3399</Words>
  <Application>Microsoft Office PowerPoint</Application>
  <PresentationFormat>Widescreen</PresentationFormat>
  <Paragraphs>518</Paragraphs>
  <Slides>36</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Avenir Next LT Pro</vt:lpstr>
      <vt:lpstr>AvenirNext LT Pro Medium</vt:lpstr>
      <vt:lpstr>Calibri</vt:lpstr>
      <vt:lpstr>Posterama</vt:lpstr>
      <vt:lpstr>ExploreVTI</vt:lpstr>
      <vt:lpstr>Rivercane Mapping  Activity</vt:lpstr>
      <vt:lpstr>Restoring Rivercane</vt:lpstr>
      <vt:lpstr>Cultural Importance</vt:lpstr>
      <vt:lpstr>Part of our Historic Landscape</vt:lpstr>
      <vt:lpstr>A Natural Water Filter</vt:lpstr>
      <vt:lpstr>Important Wildlife Habitat</vt:lpstr>
      <vt:lpstr>Disappearing Range</vt:lpstr>
      <vt:lpstr>How is it Different from Bamboo?</vt:lpstr>
      <vt:lpstr>Where does it live?</vt:lpstr>
      <vt:lpstr>Rivercane Mapping</vt:lpstr>
      <vt:lpstr>Rivercane Data Sets</vt:lpstr>
      <vt:lpstr>It’s all about layers</vt:lpstr>
      <vt:lpstr>Let’s do some mapping!</vt:lpstr>
      <vt:lpstr>Where are you?</vt:lpstr>
      <vt:lpstr>Trace Areas Below 760 Meters with BROWN</vt:lpstr>
      <vt:lpstr>Mark with dots areas that include SANDY Texture with RED</vt:lpstr>
      <vt:lpstr>Outline the more open areas in BLACK</vt:lpstr>
      <vt:lpstr>Outline the areas with water in BLUE</vt:lpstr>
      <vt:lpstr>Where would you think rivercane might grow?</vt:lpstr>
      <vt:lpstr>Let’s compare our answers</vt:lpstr>
      <vt:lpstr>How to Use the Tools! </vt:lpstr>
      <vt:lpstr>Click the LAYERS Tool </vt:lpstr>
      <vt:lpstr>Uncheck all but ELEVATION </vt:lpstr>
      <vt:lpstr>Click the DRAW button </vt:lpstr>
      <vt:lpstr>Click the DRAW button  </vt:lpstr>
      <vt:lpstr>Draw a circle </vt:lpstr>
      <vt:lpstr>Open up the FILTERS panel </vt:lpstr>
      <vt:lpstr>Atlas of the Smokies</vt:lpstr>
      <vt:lpstr>Atlas of the Smokies  </vt:lpstr>
      <vt:lpstr>Atlas of the Smokies   </vt:lpstr>
      <vt:lpstr>Atlas of the Smokies    </vt:lpstr>
      <vt:lpstr>Help Collect Data for the Atlas of the Smokies</vt:lpstr>
      <vt:lpstr>Crowdsourcing Data through iNaturalist &amp; Seek</vt:lpstr>
      <vt:lpstr>Using iNaturalist &amp; Seek</vt:lpstr>
      <vt:lpstr>Super plant?</vt:lpstr>
      <vt:lpstr>What Questions Do You Have?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Rivercane Mapping Activity</dc:title>
  <dc:subject>Rivercane Mapping Activity</dc:subject>
  <dc:creator>National Park Service</dc:creator>
  <cp:keywords>Rivercane Mapping Activity; National Park Service</cp:keywords>
  <cp:lastModifiedBy>Kenneth Thomas</cp:lastModifiedBy>
  <cp:revision>16</cp:revision>
  <dcterms:created xsi:type="dcterms:W3CDTF">2021-07-07T14:59:07Z</dcterms:created>
  <dcterms:modified xsi:type="dcterms:W3CDTF">2026-05-22T18:11:05Z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