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35.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1.xml" ContentType="application/vnd.openxmlformats-officedocument.drawingml.chartshapes+xml"/>
  <Override PartName="/ppt/notesSlides/notesSlide44.xml" ContentType="application/vnd.openxmlformats-officedocument.presentationml.notesSlid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2.xml" ContentType="application/vnd.openxmlformats-officedocument.drawingml.chartshapes+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4"/>
  </p:sldMasterIdLst>
  <p:notesMasterIdLst>
    <p:notesMasterId r:id="rId61"/>
  </p:notesMasterIdLst>
  <p:handoutMasterIdLst>
    <p:handoutMasterId r:id="rId62"/>
  </p:handoutMasterIdLst>
  <p:sldIdLst>
    <p:sldId id="480" r:id="rId5"/>
    <p:sldId id="400" r:id="rId6"/>
    <p:sldId id="401" r:id="rId7"/>
    <p:sldId id="392" r:id="rId8"/>
    <p:sldId id="402" r:id="rId9"/>
    <p:sldId id="475" r:id="rId10"/>
    <p:sldId id="481" r:id="rId11"/>
    <p:sldId id="476" r:id="rId12"/>
    <p:sldId id="359" r:id="rId13"/>
    <p:sldId id="484" r:id="rId14"/>
    <p:sldId id="477" r:id="rId15"/>
    <p:sldId id="393" r:id="rId16"/>
    <p:sldId id="503" r:id="rId17"/>
    <p:sldId id="502" r:id="rId18"/>
    <p:sldId id="504" r:id="rId19"/>
    <p:sldId id="501" r:id="rId20"/>
    <p:sldId id="505" r:id="rId21"/>
    <p:sldId id="500" r:id="rId22"/>
    <p:sldId id="506" r:id="rId23"/>
    <p:sldId id="499" r:id="rId24"/>
    <p:sldId id="471" r:id="rId25"/>
    <p:sldId id="417" r:id="rId26"/>
    <p:sldId id="486" r:id="rId27"/>
    <p:sldId id="482" r:id="rId28"/>
    <p:sldId id="406" r:id="rId29"/>
    <p:sldId id="420" r:id="rId30"/>
    <p:sldId id="487" r:id="rId31"/>
    <p:sldId id="380" r:id="rId32"/>
    <p:sldId id="511" r:id="rId33"/>
    <p:sldId id="512" r:id="rId34"/>
    <p:sldId id="513" r:id="rId35"/>
    <p:sldId id="514" r:id="rId36"/>
    <p:sldId id="488" r:id="rId37"/>
    <p:sldId id="489" r:id="rId38"/>
    <p:sldId id="395" r:id="rId39"/>
    <p:sldId id="427" r:id="rId40"/>
    <p:sldId id="375" r:id="rId41"/>
    <p:sldId id="382" r:id="rId42"/>
    <p:sldId id="385" r:id="rId43"/>
    <p:sldId id="494" r:id="rId44"/>
    <p:sldId id="493" r:id="rId45"/>
    <p:sldId id="495" r:id="rId46"/>
    <p:sldId id="509" r:id="rId47"/>
    <p:sldId id="510" r:id="rId48"/>
    <p:sldId id="492" r:id="rId49"/>
    <p:sldId id="491" r:id="rId50"/>
    <p:sldId id="478" r:id="rId51"/>
    <p:sldId id="422" r:id="rId52"/>
    <p:sldId id="389" r:id="rId53"/>
    <p:sldId id="357" r:id="rId54"/>
    <p:sldId id="361" r:id="rId55"/>
    <p:sldId id="365" r:id="rId56"/>
    <p:sldId id="397" r:id="rId57"/>
    <p:sldId id="279" r:id="rId58"/>
    <p:sldId id="498" r:id="rId59"/>
    <p:sldId id="483" r:id="rId60"/>
  </p:sldIdLst>
  <p:sldSz cx="9144000" cy="6858000" type="screen4x3"/>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10" userDrawn="1">
          <p15:clr>
            <a:srgbClr val="A4A3A4"/>
          </p15:clr>
        </p15:guide>
        <p15:guide id="2" pos="219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amhall, Beth A" initials="BBA" lastIdx="1" clrIdx="0">
    <p:extLst>
      <p:ext uri="{19B8F6BF-5375-455C-9EA6-DF929625EA0E}">
        <p15:presenceInfo xmlns:p15="http://schemas.microsoft.com/office/powerpoint/2012/main" userId="S::bbramhall@nps.gov::94ad96b6-d127-4a9f-bc8e-e88a31d0a5f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393E"/>
    <a:srgbClr val="1E4D54"/>
    <a:srgbClr val="295D5D"/>
    <a:srgbClr val="7F7F7F"/>
    <a:srgbClr val="F3EEE7"/>
    <a:srgbClr val="7CBF33"/>
    <a:srgbClr val="000000"/>
    <a:srgbClr val="FF33CC"/>
    <a:srgbClr val="003300"/>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71" autoAdjust="0"/>
    <p:restoredTop sz="86441" autoAdjust="0"/>
  </p:normalViewPr>
  <p:slideViewPr>
    <p:cSldViewPr snapToGrid="0">
      <p:cViewPr varScale="1">
        <p:scale>
          <a:sx n="83" d="100"/>
          <a:sy n="83" d="100"/>
        </p:scale>
        <p:origin x="416" y="52"/>
      </p:cViewPr>
      <p:guideLst>
        <p:guide orient="horz" pos="2160"/>
        <p:guide pos="2880"/>
      </p:guideLst>
    </p:cSldViewPr>
  </p:slideViewPr>
  <p:outlineViewPr>
    <p:cViewPr>
      <p:scale>
        <a:sx n="33" d="100"/>
        <a:sy n="33" d="100"/>
      </p:scale>
      <p:origin x="0" y="-6728"/>
    </p:cViewPr>
  </p:outlineViewPr>
  <p:notesTextViewPr>
    <p:cViewPr>
      <p:scale>
        <a:sx n="1" d="1"/>
        <a:sy n="1" d="1"/>
      </p:scale>
      <p:origin x="0" y="0"/>
    </p:cViewPr>
  </p:notesTextViewPr>
  <p:notesViewPr>
    <p:cSldViewPr snapToGrid="0">
      <p:cViewPr varScale="1">
        <p:scale>
          <a:sx n="66" d="100"/>
          <a:sy n="66" d="100"/>
        </p:scale>
        <p:origin x="0" y="0"/>
      </p:cViewPr>
      <p:guideLst>
        <p:guide orient="horz" pos="2910"/>
        <p:guide pos="219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commentAuthors" Target="commen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notesMaster" Target="notesMasters/notes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rts/_rels/chart1.xml.rels><?xml version="1.0" encoding="UTF-8" standalone="yes"?>
<Relationships xmlns="http://schemas.openxmlformats.org/package/2006/relationships"><Relationship Id="rId3" Type="http://schemas.openxmlformats.org/officeDocument/2006/relationships/oleObject" Target="NO%20NAME:PIC%20Phenology:Tremont_PhenologyData_Edited4PIC.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oleObject" Target="file:///C:\Documents%20and%20Settings\ssachs\My%20Documents\climate%20change\phenology-GRSM\Tremont%20phenology%20data%20selections.xls"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3" Type="http://schemas.openxmlformats.org/officeDocument/2006/relationships/oleObject" Target="file:///C:\Users\SSachs\Documents\Documents\SPiN\Final%20curriculum\Natures%20Calendar\for%20printing\amy%20comments.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embeddings/oleObject1.bin"/></Relationships>
</file>

<file path=ppt/charts/_rels/chart5.xml.rels><?xml version="1.0" encoding="UTF-8" standalone="yes"?>
<Relationships xmlns="http://schemas.openxmlformats.org/package/2006/relationships"><Relationship Id="rId3" Type="http://schemas.openxmlformats.org/officeDocument/2006/relationships/oleObject" Target="file:///\\inpgrsms06vm\users$\JRenfro\My%20Documents\Climate%20Change\Park%20climate\Gatlinburg_Data_1970-2019.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1.xml"/></Relationships>
</file>

<file path=ppt/charts/_rels/chart6.xml.rels><?xml version="1.0" encoding="UTF-8" standalone="yes"?>
<Relationships xmlns="http://schemas.openxmlformats.org/package/2006/relationships"><Relationship Id="rId3" Type="http://schemas.openxmlformats.org/officeDocument/2006/relationships/oleObject" Target="file:///\\inpgrsms06vm\users$\JRenfro\My%20Documents\Climate%20Change\Park%20climate\Gatlinburg_Data_1970-2019.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642199016757486"/>
          <c:y val="0.12150847481913417"/>
          <c:w val="0.65285686039969704"/>
          <c:h val="0.70233589536391505"/>
        </c:manualLayout>
      </c:layout>
      <c:scatterChart>
        <c:scatterStyle val="lineMarker"/>
        <c:varyColors val="0"/>
        <c:ser>
          <c:idx val="0"/>
          <c:order val="0"/>
          <c:tx>
            <c:v>White Trillium First Bloom</c:v>
          </c:tx>
          <c:spPr>
            <a:ln w="25400" cap="flat" cmpd="sng" algn="ctr">
              <a:solidFill>
                <a:schemeClr val="tx1"/>
              </a:solidFill>
              <a:prstDash val="sysDot"/>
              <a:round/>
            </a:ln>
            <a:effectLst/>
          </c:spPr>
          <c:marker>
            <c:symbol val="circle"/>
            <c:size val="5"/>
            <c:spPr>
              <a:solidFill>
                <a:schemeClr val="tx1"/>
              </a:solidFill>
              <a:ln w="9525" cap="flat" cmpd="sng" algn="ctr">
                <a:solidFill>
                  <a:schemeClr val="tx1"/>
                </a:solidFill>
                <a:round/>
              </a:ln>
              <a:effectLst/>
            </c:spPr>
          </c:marker>
          <c:xVal>
            <c:numRef>
              <c:f>'White Trillium'!$A$5:$A$21</c:f>
              <c:numCache>
                <c:formatCode>General</c:formatCode>
                <c:ptCount val="17"/>
                <c:pt idx="0">
                  <c:v>1985</c:v>
                </c:pt>
                <c:pt idx="1">
                  <c:v>1986</c:v>
                </c:pt>
                <c:pt idx="2">
                  <c:v>1989</c:v>
                </c:pt>
                <c:pt idx="3">
                  <c:v>1991</c:v>
                </c:pt>
                <c:pt idx="4">
                  <c:v>1992</c:v>
                </c:pt>
                <c:pt idx="5">
                  <c:v>1993</c:v>
                </c:pt>
                <c:pt idx="6">
                  <c:v>1994</c:v>
                </c:pt>
                <c:pt idx="7">
                  <c:v>1995</c:v>
                </c:pt>
                <c:pt idx="8">
                  <c:v>1996</c:v>
                </c:pt>
                <c:pt idx="9">
                  <c:v>1998</c:v>
                </c:pt>
                <c:pt idx="10">
                  <c:v>1999</c:v>
                </c:pt>
                <c:pt idx="11">
                  <c:v>2000</c:v>
                </c:pt>
                <c:pt idx="12">
                  <c:v>2001</c:v>
                </c:pt>
                <c:pt idx="13">
                  <c:v>2002</c:v>
                </c:pt>
                <c:pt idx="14">
                  <c:v>2003</c:v>
                </c:pt>
                <c:pt idx="15">
                  <c:v>2004</c:v>
                </c:pt>
                <c:pt idx="16">
                  <c:v>2005</c:v>
                </c:pt>
              </c:numCache>
            </c:numRef>
          </c:xVal>
          <c:yVal>
            <c:numRef>
              <c:f>'White Trillium'!$C$5:$C$21</c:f>
              <c:numCache>
                <c:formatCode>[$-409]d\-mmm;@</c:formatCode>
                <c:ptCount val="17"/>
                <c:pt idx="0">
                  <c:v>94</c:v>
                </c:pt>
                <c:pt idx="1">
                  <c:v>92</c:v>
                </c:pt>
                <c:pt idx="2">
                  <c:v>89</c:v>
                </c:pt>
                <c:pt idx="3">
                  <c:v>62</c:v>
                </c:pt>
                <c:pt idx="4">
                  <c:v>89</c:v>
                </c:pt>
                <c:pt idx="5">
                  <c:v>97</c:v>
                </c:pt>
                <c:pt idx="6">
                  <c:v>93</c:v>
                </c:pt>
                <c:pt idx="7">
                  <c:v>85</c:v>
                </c:pt>
                <c:pt idx="8">
                  <c:v>105</c:v>
                </c:pt>
                <c:pt idx="9">
                  <c:v>87</c:v>
                </c:pt>
                <c:pt idx="10">
                  <c:v>80</c:v>
                </c:pt>
                <c:pt idx="11">
                  <c:v>79</c:v>
                </c:pt>
                <c:pt idx="12">
                  <c:v>86</c:v>
                </c:pt>
                <c:pt idx="13">
                  <c:v>82</c:v>
                </c:pt>
                <c:pt idx="14">
                  <c:v>89</c:v>
                </c:pt>
                <c:pt idx="15">
                  <c:v>90</c:v>
                </c:pt>
                <c:pt idx="16">
                  <c:v>93</c:v>
                </c:pt>
              </c:numCache>
            </c:numRef>
          </c:yVal>
          <c:smooth val="0"/>
          <c:extLst>
            <c:ext xmlns:c16="http://schemas.microsoft.com/office/drawing/2014/chart" uri="{C3380CC4-5D6E-409C-BE32-E72D297353CC}">
              <c16:uniqueId val="{00000001-0C5C-4114-9195-60EC2EF90D07}"/>
            </c:ext>
          </c:extLst>
        </c:ser>
        <c:dLbls>
          <c:showLegendKey val="0"/>
          <c:showVal val="0"/>
          <c:showCatName val="0"/>
          <c:showSerName val="0"/>
          <c:showPercent val="0"/>
          <c:showBubbleSize val="0"/>
        </c:dLbls>
        <c:axId val="86433152"/>
        <c:axId val="86447616"/>
      </c:scatterChart>
      <c:valAx>
        <c:axId val="86433152"/>
        <c:scaling>
          <c:orientation val="minMax"/>
        </c:scaling>
        <c:delete val="0"/>
        <c:axPos val="b"/>
        <c:majorGridlines>
          <c:spPr>
            <a:ln w="9525" cap="flat" cmpd="sng" algn="ctr">
              <a:solidFill>
                <a:schemeClr val="dk1">
                  <a:lumMod val="15000"/>
                  <a:lumOff val="85000"/>
                </a:schemeClr>
              </a:solidFill>
              <a:round/>
            </a:ln>
            <a:effectLst/>
          </c:spPr>
        </c:majorGridlines>
        <c:title>
          <c:tx>
            <c:rich>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r>
                  <a:rPr lang="en-US"/>
                  <a:t>Year</a:t>
                </a:r>
              </a:p>
            </c:rich>
          </c:tx>
          <c:layout>
            <c:manualLayout>
              <c:xMode val="edge"/>
              <c:yMode val="edge"/>
              <c:x val="0.45968312736100636"/>
              <c:y val="0.91970828531003179"/>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rnd">
            <a:solidFill>
              <a:schemeClr val="dk1">
                <a:lumMod val="25000"/>
                <a:lumOff val="75000"/>
              </a:schemeClr>
            </a:solidFill>
            <a:round/>
          </a:ln>
          <a:effectLst/>
        </c:spPr>
        <c:txPr>
          <a:bodyPr rot="-2100000" spcFirstLastPara="1" vertOverflow="ellipsis" wrap="square" anchor="ctr" anchorCtr="1"/>
          <a:lstStyle/>
          <a:p>
            <a:pPr>
              <a:defRPr sz="1197" b="0" i="0" u="none" strike="noStrike" kern="1200" spc="0" baseline="0">
                <a:solidFill>
                  <a:schemeClr val="dk1">
                    <a:lumMod val="65000"/>
                    <a:lumOff val="35000"/>
                  </a:schemeClr>
                </a:solidFill>
                <a:latin typeface="+mn-lt"/>
                <a:ea typeface="+mn-ea"/>
                <a:cs typeface="+mn-cs"/>
              </a:defRPr>
            </a:pPr>
            <a:endParaRPr lang="en-US"/>
          </a:p>
        </c:txPr>
        <c:crossAx val="86447616"/>
        <c:crosses val="autoZero"/>
        <c:crossBetween val="midCat"/>
        <c:majorUnit val="2"/>
        <c:minorUnit val="1"/>
      </c:valAx>
      <c:valAx>
        <c:axId val="86447616"/>
        <c:scaling>
          <c:orientation val="minMax"/>
          <c:max val="100"/>
          <c:min val="60"/>
        </c:scaling>
        <c:delete val="0"/>
        <c:axPos val="l"/>
        <c:majorGridlines>
          <c:spPr>
            <a:ln w="9525" cap="flat" cmpd="sng" algn="ctr">
              <a:solidFill>
                <a:schemeClr val="dk1">
                  <a:lumMod val="15000"/>
                  <a:lumOff val="85000"/>
                </a:schemeClr>
              </a:solidFill>
              <a:round/>
            </a:ln>
            <a:effectLst/>
          </c:spPr>
        </c:majorGridlines>
        <c:title>
          <c:tx>
            <c:rich>
              <a:bodyPr rot="-54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r>
                  <a:rPr lang="en-US"/>
                  <a:t>Date of First Bloom</a:t>
                </a:r>
              </a:p>
            </c:rich>
          </c:tx>
          <c:layout>
            <c:manualLayout>
              <c:xMode val="edge"/>
              <c:yMode val="edge"/>
              <c:x val="9.5897054249895405E-3"/>
              <c:y val="0.26024545066094884"/>
            </c:manualLayout>
          </c:layout>
          <c:overlay val="0"/>
          <c:spPr>
            <a:noFill/>
            <a:ln>
              <a:noFill/>
            </a:ln>
            <a:effectLst/>
          </c:spPr>
          <c:txPr>
            <a:bodyPr rot="-54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title>
        <c:numFmt formatCode="[$-409]d\-mmm;@" sourceLinked="1"/>
        <c:majorTickMark val="none"/>
        <c:minorTickMark val="none"/>
        <c:tickLblPos val="nextTo"/>
        <c:spPr>
          <a:noFill/>
          <a:ln w="9525" cap="rnd">
            <a:solidFill>
              <a:schemeClr val="dk1">
                <a:lumMod val="25000"/>
                <a:lumOff val="75000"/>
              </a:schemeClr>
            </a:solidFill>
            <a:round/>
          </a:ln>
          <a:effectLst/>
        </c:spPr>
        <c:txPr>
          <a:bodyPr rot="-60000000" spcFirstLastPara="1" vertOverflow="ellipsis" vert="horz" wrap="square" anchor="ctr" anchorCtr="1"/>
          <a:lstStyle/>
          <a:p>
            <a:pPr>
              <a:defRPr sz="1197" b="0" i="0" u="none" strike="noStrike" kern="1200" spc="0" baseline="0">
                <a:solidFill>
                  <a:schemeClr val="dk1">
                    <a:lumMod val="65000"/>
                    <a:lumOff val="35000"/>
                  </a:schemeClr>
                </a:solidFill>
                <a:latin typeface="+mn-lt"/>
                <a:ea typeface="+mn-ea"/>
                <a:cs typeface="+mn-cs"/>
              </a:defRPr>
            </a:pPr>
            <a:endParaRPr lang="en-US"/>
          </a:p>
        </c:txPr>
        <c:crossAx val="86433152"/>
        <c:crosses val="autoZero"/>
        <c:crossBetween val="midCat"/>
        <c:majorUnit val="5"/>
      </c:valAx>
      <c:spPr>
        <a:gradFill>
          <a:gsLst>
            <a:gs pos="100000">
              <a:schemeClr val="lt1">
                <a:lumMod val="95000"/>
              </a:schemeClr>
            </a:gs>
            <a:gs pos="0">
              <a:schemeClr val="lt1">
                <a:alpha val="0"/>
              </a:schemeClr>
            </a:gs>
          </a:gsLst>
          <a:lin ang="5400000" scaled="0"/>
        </a:gradFill>
        <a:ln>
          <a:noFill/>
        </a:ln>
        <a:effectLst/>
      </c:spPr>
    </c:plotArea>
    <c:plotVisOnly val="1"/>
    <c:dispBlanksAs val="gap"/>
    <c:showDLblsOverMax val="0"/>
  </c:chart>
  <c:spPr>
    <a:solidFill>
      <a:schemeClr val="lt1"/>
    </a:solid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a:t>First Appearance of the </a:t>
            </a:r>
          </a:p>
          <a:p>
            <a:pPr>
              <a:defRPr/>
            </a:pPr>
            <a:r>
              <a:rPr lang="en-US"/>
              <a:t>Black-throated Green Warbler</a:t>
            </a:r>
          </a:p>
        </c:rich>
      </c:tx>
      <c:layout>
        <c:manualLayout>
          <c:xMode val="edge"/>
          <c:yMode val="edge"/>
          <c:x val="0.1031024968032842"/>
          <c:y val="0"/>
        </c:manualLayout>
      </c:layout>
      <c:overlay val="0"/>
    </c:title>
    <c:autoTitleDeleted val="0"/>
    <c:plotArea>
      <c:layout/>
      <c:scatterChart>
        <c:scatterStyle val="lineMarker"/>
        <c:varyColors val="0"/>
        <c:ser>
          <c:idx val="0"/>
          <c:order val="0"/>
          <c:tx>
            <c:strRef>
              <c:f>Data!$A$68</c:f>
              <c:strCache>
                <c:ptCount val="1"/>
                <c:pt idx="0">
                  <c:v>Red Maple in bloom</c:v>
                </c:pt>
              </c:strCache>
            </c:strRef>
          </c:tx>
          <c:xVal>
            <c:numRef>
              <c:f>Data!$B$67:$V$67</c:f>
              <c:numCache>
                <c:formatCode>General</c:formatCode>
                <c:ptCount val="21"/>
                <c:pt idx="0">
                  <c:v>1985</c:v>
                </c:pt>
                <c:pt idx="1">
                  <c:v>1986</c:v>
                </c:pt>
                <c:pt idx="2">
                  <c:v>1989</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numCache>
            </c:numRef>
          </c:xVal>
          <c:yVal>
            <c:numRef>
              <c:f>Data!$B$68:$V$68</c:f>
              <c:numCache>
                <c:formatCode>General</c:formatCode>
                <c:ptCount val="21"/>
                <c:pt idx="1">
                  <c:v>68</c:v>
                </c:pt>
                <c:pt idx="2">
                  <c:v>52</c:v>
                </c:pt>
                <c:pt idx="3">
                  <c:v>53</c:v>
                </c:pt>
                <c:pt idx="4">
                  <c:v>43</c:v>
                </c:pt>
                <c:pt idx="5">
                  <c:v>65</c:v>
                </c:pt>
                <c:pt idx="6">
                  <c:v>73</c:v>
                </c:pt>
                <c:pt idx="7">
                  <c:v>58</c:v>
                </c:pt>
                <c:pt idx="10">
                  <c:v>64</c:v>
                </c:pt>
                <c:pt idx="11">
                  <c:v>61</c:v>
                </c:pt>
                <c:pt idx="12">
                  <c:v>59</c:v>
                </c:pt>
                <c:pt idx="13">
                  <c:v>73</c:v>
                </c:pt>
                <c:pt idx="14">
                  <c:v>64</c:v>
                </c:pt>
                <c:pt idx="15">
                  <c:v>66</c:v>
                </c:pt>
                <c:pt idx="16">
                  <c:v>66</c:v>
                </c:pt>
                <c:pt idx="17">
                  <c:v>73</c:v>
                </c:pt>
                <c:pt idx="18">
                  <c:v>67</c:v>
                </c:pt>
                <c:pt idx="19">
                  <c:v>56</c:v>
                </c:pt>
                <c:pt idx="20">
                  <c:v>69</c:v>
                </c:pt>
              </c:numCache>
            </c:numRef>
          </c:yVal>
          <c:smooth val="0"/>
          <c:extLst>
            <c:ext xmlns:c16="http://schemas.microsoft.com/office/drawing/2014/chart" uri="{C3380CC4-5D6E-409C-BE32-E72D297353CC}">
              <c16:uniqueId val="{00000000-239E-4268-84B0-978842F7C94F}"/>
            </c:ext>
          </c:extLst>
        </c:ser>
        <c:ser>
          <c:idx val="1"/>
          <c:order val="1"/>
          <c:tx>
            <c:strRef>
              <c:f>Data!$A$69</c:f>
              <c:strCache>
                <c:ptCount val="1"/>
                <c:pt idx="0">
                  <c:v>Black-throated Green Warbler</c:v>
                </c:pt>
              </c:strCache>
            </c:strRef>
          </c:tx>
          <c:spPr>
            <a:ln w="28575">
              <a:noFill/>
            </a:ln>
          </c:spPr>
          <c:xVal>
            <c:numRef>
              <c:f>Data!$B$67:$V$67</c:f>
              <c:numCache>
                <c:formatCode>General</c:formatCode>
                <c:ptCount val="21"/>
                <c:pt idx="0">
                  <c:v>1985</c:v>
                </c:pt>
                <c:pt idx="1">
                  <c:v>1986</c:v>
                </c:pt>
                <c:pt idx="2">
                  <c:v>1989</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numCache>
            </c:numRef>
          </c:xVal>
          <c:yVal>
            <c:numRef>
              <c:f>Data!$B$69:$V$69</c:f>
              <c:numCache>
                <c:formatCode>General</c:formatCode>
                <c:ptCount val="21"/>
                <c:pt idx="0">
                  <c:v>98</c:v>
                </c:pt>
                <c:pt idx="1">
                  <c:v>91</c:v>
                </c:pt>
                <c:pt idx="2">
                  <c:v>111</c:v>
                </c:pt>
                <c:pt idx="3">
                  <c:v>97</c:v>
                </c:pt>
                <c:pt idx="4">
                  <c:v>102</c:v>
                </c:pt>
                <c:pt idx="6">
                  <c:v>86</c:v>
                </c:pt>
                <c:pt idx="9">
                  <c:v>90</c:v>
                </c:pt>
                <c:pt idx="10">
                  <c:v>94</c:v>
                </c:pt>
                <c:pt idx="11">
                  <c:v>84</c:v>
                </c:pt>
                <c:pt idx="12">
                  <c:v>93</c:v>
                </c:pt>
                <c:pt idx="13">
                  <c:v>88</c:v>
                </c:pt>
                <c:pt idx="14">
                  <c:v>82</c:v>
                </c:pt>
                <c:pt idx="15">
                  <c:v>86</c:v>
                </c:pt>
                <c:pt idx="16">
                  <c:v>88</c:v>
                </c:pt>
                <c:pt idx="17">
                  <c:v>88</c:v>
                </c:pt>
                <c:pt idx="18">
                  <c:v>81</c:v>
                </c:pt>
                <c:pt idx="19">
                  <c:v>88</c:v>
                </c:pt>
              </c:numCache>
            </c:numRef>
          </c:yVal>
          <c:smooth val="0"/>
          <c:extLst>
            <c:ext xmlns:c16="http://schemas.microsoft.com/office/drawing/2014/chart" uri="{C3380CC4-5D6E-409C-BE32-E72D297353CC}">
              <c16:uniqueId val="{00000001-239E-4268-84B0-978842F7C94F}"/>
            </c:ext>
          </c:extLst>
        </c:ser>
        <c:dLbls>
          <c:showLegendKey val="0"/>
          <c:showVal val="0"/>
          <c:showCatName val="0"/>
          <c:showSerName val="0"/>
          <c:showPercent val="0"/>
          <c:showBubbleSize val="0"/>
        </c:dLbls>
        <c:axId val="216998656"/>
        <c:axId val="217000576"/>
      </c:scatterChart>
      <c:valAx>
        <c:axId val="216998656"/>
        <c:scaling>
          <c:orientation val="minMax"/>
          <c:max val="2010"/>
          <c:min val="1985"/>
        </c:scaling>
        <c:delete val="0"/>
        <c:axPos val="b"/>
        <c:title>
          <c:tx>
            <c:rich>
              <a:bodyPr/>
              <a:lstStyle/>
              <a:p>
                <a:pPr>
                  <a:defRPr/>
                </a:pPr>
                <a:r>
                  <a:rPr lang="en-US"/>
                  <a:t>Year</a:t>
                </a:r>
              </a:p>
            </c:rich>
          </c:tx>
          <c:overlay val="0"/>
        </c:title>
        <c:numFmt formatCode="General" sourceLinked="1"/>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217000576"/>
        <c:crosses val="autoZero"/>
        <c:crossBetween val="midCat"/>
      </c:valAx>
      <c:valAx>
        <c:axId val="217000576"/>
        <c:scaling>
          <c:orientation val="minMax"/>
          <c:max val="100"/>
          <c:min val="80"/>
        </c:scaling>
        <c:delete val="0"/>
        <c:axPos val="l"/>
        <c:majorGridlines/>
        <c:minorGridlines/>
        <c:title>
          <c:tx>
            <c:rich>
              <a:bodyPr/>
              <a:lstStyle/>
              <a:p>
                <a:pPr>
                  <a:defRPr/>
                </a:pPr>
                <a:r>
                  <a:rPr lang="en-US"/>
                  <a:t>First appearance of bird</a:t>
                </a:r>
              </a:p>
            </c:rich>
          </c:tx>
          <c:overlay val="0"/>
        </c:title>
        <c:numFmt formatCode="General" sourceLinked="1"/>
        <c:majorTickMark val="out"/>
        <c:minorTickMark val="none"/>
        <c:tickLblPos val="nextTo"/>
        <c:crossAx val="216998656"/>
        <c:crosses val="autoZero"/>
        <c:crossBetween val="midCat"/>
      </c:valAx>
    </c:plotArea>
    <c:legend>
      <c:legendPos val="r"/>
      <c:legendEntry>
        <c:idx val="0"/>
        <c:delete val="1"/>
      </c:legendEntry>
      <c:layout>
        <c:manualLayout>
          <c:xMode val="edge"/>
          <c:yMode val="edge"/>
          <c:x val="0.65853206810687126"/>
          <c:y val="0.49629921259842519"/>
          <c:w val="0.33441666666666997"/>
          <c:h val="0.27931321084864574"/>
        </c:manualLayout>
      </c:layout>
      <c:overlay val="0"/>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Black-throated</a:t>
            </a:r>
            <a:r>
              <a:rPr lang="en-US" baseline="0"/>
              <a:t> Green Arrival 2009-2019</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1"/>
            <c:dispEq val="0"/>
            <c:trendlineLbl>
              <c:layout>
                <c:manualLayout>
                  <c:x val="-1.1224846894138233E-3"/>
                  <c:y val="0.10414515893846603"/>
                </c:manualLayout>
              </c:layout>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trendlineLbl>
          </c:trendline>
          <c:trendline>
            <c:spPr>
              <a:ln w="19050" cap="rnd">
                <a:solidFill>
                  <a:schemeClr val="accent1"/>
                </a:solidFill>
                <a:prstDash val="sysDot"/>
              </a:ln>
              <a:effectLst/>
            </c:spPr>
            <c:trendlineType val="linear"/>
            <c:dispRSqr val="0"/>
            <c:dispEq val="0"/>
          </c:trendline>
          <c:xVal>
            <c:numRef>
              <c:f>'B-T Green Warbler'!$A$26:$A$36</c:f>
              <c:numCache>
                <c:formatCode>General</c:formatCode>
                <c:ptCount val="11"/>
                <c:pt idx="0">
                  <c:v>2009</c:v>
                </c:pt>
                <c:pt idx="1">
                  <c:v>2010</c:v>
                </c:pt>
                <c:pt idx="2">
                  <c:v>2011</c:v>
                </c:pt>
                <c:pt idx="3">
                  <c:v>2012</c:v>
                </c:pt>
                <c:pt idx="4">
                  <c:v>2013</c:v>
                </c:pt>
                <c:pt idx="5">
                  <c:v>2014</c:v>
                </c:pt>
                <c:pt idx="6">
                  <c:v>2015</c:v>
                </c:pt>
                <c:pt idx="7">
                  <c:v>2016</c:v>
                </c:pt>
                <c:pt idx="8">
                  <c:v>2017</c:v>
                </c:pt>
                <c:pt idx="9">
                  <c:v>2018</c:v>
                </c:pt>
                <c:pt idx="10">
                  <c:v>2019</c:v>
                </c:pt>
              </c:numCache>
            </c:numRef>
          </c:xVal>
          <c:yVal>
            <c:numRef>
              <c:f>'B-T Green Warbler'!$B$26:$B$36</c:f>
              <c:numCache>
                <c:formatCode>General</c:formatCode>
                <c:ptCount val="11"/>
                <c:pt idx="2">
                  <c:v>83</c:v>
                </c:pt>
                <c:pt idx="3">
                  <c:v>79</c:v>
                </c:pt>
                <c:pt idx="4">
                  <c:v>89</c:v>
                </c:pt>
                <c:pt idx="5">
                  <c:v>61</c:v>
                </c:pt>
                <c:pt idx="6">
                  <c:v>67</c:v>
                </c:pt>
                <c:pt idx="7">
                  <c:v>83</c:v>
                </c:pt>
                <c:pt idx="8">
                  <c:v>86</c:v>
                </c:pt>
                <c:pt idx="9">
                  <c:v>86</c:v>
                </c:pt>
                <c:pt idx="10">
                  <c:v>85</c:v>
                </c:pt>
              </c:numCache>
            </c:numRef>
          </c:yVal>
          <c:smooth val="0"/>
          <c:extLst>
            <c:ext xmlns:c16="http://schemas.microsoft.com/office/drawing/2014/chart" uri="{C3380CC4-5D6E-409C-BE32-E72D297353CC}">
              <c16:uniqueId val="{00000002-2CA4-4207-B7FB-C9267BDAA1D4}"/>
            </c:ext>
          </c:extLst>
        </c:ser>
        <c:dLbls>
          <c:showLegendKey val="0"/>
          <c:showVal val="0"/>
          <c:showCatName val="0"/>
          <c:showSerName val="0"/>
          <c:showPercent val="0"/>
          <c:showBubbleSize val="0"/>
        </c:dLbls>
        <c:axId val="656022544"/>
        <c:axId val="983923936"/>
      </c:scatterChart>
      <c:valAx>
        <c:axId val="656022544"/>
        <c:scaling>
          <c:orientation val="minMax"/>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83923936"/>
        <c:crosses val="max"/>
        <c:crossBetween val="midCat"/>
      </c:valAx>
      <c:valAx>
        <c:axId val="983923936"/>
        <c:scaling>
          <c:orientation val="minMax"/>
          <c:max val="100"/>
          <c:min val="5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56022544"/>
        <c:crossesAt val="2008"/>
        <c:crossBetween val="midCat"/>
      </c:valAx>
      <c:spPr>
        <a:noFill/>
        <a:ln>
          <a:solidFill>
            <a:schemeClr val="accent1"/>
          </a:solidFill>
        </a:ln>
        <a:effectLst>
          <a:softEdge rad="38100"/>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mn-lt"/>
                <a:ea typeface="+mn-ea"/>
                <a:cs typeface="+mn-cs"/>
              </a:defRPr>
            </a:pPr>
            <a:r>
              <a:rPr lang="en-US" b="1">
                <a:solidFill>
                  <a:schemeClr val="tx1"/>
                </a:solidFill>
              </a:rPr>
              <a:t>Spring</a:t>
            </a:r>
            <a:r>
              <a:rPr lang="en-US" b="1" baseline="0">
                <a:solidFill>
                  <a:schemeClr val="tx1"/>
                </a:solidFill>
              </a:rPr>
              <a:t> Peeper First Heard 1985 - 2018</a:t>
            </a:r>
            <a:r>
              <a:rPr lang="en-US" b="1">
                <a:solidFill>
                  <a:schemeClr val="tx1"/>
                </a:solidFill>
              </a:rPr>
              <a:t> </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mn-lt"/>
              <a:ea typeface="+mn-ea"/>
              <a:cs typeface="+mn-cs"/>
            </a:defRPr>
          </a:pPr>
          <a:endParaRPr lang="en-US"/>
        </a:p>
      </c:txPr>
    </c:title>
    <c:autoTitleDeleted val="0"/>
    <c:plotArea>
      <c:layout/>
      <c:scatterChart>
        <c:scatterStyle val="lineMarker"/>
        <c:varyColors val="0"/>
        <c:ser>
          <c:idx val="0"/>
          <c:order val="0"/>
          <c:tx>
            <c:strRef>
              <c:f>'Spring Peeper'!$C$1</c:f>
              <c:strCache>
                <c:ptCount val="1"/>
                <c:pt idx="0">
                  <c:v>Epoch Calendar Date</c:v>
                </c:pt>
              </c:strCache>
            </c:strRef>
          </c:tx>
          <c:spPr>
            <a:ln w="19050" cap="rnd">
              <a:noFill/>
              <a:round/>
            </a:ln>
            <a:effectLst/>
          </c:spPr>
          <c:marker>
            <c:symbol val="circle"/>
            <c:size val="5"/>
            <c:spPr>
              <a:solidFill>
                <a:schemeClr val="accent3">
                  <a:lumMod val="50000"/>
                </a:schemeClr>
              </a:solidFill>
              <a:ln w="22225">
                <a:solidFill>
                  <a:schemeClr val="accent3">
                    <a:lumMod val="50000"/>
                  </a:schemeClr>
                </a:solidFill>
              </a:ln>
              <a:effectLst/>
            </c:spPr>
          </c:marker>
          <c:xVal>
            <c:numRef>
              <c:f>'Spring Peeper'!$A$2:$A$35</c:f>
              <c:numCache>
                <c:formatCode>General</c:formatCode>
                <c:ptCount val="34"/>
                <c:pt idx="0">
                  <c:v>1985</c:v>
                </c:pt>
                <c:pt idx="1">
                  <c:v>1986</c:v>
                </c:pt>
                <c:pt idx="2">
                  <c:v>1987</c:v>
                </c:pt>
                <c:pt idx="3">
                  <c:v>1988</c:v>
                </c:pt>
                <c:pt idx="4">
                  <c:v>1989</c:v>
                </c:pt>
                <c:pt idx="5">
                  <c:v>1990</c:v>
                </c:pt>
                <c:pt idx="6">
                  <c:v>1991</c:v>
                </c:pt>
                <c:pt idx="7">
                  <c:v>1992</c:v>
                </c:pt>
                <c:pt idx="8">
                  <c:v>1993</c:v>
                </c:pt>
                <c:pt idx="9">
                  <c:v>1994</c:v>
                </c:pt>
                <c:pt idx="10">
                  <c:v>1995</c:v>
                </c:pt>
                <c:pt idx="11">
                  <c:v>1996</c:v>
                </c:pt>
                <c:pt idx="12">
                  <c:v>1997</c:v>
                </c:pt>
                <c:pt idx="13">
                  <c:v>1998</c:v>
                </c:pt>
                <c:pt idx="14">
                  <c:v>1999</c:v>
                </c:pt>
                <c:pt idx="15">
                  <c:v>2000</c:v>
                </c:pt>
                <c:pt idx="16">
                  <c:v>2001</c:v>
                </c:pt>
                <c:pt idx="17">
                  <c:v>2002</c:v>
                </c:pt>
                <c:pt idx="18">
                  <c:v>2003</c:v>
                </c:pt>
                <c:pt idx="19">
                  <c:v>2004</c:v>
                </c:pt>
                <c:pt idx="20">
                  <c:v>2005</c:v>
                </c:pt>
                <c:pt idx="21">
                  <c:v>2006</c:v>
                </c:pt>
                <c:pt idx="22">
                  <c:v>2007</c:v>
                </c:pt>
                <c:pt idx="23">
                  <c:v>2008</c:v>
                </c:pt>
                <c:pt idx="24">
                  <c:v>2009</c:v>
                </c:pt>
                <c:pt idx="25">
                  <c:v>2010</c:v>
                </c:pt>
                <c:pt idx="26">
                  <c:v>2011</c:v>
                </c:pt>
                <c:pt idx="27">
                  <c:v>2012</c:v>
                </c:pt>
                <c:pt idx="28">
                  <c:v>2013</c:v>
                </c:pt>
                <c:pt idx="29">
                  <c:v>2014</c:v>
                </c:pt>
                <c:pt idx="30">
                  <c:v>2015</c:v>
                </c:pt>
                <c:pt idx="31">
                  <c:v>2016</c:v>
                </c:pt>
                <c:pt idx="32">
                  <c:v>2017</c:v>
                </c:pt>
                <c:pt idx="33">
                  <c:v>2018</c:v>
                </c:pt>
              </c:numCache>
            </c:numRef>
          </c:xVal>
          <c:yVal>
            <c:numRef>
              <c:f>'Spring Peeper'!$C$2:$C$35</c:f>
              <c:numCache>
                <c:formatCode>General</c:formatCode>
                <c:ptCount val="34"/>
                <c:pt idx="0">
                  <c:v>120</c:v>
                </c:pt>
                <c:pt idx="1">
                  <c:v>75</c:v>
                </c:pt>
                <c:pt idx="4">
                  <c:v>51</c:v>
                </c:pt>
                <c:pt idx="6">
                  <c:v>39</c:v>
                </c:pt>
                <c:pt idx="9">
                  <c:v>54</c:v>
                </c:pt>
                <c:pt idx="10">
                  <c:v>59</c:v>
                </c:pt>
                <c:pt idx="13">
                  <c:v>78</c:v>
                </c:pt>
                <c:pt idx="14">
                  <c:v>33</c:v>
                </c:pt>
                <c:pt idx="15">
                  <c:v>61</c:v>
                </c:pt>
                <c:pt idx="16">
                  <c:v>49</c:v>
                </c:pt>
                <c:pt idx="17">
                  <c:v>73</c:v>
                </c:pt>
                <c:pt idx="18">
                  <c:v>60</c:v>
                </c:pt>
                <c:pt idx="19">
                  <c:v>56</c:v>
                </c:pt>
                <c:pt idx="23">
                  <c:v>79</c:v>
                </c:pt>
                <c:pt idx="24">
                  <c:v>68</c:v>
                </c:pt>
                <c:pt idx="25">
                  <c:v>19</c:v>
                </c:pt>
                <c:pt idx="26">
                  <c:v>71</c:v>
                </c:pt>
                <c:pt idx="27">
                  <c:v>33</c:v>
                </c:pt>
                <c:pt idx="28">
                  <c:v>92</c:v>
                </c:pt>
                <c:pt idx="29">
                  <c:v>71</c:v>
                </c:pt>
                <c:pt idx="31">
                  <c:v>32</c:v>
                </c:pt>
                <c:pt idx="33">
                  <c:v>41</c:v>
                </c:pt>
              </c:numCache>
            </c:numRef>
          </c:yVal>
          <c:smooth val="0"/>
          <c:extLst>
            <c:ext xmlns:c16="http://schemas.microsoft.com/office/drawing/2014/chart" uri="{C3380CC4-5D6E-409C-BE32-E72D297353CC}">
              <c16:uniqueId val="{00000000-5E43-4C2F-AADD-490E2331F6EB}"/>
            </c:ext>
          </c:extLst>
        </c:ser>
        <c:dLbls>
          <c:showLegendKey val="0"/>
          <c:showVal val="0"/>
          <c:showCatName val="0"/>
          <c:showSerName val="0"/>
          <c:showPercent val="0"/>
          <c:showBubbleSize val="0"/>
        </c:dLbls>
        <c:axId val="535304896"/>
        <c:axId val="535302400"/>
      </c:scatterChart>
      <c:valAx>
        <c:axId val="535304896"/>
        <c:scaling>
          <c:orientation val="minMax"/>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solidFill>
                      <a:schemeClr val="tx1"/>
                    </a:solidFill>
                  </a:rPr>
                  <a:t>Title: Year</a:t>
                </a:r>
                <a:r>
                  <a:rPr lang="en-US" baseline="0">
                    <a:solidFill>
                      <a:schemeClr val="tx1"/>
                    </a:solidFill>
                  </a:rPr>
                  <a:t> </a:t>
                </a:r>
              </a:p>
              <a:p>
                <a:pPr>
                  <a:defRPr>
                    <a:solidFill>
                      <a:schemeClr val="tx1"/>
                    </a:solidFill>
                  </a:defRPr>
                </a:pPr>
                <a:r>
                  <a:rPr lang="en-US" baseline="0">
                    <a:solidFill>
                      <a:schemeClr val="tx1"/>
                    </a:solidFill>
                  </a:rPr>
                  <a:t>(</a:t>
                </a:r>
                <a:r>
                  <a:rPr lang="en-US" i="1" baseline="0">
                    <a:solidFill>
                      <a:schemeClr val="tx1"/>
                    </a:solidFill>
                  </a:rPr>
                  <a:t>x</a:t>
                </a:r>
                <a:r>
                  <a:rPr lang="en-US" i="1">
                    <a:solidFill>
                      <a:schemeClr val="tx1"/>
                    </a:solidFill>
                  </a:rPr>
                  <a:t> axis)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535302400"/>
        <c:crosses val="autoZero"/>
        <c:crossBetween val="midCat"/>
      </c:valAx>
      <c:valAx>
        <c:axId val="535302400"/>
        <c:scaling>
          <c:orientation val="minMax"/>
          <c:max val="150"/>
          <c:min val="0"/>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solidFill>
                      <a:schemeClr val="tx1"/>
                    </a:solidFill>
                  </a:rPr>
                  <a:t>Title: Epoch Date</a:t>
                </a:r>
                <a:r>
                  <a:rPr lang="en-US" baseline="0">
                    <a:solidFill>
                      <a:schemeClr val="tx1"/>
                    </a:solidFill>
                  </a:rPr>
                  <a:t> First Heard</a:t>
                </a:r>
              </a:p>
              <a:p>
                <a:pPr>
                  <a:defRPr>
                    <a:solidFill>
                      <a:schemeClr val="tx1"/>
                    </a:solidFill>
                  </a:defRPr>
                </a:pPr>
                <a:r>
                  <a:rPr lang="en-US" i="1" baseline="0">
                    <a:solidFill>
                      <a:schemeClr val="tx1"/>
                    </a:solidFill>
                  </a:rPr>
                  <a:t> (y axis)</a:t>
                </a:r>
                <a:endParaRPr lang="en-US" i="1">
                  <a:solidFill>
                    <a:schemeClr val="tx1"/>
                  </a:solidFill>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535304896"/>
        <c:crosses val="autoZero"/>
        <c:crossBetween val="midCat"/>
        <c:majorUnit val="30"/>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cap="none" spc="20" baseline="0">
                <a:solidFill>
                  <a:schemeClr val="dk1">
                    <a:lumMod val="50000"/>
                    <a:lumOff val="50000"/>
                  </a:schemeClr>
                </a:solidFill>
                <a:latin typeface="+mn-lt"/>
                <a:ea typeface="+mn-ea"/>
                <a:cs typeface="+mn-cs"/>
              </a:defRPr>
            </a:pPr>
            <a:r>
              <a:rPr lang="en-US"/>
              <a:t>Average Minimum Temperature for March, April, May, and June at the Gatlinburg Climate Station: 1970-2019</a:t>
            </a:r>
          </a:p>
        </c:rich>
      </c:tx>
      <c:layout>
        <c:manualLayout>
          <c:xMode val="edge"/>
          <c:yMode val="edge"/>
          <c:x val="0.12944097505053248"/>
          <c:y val="3.6405001340105367E-2"/>
        </c:manualLayout>
      </c:layout>
      <c:overlay val="1"/>
      <c:spPr>
        <a:noFill/>
        <a:ln>
          <a:noFill/>
        </a:ln>
        <a:effectLst/>
      </c:spPr>
      <c:txPr>
        <a:bodyPr rot="0" spcFirstLastPara="1" vertOverflow="ellipsis" vert="horz" wrap="square" anchor="ctr" anchorCtr="1"/>
        <a:lstStyle/>
        <a:p>
          <a:pPr>
            <a:defRPr sz="1862" b="0" i="0" u="none" strike="noStrike" kern="1200" cap="none" spc="20" baseline="0">
              <a:solidFill>
                <a:schemeClr val="dk1">
                  <a:lumMod val="50000"/>
                  <a:lumOff val="50000"/>
                </a:schemeClr>
              </a:solidFill>
              <a:latin typeface="+mn-lt"/>
              <a:ea typeface="+mn-ea"/>
              <a:cs typeface="+mn-cs"/>
            </a:defRPr>
          </a:pPr>
          <a:endParaRPr lang="en-US"/>
        </a:p>
      </c:txPr>
    </c:title>
    <c:autoTitleDeleted val="0"/>
    <c:plotArea>
      <c:layout>
        <c:manualLayout>
          <c:layoutTarget val="inner"/>
          <c:xMode val="edge"/>
          <c:yMode val="edge"/>
          <c:x val="0.12312446576361863"/>
          <c:y val="0.16716727524808669"/>
          <c:w val="0.85680876097384384"/>
          <c:h val="0.67469360318261884"/>
        </c:manualLayout>
      </c:layout>
      <c:lineChart>
        <c:grouping val="standard"/>
        <c:varyColors val="0"/>
        <c:ser>
          <c:idx val="1"/>
          <c:order val="0"/>
          <c:tx>
            <c:strRef>
              <c:f>'[Gatlinburg_Data_1970-2019.xlsx]Sheet1'!$B$3</c:f>
              <c:strCache>
                <c:ptCount val="1"/>
                <c:pt idx="0">
                  <c:v>Year</c:v>
                </c:pt>
              </c:strCache>
            </c:strRef>
          </c:tx>
          <c:spPr>
            <a:ln w="22225" cap="rnd" cmpd="sng" algn="ctr">
              <a:solidFill>
                <a:schemeClr val="accent2"/>
              </a:solidFill>
              <a:round/>
            </a:ln>
            <a:effectLst/>
          </c:spPr>
          <c:marker>
            <c:symbol val="none"/>
          </c:marker>
          <c:trendline>
            <c:spPr>
              <a:ln w="9525" cap="rnd">
                <a:solidFill>
                  <a:schemeClr val="accent2"/>
                </a:solidFill>
              </a:ln>
              <a:effectLst/>
            </c:spPr>
            <c:trendlineType val="linear"/>
            <c:dispRSqr val="0"/>
            <c:dispEq val="0"/>
          </c:trendline>
          <c:cat>
            <c:numRef>
              <c:f>'[Gatlinburg_Data_1970-2019.xlsx]Sheet1'!$B$4:$B$53</c:f>
              <c:numCache>
                <c:formatCode>General</c:formatCode>
                <c:ptCount val="50"/>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pt idx="49">
                  <c:v>2019</c:v>
                </c:pt>
              </c:numCache>
            </c:numRef>
          </c:cat>
          <c:val>
            <c:numRef>
              <c:f>'[Gatlinburg_Data_1970-2019.xlsx]Sheet1'!$B$4:$B$53</c:f>
              <c:numCache>
                <c:formatCode>General</c:formatCode>
                <c:ptCount val="50"/>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pt idx="49">
                  <c:v>2019</c:v>
                </c:pt>
              </c:numCache>
            </c:numRef>
          </c:val>
          <c:smooth val="0"/>
          <c:extLst>
            <c:ext xmlns:c16="http://schemas.microsoft.com/office/drawing/2014/chart" uri="{C3380CC4-5D6E-409C-BE32-E72D297353CC}">
              <c16:uniqueId val="{00000001-A7B7-42CF-A07E-6E6FC845FB6D}"/>
            </c:ext>
          </c:extLst>
        </c:ser>
        <c:ser>
          <c:idx val="2"/>
          <c:order val="1"/>
          <c:tx>
            <c:strRef>
              <c:f>'[Gatlinburg_Data_1970-2019.xlsx]Sheet1'!$C$3</c:f>
              <c:strCache>
                <c:ptCount val="1"/>
                <c:pt idx="0">
                  <c:v>June</c:v>
                </c:pt>
              </c:strCache>
            </c:strRef>
          </c:tx>
          <c:spPr>
            <a:ln w="22225" cap="rnd" cmpd="sng" algn="ctr">
              <a:solidFill>
                <a:schemeClr val="accent3"/>
              </a:solidFill>
              <a:round/>
            </a:ln>
            <a:effectLst/>
          </c:spPr>
          <c:marker>
            <c:symbol val="none"/>
          </c:marker>
          <c:cat>
            <c:numRef>
              <c:f>'[Gatlinburg_Data_1970-2019.xlsx]Sheet1'!$B$4:$B$53</c:f>
              <c:numCache>
                <c:formatCode>General</c:formatCode>
                <c:ptCount val="50"/>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pt idx="49">
                  <c:v>2019</c:v>
                </c:pt>
              </c:numCache>
            </c:numRef>
          </c:cat>
          <c:val>
            <c:numRef>
              <c:f>'[Gatlinburg_Data_1970-2019.xlsx]Sheet1'!$C$4:$C$53</c:f>
              <c:numCache>
                <c:formatCode>General</c:formatCode>
                <c:ptCount val="50"/>
                <c:pt idx="0">
                  <c:v>55.5</c:v>
                </c:pt>
                <c:pt idx="1">
                  <c:v>58.9</c:v>
                </c:pt>
                <c:pt idx="2">
                  <c:v>52.3</c:v>
                </c:pt>
                <c:pt idx="3">
                  <c:v>59.5</c:v>
                </c:pt>
                <c:pt idx="4">
                  <c:v>53.3</c:v>
                </c:pt>
                <c:pt idx="5">
                  <c:v>54.1</c:v>
                </c:pt>
                <c:pt idx="6">
                  <c:v>56.8</c:v>
                </c:pt>
                <c:pt idx="7">
                  <c:v>56.2</c:v>
                </c:pt>
                <c:pt idx="8">
                  <c:v>54.2</c:v>
                </c:pt>
                <c:pt idx="9">
                  <c:v>54.4</c:v>
                </c:pt>
                <c:pt idx="10">
                  <c:v>57.8</c:v>
                </c:pt>
                <c:pt idx="11">
                  <c:v>59.8</c:v>
                </c:pt>
                <c:pt idx="12">
                  <c:v>58</c:v>
                </c:pt>
                <c:pt idx="13">
                  <c:v>55.8</c:v>
                </c:pt>
                <c:pt idx="14">
                  <c:v>57.9</c:v>
                </c:pt>
                <c:pt idx="15">
                  <c:v>58.2</c:v>
                </c:pt>
                <c:pt idx="16">
                  <c:v>60.2</c:v>
                </c:pt>
                <c:pt idx="17">
                  <c:v>59.5</c:v>
                </c:pt>
                <c:pt idx="18">
                  <c:v>53</c:v>
                </c:pt>
                <c:pt idx="19">
                  <c:v>56.8</c:v>
                </c:pt>
                <c:pt idx="20">
                  <c:v>56.5</c:v>
                </c:pt>
                <c:pt idx="21">
                  <c:v>59.9</c:v>
                </c:pt>
                <c:pt idx="22">
                  <c:v>56.7</c:v>
                </c:pt>
                <c:pt idx="23">
                  <c:v>57.3</c:v>
                </c:pt>
                <c:pt idx="24">
                  <c:v>59.9</c:v>
                </c:pt>
                <c:pt idx="25">
                  <c:v>56.9</c:v>
                </c:pt>
                <c:pt idx="26">
                  <c:v>57.2</c:v>
                </c:pt>
                <c:pt idx="27">
                  <c:v>58.4</c:v>
                </c:pt>
                <c:pt idx="28">
                  <c:v>58.6</c:v>
                </c:pt>
                <c:pt idx="29">
                  <c:v>58.4</c:v>
                </c:pt>
                <c:pt idx="30">
                  <c:v>58.8</c:v>
                </c:pt>
                <c:pt idx="31">
                  <c:v>56.4</c:v>
                </c:pt>
                <c:pt idx="32">
                  <c:v>59</c:v>
                </c:pt>
                <c:pt idx="33">
                  <c:v>56.5</c:v>
                </c:pt>
                <c:pt idx="34">
                  <c:v>61.6</c:v>
                </c:pt>
                <c:pt idx="35">
                  <c:v>59.8</c:v>
                </c:pt>
                <c:pt idx="36">
                  <c:v>57.6</c:v>
                </c:pt>
                <c:pt idx="37">
                  <c:v>58</c:v>
                </c:pt>
                <c:pt idx="38">
                  <c:v>57</c:v>
                </c:pt>
                <c:pt idx="39">
                  <c:v>58.9</c:v>
                </c:pt>
                <c:pt idx="40">
                  <c:v>62.9</c:v>
                </c:pt>
                <c:pt idx="41">
                  <c:v>60.6</c:v>
                </c:pt>
                <c:pt idx="42">
                  <c:v>56.9</c:v>
                </c:pt>
                <c:pt idx="43">
                  <c:v>59.5</c:v>
                </c:pt>
                <c:pt idx="44">
                  <c:v>60.6</c:v>
                </c:pt>
                <c:pt idx="45">
                  <c:v>60</c:v>
                </c:pt>
                <c:pt idx="46">
                  <c:v>58.6</c:v>
                </c:pt>
                <c:pt idx="47">
                  <c:v>57.1</c:v>
                </c:pt>
                <c:pt idx="48">
                  <c:v>61.1</c:v>
                </c:pt>
                <c:pt idx="49">
                  <c:v>58.8</c:v>
                </c:pt>
              </c:numCache>
            </c:numRef>
          </c:val>
          <c:smooth val="0"/>
          <c:extLst>
            <c:ext xmlns:c16="http://schemas.microsoft.com/office/drawing/2014/chart" uri="{C3380CC4-5D6E-409C-BE32-E72D297353CC}">
              <c16:uniqueId val="{00000003-A7B7-42CF-A07E-6E6FC845FB6D}"/>
            </c:ext>
          </c:extLst>
        </c:ser>
        <c:ser>
          <c:idx val="3"/>
          <c:order val="2"/>
          <c:tx>
            <c:strRef>
              <c:f>'[Gatlinburg_Data_1970-2019.xlsx]Sheet1'!$D$3</c:f>
              <c:strCache>
                <c:ptCount val="1"/>
                <c:pt idx="0">
                  <c:v>May</c:v>
                </c:pt>
              </c:strCache>
            </c:strRef>
          </c:tx>
          <c:spPr>
            <a:ln w="22225" cap="rnd" cmpd="sng" algn="ctr">
              <a:solidFill>
                <a:schemeClr val="accent6">
                  <a:lumMod val="75000"/>
                </a:schemeClr>
              </a:solidFill>
              <a:round/>
            </a:ln>
            <a:effectLst/>
          </c:spPr>
          <c:marker>
            <c:symbol val="none"/>
          </c:marker>
          <c:cat>
            <c:numRef>
              <c:f>'[Gatlinburg_Data_1970-2019.xlsx]Sheet1'!$B$4:$B$53</c:f>
              <c:numCache>
                <c:formatCode>General</c:formatCode>
                <c:ptCount val="50"/>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pt idx="49">
                  <c:v>2019</c:v>
                </c:pt>
              </c:numCache>
            </c:numRef>
          </c:cat>
          <c:val>
            <c:numRef>
              <c:f>'[Gatlinburg_Data_1970-2019.xlsx]Sheet1'!$D$4:$D$53</c:f>
              <c:numCache>
                <c:formatCode>General</c:formatCode>
                <c:ptCount val="50"/>
                <c:pt idx="0">
                  <c:v>47.6</c:v>
                </c:pt>
                <c:pt idx="1">
                  <c:v>46</c:v>
                </c:pt>
                <c:pt idx="2">
                  <c:v>48.8</c:v>
                </c:pt>
                <c:pt idx="3">
                  <c:v>44.8</c:v>
                </c:pt>
                <c:pt idx="4">
                  <c:v>50.4</c:v>
                </c:pt>
                <c:pt idx="5">
                  <c:v>50.8</c:v>
                </c:pt>
                <c:pt idx="6">
                  <c:v>45.1</c:v>
                </c:pt>
                <c:pt idx="7">
                  <c:v>49.9</c:v>
                </c:pt>
                <c:pt idx="8">
                  <c:v>47</c:v>
                </c:pt>
                <c:pt idx="9">
                  <c:v>47.8</c:v>
                </c:pt>
                <c:pt idx="10">
                  <c:v>48.7</c:v>
                </c:pt>
                <c:pt idx="11">
                  <c:v>46.8</c:v>
                </c:pt>
                <c:pt idx="12">
                  <c:v>51</c:v>
                </c:pt>
                <c:pt idx="13">
                  <c:v>49.6</c:v>
                </c:pt>
                <c:pt idx="14">
                  <c:v>44.5</c:v>
                </c:pt>
                <c:pt idx="15">
                  <c:v>50.9</c:v>
                </c:pt>
                <c:pt idx="16">
                  <c:v>52.9</c:v>
                </c:pt>
                <c:pt idx="17">
                  <c:v>53.2</c:v>
                </c:pt>
                <c:pt idx="18">
                  <c:v>43.9</c:v>
                </c:pt>
                <c:pt idx="19">
                  <c:v>44.8</c:v>
                </c:pt>
                <c:pt idx="20">
                  <c:v>49.1</c:v>
                </c:pt>
                <c:pt idx="21">
                  <c:v>55.4</c:v>
                </c:pt>
                <c:pt idx="22">
                  <c:v>47.3</c:v>
                </c:pt>
                <c:pt idx="23">
                  <c:v>49.5</c:v>
                </c:pt>
                <c:pt idx="24">
                  <c:v>45.4</c:v>
                </c:pt>
                <c:pt idx="25">
                  <c:v>50.6</c:v>
                </c:pt>
                <c:pt idx="26">
                  <c:v>52.1</c:v>
                </c:pt>
                <c:pt idx="27">
                  <c:v>42.7</c:v>
                </c:pt>
                <c:pt idx="28">
                  <c:v>53.9</c:v>
                </c:pt>
                <c:pt idx="29">
                  <c:v>48.2</c:v>
                </c:pt>
                <c:pt idx="30">
                  <c:v>52.6</c:v>
                </c:pt>
                <c:pt idx="31">
                  <c:v>50.5</c:v>
                </c:pt>
                <c:pt idx="32">
                  <c:v>48</c:v>
                </c:pt>
                <c:pt idx="33">
                  <c:v>53.4</c:v>
                </c:pt>
                <c:pt idx="34">
                  <c:v>54.9</c:v>
                </c:pt>
                <c:pt idx="35">
                  <c:v>46.5</c:v>
                </c:pt>
                <c:pt idx="36">
                  <c:v>48.5</c:v>
                </c:pt>
                <c:pt idx="37">
                  <c:v>50.8</c:v>
                </c:pt>
                <c:pt idx="38">
                  <c:v>47.3</c:v>
                </c:pt>
                <c:pt idx="39">
                  <c:v>52.6</c:v>
                </c:pt>
                <c:pt idx="40">
                  <c:v>53.4</c:v>
                </c:pt>
                <c:pt idx="41">
                  <c:v>51.2</c:v>
                </c:pt>
                <c:pt idx="42">
                  <c:v>55</c:v>
                </c:pt>
                <c:pt idx="43">
                  <c:v>50.4</c:v>
                </c:pt>
                <c:pt idx="44">
                  <c:v>49.9</c:v>
                </c:pt>
                <c:pt idx="45">
                  <c:v>51.6</c:v>
                </c:pt>
                <c:pt idx="46">
                  <c:v>50.9</c:v>
                </c:pt>
                <c:pt idx="47">
                  <c:v>51.7</c:v>
                </c:pt>
                <c:pt idx="48">
                  <c:v>56.6</c:v>
                </c:pt>
                <c:pt idx="49">
                  <c:v>55.7</c:v>
                </c:pt>
              </c:numCache>
            </c:numRef>
          </c:val>
          <c:smooth val="0"/>
          <c:extLst>
            <c:ext xmlns:c16="http://schemas.microsoft.com/office/drawing/2014/chart" uri="{C3380CC4-5D6E-409C-BE32-E72D297353CC}">
              <c16:uniqueId val="{00000005-A7B7-42CF-A07E-6E6FC845FB6D}"/>
            </c:ext>
          </c:extLst>
        </c:ser>
        <c:ser>
          <c:idx val="4"/>
          <c:order val="3"/>
          <c:tx>
            <c:strRef>
              <c:f>'[Gatlinburg_Data_1970-2019.xlsx]Sheet1'!$E$3</c:f>
              <c:strCache>
                <c:ptCount val="1"/>
                <c:pt idx="0">
                  <c:v>April</c:v>
                </c:pt>
              </c:strCache>
            </c:strRef>
          </c:tx>
          <c:spPr>
            <a:ln w="22225" cap="rnd" cmpd="sng" algn="ctr">
              <a:solidFill>
                <a:schemeClr val="accent5"/>
              </a:solidFill>
              <a:round/>
            </a:ln>
            <a:effectLst/>
          </c:spPr>
          <c:marker>
            <c:symbol val="none"/>
          </c:marker>
          <c:cat>
            <c:numRef>
              <c:f>'[Gatlinburg_Data_1970-2019.xlsx]Sheet1'!$B$4:$B$53</c:f>
              <c:numCache>
                <c:formatCode>General</c:formatCode>
                <c:ptCount val="50"/>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pt idx="49">
                  <c:v>2019</c:v>
                </c:pt>
              </c:numCache>
            </c:numRef>
          </c:cat>
          <c:val>
            <c:numRef>
              <c:f>'[Gatlinburg_Data_1970-2019.xlsx]Sheet1'!$E$4:$E$53</c:f>
              <c:numCache>
                <c:formatCode>General</c:formatCode>
                <c:ptCount val="50"/>
                <c:pt idx="0">
                  <c:v>39.9</c:v>
                </c:pt>
                <c:pt idx="1">
                  <c:v>36.799999999999997</c:v>
                </c:pt>
                <c:pt idx="2">
                  <c:v>40.700000000000003</c:v>
                </c:pt>
                <c:pt idx="3">
                  <c:v>42.5</c:v>
                </c:pt>
                <c:pt idx="4">
                  <c:v>39.1</c:v>
                </c:pt>
                <c:pt idx="5">
                  <c:v>35.799999999999997</c:v>
                </c:pt>
                <c:pt idx="6">
                  <c:v>37.4</c:v>
                </c:pt>
                <c:pt idx="7">
                  <c:v>43.3</c:v>
                </c:pt>
                <c:pt idx="8">
                  <c:v>39.5</c:v>
                </c:pt>
                <c:pt idx="9">
                  <c:v>41</c:v>
                </c:pt>
                <c:pt idx="10">
                  <c:v>41.2</c:v>
                </c:pt>
                <c:pt idx="11">
                  <c:v>44.6</c:v>
                </c:pt>
                <c:pt idx="12">
                  <c:v>38.200000000000003</c:v>
                </c:pt>
                <c:pt idx="13">
                  <c:v>37.9</c:v>
                </c:pt>
                <c:pt idx="14">
                  <c:v>43.4</c:v>
                </c:pt>
                <c:pt idx="15">
                  <c:v>42.9</c:v>
                </c:pt>
                <c:pt idx="16">
                  <c:v>41.8</c:v>
                </c:pt>
                <c:pt idx="17">
                  <c:v>37.700000000000003</c:v>
                </c:pt>
                <c:pt idx="18">
                  <c:v>39.1</c:v>
                </c:pt>
                <c:pt idx="19">
                  <c:v>39.799999999999997</c:v>
                </c:pt>
                <c:pt idx="20">
                  <c:v>39.4</c:v>
                </c:pt>
                <c:pt idx="21">
                  <c:v>45.1</c:v>
                </c:pt>
                <c:pt idx="22">
                  <c:v>40.4</c:v>
                </c:pt>
                <c:pt idx="23">
                  <c:v>38.1</c:v>
                </c:pt>
                <c:pt idx="24">
                  <c:v>41.1</c:v>
                </c:pt>
                <c:pt idx="25">
                  <c:v>41.1</c:v>
                </c:pt>
                <c:pt idx="26">
                  <c:v>37.299999999999997</c:v>
                </c:pt>
                <c:pt idx="27">
                  <c:v>34.700000000000003</c:v>
                </c:pt>
                <c:pt idx="28">
                  <c:v>41.9</c:v>
                </c:pt>
                <c:pt idx="29">
                  <c:v>43.9</c:v>
                </c:pt>
                <c:pt idx="30">
                  <c:v>39.9</c:v>
                </c:pt>
                <c:pt idx="31">
                  <c:v>44.1</c:v>
                </c:pt>
                <c:pt idx="32">
                  <c:v>44.6</c:v>
                </c:pt>
                <c:pt idx="33">
                  <c:v>43.5</c:v>
                </c:pt>
                <c:pt idx="34">
                  <c:v>39.700000000000003</c:v>
                </c:pt>
                <c:pt idx="35">
                  <c:v>41.6</c:v>
                </c:pt>
                <c:pt idx="36">
                  <c:v>44.6</c:v>
                </c:pt>
                <c:pt idx="37">
                  <c:v>37.799999999999997</c:v>
                </c:pt>
                <c:pt idx="38">
                  <c:v>43.8</c:v>
                </c:pt>
                <c:pt idx="39">
                  <c:v>40.799999999999997</c:v>
                </c:pt>
                <c:pt idx="40">
                  <c:v>43.5</c:v>
                </c:pt>
                <c:pt idx="41">
                  <c:v>46</c:v>
                </c:pt>
                <c:pt idx="42">
                  <c:v>44.6</c:v>
                </c:pt>
                <c:pt idx="43">
                  <c:v>41.6</c:v>
                </c:pt>
                <c:pt idx="44">
                  <c:v>42</c:v>
                </c:pt>
                <c:pt idx="45">
                  <c:v>44.1</c:v>
                </c:pt>
                <c:pt idx="46">
                  <c:v>43.1</c:v>
                </c:pt>
                <c:pt idx="47">
                  <c:v>48</c:v>
                </c:pt>
                <c:pt idx="48">
                  <c:v>39</c:v>
                </c:pt>
                <c:pt idx="49">
                  <c:v>43.6</c:v>
                </c:pt>
              </c:numCache>
            </c:numRef>
          </c:val>
          <c:smooth val="0"/>
          <c:extLst>
            <c:ext xmlns:c16="http://schemas.microsoft.com/office/drawing/2014/chart" uri="{C3380CC4-5D6E-409C-BE32-E72D297353CC}">
              <c16:uniqueId val="{00000007-A7B7-42CF-A07E-6E6FC845FB6D}"/>
            </c:ext>
          </c:extLst>
        </c:ser>
        <c:ser>
          <c:idx val="0"/>
          <c:order val="4"/>
          <c:tx>
            <c:strRef>
              <c:f>'[Gatlinburg_Data_1970-2019.xlsx]Sheet1'!$F$3</c:f>
              <c:strCache>
                <c:ptCount val="1"/>
                <c:pt idx="0">
                  <c:v>March</c:v>
                </c:pt>
              </c:strCache>
            </c:strRef>
          </c:tx>
          <c:spPr>
            <a:ln w="22225" cap="rnd" cmpd="sng" algn="ctr">
              <a:solidFill>
                <a:schemeClr val="accent1"/>
              </a:solidFill>
              <a:round/>
            </a:ln>
            <a:effectLst/>
          </c:spPr>
          <c:marker>
            <c:symbol val="none"/>
          </c:marker>
          <c:dPt>
            <c:idx val="12"/>
            <c:marker>
              <c:symbol val="none"/>
            </c:marker>
            <c:bubble3D val="0"/>
            <c:extLst>
              <c:ext xmlns:c16="http://schemas.microsoft.com/office/drawing/2014/chart" uri="{C3380CC4-5D6E-409C-BE32-E72D297353CC}">
                <c16:uniqueId val="{00000009-A7B7-42CF-A07E-6E6FC845FB6D}"/>
              </c:ext>
            </c:extLst>
          </c:dPt>
          <c:cat>
            <c:numRef>
              <c:f>'[Gatlinburg_Data_1970-2019.xlsx]Sheet1'!$B$4:$B$53</c:f>
              <c:numCache>
                <c:formatCode>General</c:formatCode>
                <c:ptCount val="50"/>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pt idx="49">
                  <c:v>2019</c:v>
                </c:pt>
              </c:numCache>
            </c:numRef>
          </c:cat>
          <c:val>
            <c:numRef>
              <c:f>'[Gatlinburg_Data_1970-2019.xlsx]Sheet1'!$F$4:$F$53</c:f>
              <c:numCache>
                <c:formatCode>General</c:formatCode>
                <c:ptCount val="50"/>
                <c:pt idx="0">
                  <c:v>31.1</c:v>
                </c:pt>
                <c:pt idx="1">
                  <c:v>28.1</c:v>
                </c:pt>
                <c:pt idx="2">
                  <c:v>31.9</c:v>
                </c:pt>
                <c:pt idx="3">
                  <c:v>40.200000000000003</c:v>
                </c:pt>
                <c:pt idx="4">
                  <c:v>39</c:v>
                </c:pt>
                <c:pt idx="5">
                  <c:v>31.2</c:v>
                </c:pt>
                <c:pt idx="6">
                  <c:v>35</c:v>
                </c:pt>
                <c:pt idx="7">
                  <c:v>33.200000000000003</c:v>
                </c:pt>
                <c:pt idx="8">
                  <c:v>29.3</c:v>
                </c:pt>
                <c:pt idx="9">
                  <c:v>35.700000000000003</c:v>
                </c:pt>
                <c:pt idx="10">
                  <c:v>30.5</c:v>
                </c:pt>
                <c:pt idx="11">
                  <c:v>28.6</c:v>
                </c:pt>
                <c:pt idx="12">
                  <c:v>36.5</c:v>
                </c:pt>
                <c:pt idx="13">
                  <c:v>35.1</c:v>
                </c:pt>
                <c:pt idx="14">
                  <c:v>33.299999999999997</c:v>
                </c:pt>
                <c:pt idx="15">
                  <c:v>32.299999999999997</c:v>
                </c:pt>
                <c:pt idx="16">
                  <c:v>32.1</c:v>
                </c:pt>
                <c:pt idx="17">
                  <c:v>33.1</c:v>
                </c:pt>
                <c:pt idx="18">
                  <c:v>32.799999999999997</c:v>
                </c:pt>
                <c:pt idx="19">
                  <c:v>37.200000000000003</c:v>
                </c:pt>
                <c:pt idx="20">
                  <c:v>37.1</c:v>
                </c:pt>
                <c:pt idx="21">
                  <c:v>35.5</c:v>
                </c:pt>
                <c:pt idx="22">
                  <c:v>31.4</c:v>
                </c:pt>
                <c:pt idx="23">
                  <c:v>33</c:v>
                </c:pt>
                <c:pt idx="24">
                  <c:v>31.9</c:v>
                </c:pt>
                <c:pt idx="25">
                  <c:v>35.5</c:v>
                </c:pt>
                <c:pt idx="26">
                  <c:v>28.6</c:v>
                </c:pt>
                <c:pt idx="27">
                  <c:v>36.6</c:v>
                </c:pt>
                <c:pt idx="28">
                  <c:v>34.700000000000003</c:v>
                </c:pt>
                <c:pt idx="29">
                  <c:v>27.4</c:v>
                </c:pt>
                <c:pt idx="30">
                  <c:v>34.4</c:v>
                </c:pt>
                <c:pt idx="31">
                  <c:v>30.5</c:v>
                </c:pt>
                <c:pt idx="32">
                  <c:v>33.5</c:v>
                </c:pt>
                <c:pt idx="33">
                  <c:v>38.6</c:v>
                </c:pt>
                <c:pt idx="34">
                  <c:v>37.5</c:v>
                </c:pt>
                <c:pt idx="35">
                  <c:v>32.1</c:v>
                </c:pt>
                <c:pt idx="36">
                  <c:v>33.9</c:v>
                </c:pt>
                <c:pt idx="37">
                  <c:v>37.799999999999997</c:v>
                </c:pt>
                <c:pt idx="38">
                  <c:v>33.200000000000003</c:v>
                </c:pt>
                <c:pt idx="39">
                  <c:v>36.700000000000003</c:v>
                </c:pt>
                <c:pt idx="40">
                  <c:v>33.200000000000003</c:v>
                </c:pt>
                <c:pt idx="41">
                  <c:v>37.6</c:v>
                </c:pt>
                <c:pt idx="42">
                  <c:v>44.1</c:v>
                </c:pt>
                <c:pt idx="43">
                  <c:v>30.2</c:v>
                </c:pt>
                <c:pt idx="44">
                  <c:v>31.7</c:v>
                </c:pt>
                <c:pt idx="45">
                  <c:v>36.799999999999997</c:v>
                </c:pt>
                <c:pt idx="46">
                  <c:v>37.299999999999997</c:v>
                </c:pt>
                <c:pt idx="47">
                  <c:v>33.799999999999997</c:v>
                </c:pt>
                <c:pt idx="48">
                  <c:v>34.799999999999997</c:v>
                </c:pt>
                <c:pt idx="49">
                  <c:v>33.200000000000003</c:v>
                </c:pt>
              </c:numCache>
            </c:numRef>
          </c:val>
          <c:smooth val="0"/>
          <c:extLst>
            <c:ext xmlns:c16="http://schemas.microsoft.com/office/drawing/2014/chart" uri="{C3380CC4-5D6E-409C-BE32-E72D297353CC}">
              <c16:uniqueId val="{0000000B-A7B7-42CF-A07E-6E6FC845FB6D}"/>
            </c:ext>
          </c:extLst>
        </c:ser>
        <c:dLbls>
          <c:showLegendKey val="0"/>
          <c:showVal val="0"/>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44722048"/>
        <c:axId val="44723584"/>
      </c:lineChart>
      <c:catAx>
        <c:axId val="44722048"/>
        <c:scaling>
          <c:orientation val="minMax"/>
        </c:scaling>
        <c:delete val="0"/>
        <c:axPos val="b"/>
        <c:title>
          <c:tx>
            <c:rich>
              <a:bodyPr rot="0" spcFirstLastPara="1" vertOverflow="ellipsis" vert="horz" wrap="square" anchor="ctr" anchorCtr="1"/>
              <a:lstStyle/>
              <a:p>
                <a:pPr>
                  <a:defRPr sz="1197" b="0" i="0" u="none" strike="noStrike" kern="1200" cap="all" baseline="0">
                    <a:solidFill>
                      <a:schemeClr val="dk1">
                        <a:lumMod val="65000"/>
                        <a:lumOff val="35000"/>
                      </a:schemeClr>
                    </a:solidFill>
                    <a:latin typeface="+mn-lt"/>
                    <a:ea typeface="+mn-ea"/>
                    <a:cs typeface="+mn-cs"/>
                  </a:defRPr>
                </a:pPr>
                <a:r>
                  <a:rPr lang="en-US"/>
                  <a:t>Year</a:t>
                </a:r>
              </a:p>
            </c:rich>
          </c:tx>
          <c:layout>
            <c:manualLayout>
              <c:xMode val="edge"/>
              <c:yMode val="edge"/>
              <c:x val="0.50854145000742834"/>
              <c:y val="0.92273882716715205"/>
            </c:manualLayout>
          </c:layout>
          <c:overlay val="0"/>
          <c:spPr>
            <a:noFill/>
            <a:ln>
              <a:noFill/>
            </a:ln>
            <a:effectLst/>
          </c:spPr>
          <c:txPr>
            <a:bodyPr rot="0" spcFirstLastPara="1" vertOverflow="ellipsis" vert="horz" wrap="square" anchor="ctr" anchorCtr="1"/>
            <a:lstStyle/>
            <a:p>
              <a:pPr>
                <a:defRPr sz="1197" b="0" i="0" u="none" strike="noStrike" kern="1200" cap="all" baseline="0">
                  <a:solidFill>
                    <a:schemeClr val="dk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3840000" spcFirstLastPara="1" vertOverflow="ellipsis" wrap="square" anchor="ctr" anchorCtr="1"/>
          <a:lstStyle/>
          <a:p>
            <a:pPr>
              <a:defRPr sz="1197" b="0" i="0" u="none" strike="noStrike" kern="1200" spc="20" baseline="0">
                <a:solidFill>
                  <a:schemeClr val="dk1">
                    <a:lumMod val="65000"/>
                    <a:lumOff val="35000"/>
                  </a:schemeClr>
                </a:solidFill>
                <a:latin typeface="+mn-lt"/>
                <a:ea typeface="+mn-ea"/>
                <a:cs typeface="+mn-cs"/>
              </a:defRPr>
            </a:pPr>
            <a:endParaRPr lang="en-US"/>
          </a:p>
        </c:txPr>
        <c:crossAx val="44723584"/>
        <c:crosses val="autoZero"/>
        <c:auto val="1"/>
        <c:lblAlgn val="ctr"/>
        <c:lblOffset val="100"/>
        <c:noMultiLvlLbl val="0"/>
      </c:catAx>
      <c:valAx>
        <c:axId val="44723584"/>
        <c:scaling>
          <c:orientation val="minMax"/>
          <c:max val="65"/>
          <c:min val="25"/>
        </c:scaling>
        <c:delete val="0"/>
        <c:axPos val="l"/>
        <c:title>
          <c:tx>
            <c:rich>
              <a:bodyPr rot="-5400000" spcFirstLastPara="1" vertOverflow="ellipsis" vert="horz" wrap="square" anchor="ctr" anchorCtr="1"/>
              <a:lstStyle/>
              <a:p>
                <a:pPr>
                  <a:defRPr sz="1197" b="0" i="0" u="none" strike="noStrike" kern="1200" cap="all" baseline="0">
                    <a:solidFill>
                      <a:schemeClr val="dk1">
                        <a:lumMod val="65000"/>
                        <a:lumOff val="35000"/>
                      </a:schemeClr>
                    </a:solidFill>
                    <a:latin typeface="+mn-lt"/>
                    <a:ea typeface="+mn-ea"/>
                    <a:cs typeface="+mn-cs"/>
                  </a:defRPr>
                </a:pPr>
                <a:r>
                  <a:rPr lang="en-US"/>
                  <a:t>Degrees F.</a:t>
                </a:r>
              </a:p>
            </c:rich>
          </c:tx>
          <c:layout>
            <c:manualLayout>
              <c:xMode val="edge"/>
              <c:yMode val="edge"/>
              <c:x val="2.8087703659684046E-2"/>
              <c:y val="0.41687142703052521"/>
            </c:manualLayout>
          </c:layout>
          <c:overlay val="0"/>
          <c:spPr>
            <a:noFill/>
            <a:ln>
              <a:noFill/>
            </a:ln>
            <a:effectLst/>
          </c:spPr>
          <c:txPr>
            <a:bodyPr rot="-5400000" spcFirstLastPara="1" vertOverflow="ellipsis" vert="horz" wrap="square" anchor="ctr" anchorCtr="1"/>
            <a:lstStyle/>
            <a:p>
              <a:pPr>
                <a:defRPr sz="1197" b="0" i="0" u="none" strike="noStrike" kern="1200" cap="all" baseline="0">
                  <a:solidFill>
                    <a:schemeClr val="dk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20" baseline="0">
                <a:solidFill>
                  <a:schemeClr val="dk1">
                    <a:lumMod val="65000"/>
                    <a:lumOff val="35000"/>
                  </a:schemeClr>
                </a:solidFill>
                <a:latin typeface="+mn-lt"/>
                <a:ea typeface="+mn-ea"/>
                <a:cs typeface="+mn-cs"/>
              </a:defRPr>
            </a:pPr>
            <a:endParaRPr lang="en-US"/>
          </a:p>
        </c:txPr>
        <c:crossAx val="44722048"/>
        <c:crosses val="autoZero"/>
        <c:crossBetween val="between"/>
      </c:valAx>
      <c:spPr>
        <a:gradFill>
          <a:gsLst>
            <a:gs pos="100000">
              <a:schemeClr val="lt1">
                <a:lumMod val="95000"/>
              </a:schemeClr>
            </a:gs>
            <a:gs pos="0">
              <a:schemeClr val="lt1"/>
            </a:gs>
          </a:gsLst>
          <a:lin ang="5400000" scaled="0"/>
        </a:gradFill>
        <a:ln>
          <a:noFill/>
        </a:ln>
        <a:effectLst/>
      </c:spPr>
    </c:plotArea>
    <c:plotVisOnly val="1"/>
    <c:dispBlanksAs val="gap"/>
    <c:showDLblsOverMax val="0"/>
  </c:chart>
  <c:spPr>
    <a:solidFill>
      <a:schemeClr val="lt1"/>
    </a:solidFill>
    <a:ln>
      <a:noFill/>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cap="none" spc="20" baseline="0">
                <a:solidFill>
                  <a:schemeClr val="dk1">
                    <a:lumMod val="50000"/>
                    <a:lumOff val="50000"/>
                  </a:schemeClr>
                </a:solidFill>
                <a:latin typeface="+mn-lt"/>
                <a:ea typeface="+mn-ea"/>
                <a:cs typeface="+mn-cs"/>
              </a:defRPr>
            </a:pPr>
            <a:r>
              <a:rPr lang="en-US"/>
              <a:t>Average Minimum Temperature for March, April, May, and June at the Gatlinburg Climate Station: 1970-2019</a:t>
            </a:r>
          </a:p>
        </c:rich>
      </c:tx>
      <c:layout>
        <c:manualLayout>
          <c:xMode val="edge"/>
          <c:yMode val="edge"/>
          <c:x val="0.12944097505053248"/>
          <c:y val="3.6405001340105367E-2"/>
        </c:manualLayout>
      </c:layout>
      <c:overlay val="1"/>
      <c:spPr>
        <a:noFill/>
        <a:ln>
          <a:noFill/>
        </a:ln>
        <a:effectLst/>
      </c:spPr>
      <c:txPr>
        <a:bodyPr rot="0" spcFirstLastPara="1" vertOverflow="ellipsis" vert="horz" wrap="square" anchor="ctr" anchorCtr="1"/>
        <a:lstStyle/>
        <a:p>
          <a:pPr>
            <a:defRPr sz="1862" b="0" i="0" u="none" strike="noStrike" kern="1200" cap="none" spc="20" baseline="0">
              <a:solidFill>
                <a:schemeClr val="dk1">
                  <a:lumMod val="50000"/>
                  <a:lumOff val="50000"/>
                </a:schemeClr>
              </a:solidFill>
              <a:latin typeface="+mn-lt"/>
              <a:ea typeface="+mn-ea"/>
              <a:cs typeface="+mn-cs"/>
            </a:defRPr>
          </a:pPr>
          <a:endParaRPr lang="en-US"/>
        </a:p>
      </c:txPr>
    </c:title>
    <c:autoTitleDeleted val="0"/>
    <c:plotArea>
      <c:layout>
        <c:manualLayout>
          <c:layoutTarget val="inner"/>
          <c:xMode val="edge"/>
          <c:yMode val="edge"/>
          <c:x val="0.12312446576361863"/>
          <c:y val="0.16716727524808669"/>
          <c:w val="0.85680876097384384"/>
          <c:h val="0.67469360318261884"/>
        </c:manualLayout>
      </c:layout>
      <c:lineChart>
        <c:grouping val="standard"/>
        <c:varyColors val="0"/>
        <c:ser>
          <c:idx val="1"/>
          <c:order val="0"/>
          <c:tx>
            <c:strRef>
              <c:f>'[Gatlinburg_Data_1970-2019.xlsx]Sheet1'!$B$3</c:f>
              <c:strCache>
                <c:ptCount val="1"/>
                <c:pt idx="0">
                  <c:v>Year</c:v>
                </c:pt>
              </c:strCache>
            </c:strRef>
          </c:tx>
          <c:spPr>
            <a:ln w="22225" cap="rnd" cmpd="sng" algn="ctr">
              <a:solidFill>
                <a:schemeClr val="accent2"/>
              </a:solidFill>
              <a:round/>
            </a:ln>
            <a:effectLst/>
          </c:spPr>
          <c:marker>
            <c:symbol val="none"/>
          </c:marker>
          <c:trendline>
            <c:spPr>
              <a:ln w="9525" cap="rnd">
                <a:solidFill>
                  <a:schemeClr val="accent2"/>
                </a:solidFill>
              </a:ln>
              <a:effectLst/>
            </c:spPr>
            <c:trendlineType val="linear"/>
            <c:dispRSqr val="0"/>
            <c:dispEq val="0"/>
          </c:trendline>
          <c:cat>
            <c:numRef>
              <c:f>'[Gatlinburg_Data_1970-2019.xlsx]Sheet1'!$B$4:$B$53</c:f>
              <c:numCache>
                <c:formatCode>General</c:formatCode>
                <c:ptCount val="50"/>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pt idx="49">
                  <c:v>2019</c:v>
                </c:pt>
              </c:numCache>
            </c:numRef>
          </c:cat>
          <c:val>
            <c:numRef>
              <c:f>'[Gatlinburg_Data_1970-2019.xlsx]Sheet1'!$B$4:$B$53</c:f>
              <c:numCache>
                <c:formatCode>General</c:formatCode>
                <c:ptCount val="50"/>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pt idx="49">
                  <c:v>2019</c:v>
                </c:pt>
              </c:numCache>
            </c:numRef>
          </c:val>
          <c:smooth val="0"/>
          <c:extLst>
            <c:ext xmlns:c16="http://schemas.microsoft.com/office/drawing/2014/chart" uri="{C3380CC4-5D6E-409C-BE32-E72D297353CC}">
              <c16:uniqueId val="{00000001-A7B7-42CF-A07E-6E6FC845FB6D}"/>
            </c:ext>
          </c:extLst>
        </c:ser>
        <c:ser>
          <c:idx val="2"/>
          <c:order val="1"/>
          <c:tx>
            <c:strRef>
              <c:f>'[Gatlinburg_Data_1970-2019.xlsx]Sheet1'!$C$3</c:f>
              <c:strCache>
                <c:ptCount val="1"/>
                <c:pt idx="0">
                  <c:v>June</c:v>
                </c:pt>
              </c:strCache>
            </c:strRef>
          </c:tx>
          <c:spPr>
            <a:ln w="22225" cap="rnd" cmpd="sng" algn="ctr">
              <a:solidFill>
                <a:schemeClr val="accent3"/>
              </a:solidFill>
              <a:round/>
            </a:ln>
            <a:effectLst/>
          </c:spPr>
          <c:marker>
            <c:symbol val="none"/>
          </c:marker>
          <c:trendline>
            <c:spPr>
              <a:ln w="9525" cap="rnd">
                <a:solidFill>
                  <a:schemeClr val="accent3"/>
                </a:solidFill>
              </a:ln>
              <a:effectLst/>
            </c:spPr>
            <c:trendlineType val="linear"/>
            <c:dispRSqr val="0"/>
            <c:dispEq val="0"/>
          </c:trendline>
          <c:cat>
            <c:numRef>
              <c:f>'[Gatlinburg_Data_1970-2019.xlsx]Sheet1'!$B$4:$B$53</c:f>
              <c:numCache>
                <c:formatCode>General</c:formatCode>
                <c:ptCount val="50"/>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pt idx="49">
                  <c:v>2019</c:v>
                </c:pt>
              </c:numCache>
            </c:numRef>
          </c:cat>
          <c:val>
            <c:numRef>
              <c:f>'[Gatlinburg_Data_1970-2019.xlsx]Sheet1'!$C$4:$C$53</c:f>
              <c:numCache>
                <c:formatCode>General</c:formatCode>
                <c:ptCount val="50"/>
                <c:pt idx="0">
                  <c:v>55.5</c:v>
                </c:pt>
                <c:pt idx="1">
                  <c:v>58.9</c:v>
                </c:pt>
                <c:pt idx="2">
                  <c:v>52.3</c:v>
                </c:pt>
                <c:pt idx="3">
                  <c:v>59.5</c:v>
                </c:pt>
                <c:pt idx="4">
                  <c:v>53.3</c:v>
                </c:pt>
                <c:pt idx="5">
                  <c:v>54.1</c:v>
                </c:pt>
                <c:pt idx="6">
                  <c:v>56.8</c:v>
                </c:pt>
                <c:pt idx="7">
                  <c:v>56.2</c:v>
                </c:pt>
                <c:pt idx="8">
                  <c:v>54.2</c:v>
                </c:pt>
                <c:pt idx="9">
                  <c:v>54.4</c:v>
                </c:pt>
                <c:pt idx="10">
                  <c:v>57.8</c:v>
                </c:pt>
                <c:pt idx="11">
                  <c:v>59.8</c:v>
                </c:pt>
                <c:pt idx="12">
                  <c:v>58</c:v>
                </c:pt>
                <c:pt idx="13">
                  <c:v>55.8</c:v>
                </c:pt>
                <c:pt idx="14">
                  <c:v>57.9</c:v>
                </c:pt>
                <c:pt idx="15">
                  <c:v>58.2</c:v>
                </c:pt>
                <c:pt idx="16">
                  <c:v>60.2</c:v>
                </c:pt>
                <c:pt idx="17">
                  <c:v>59.5</c:v>
                </c:pt>
                <c:pt idx="18">
                  <c:v>53</c:v>
                </c:pt>
                <c:pt idx="19">
                  <c:v>56.8</c:v>
                </c:pt>
                <c:pt idx="20">
                  <c:v>56.5</c:v>
                </c:pt>
                <c:pt idx="21">
                  <c:v>59.9</c:v>
                </c:pt>
                <c:pt idx="22">
                  <c:v>56.7</c:v>
                </c:pt>
                <c:pt idx="23">
                  <c:v>57.3</c:v>
                </c:pt>
                <c:pt idx="24">
                  <c:v>59.9</c:v>
                </c:pt>
                <c:pt idx="25">
                  <c:v>56.9</c:v>
                </c:pt>
                <c:pt idx="26">
                  <c:v>57.2</c:v>
                </c:pt>
                <c:pt idx="27">
                  <c:v>58.4</c:v>
                </c:pt>
                <c:pt idx="28">
                  <c:v>58.6</c:v>
                </c:pt>
                <c:pt idx="29">
                  <c:v>58.4</c:v>
                </c:pt>
                <c:pt idx="30">
                  <c:v>58.8</c:v>
                </c:pt>
                <c:pt idx="31">
                  <c:v>56.4</c:v>
                </c:pt>
                <c:pt idx="32">
                  <c:v>59</c:v>
                </c:pt>
                <c:pt idx="33">
                  <c:v>56.5</c:v>
                </c:pt>
                <c:pt idx="34">
                  <c:v>61.6</c:v>
                </c:pt>
                <c:pt idx="35">
                  <c:v>59.8</c:v>
                </c:pt>
                <c:pt idx="36">
                  <c:v>57.6</c:v>
                </c:pt>
                <c:pt idx="37">
                  <c:v>58</c:v>
                </c:pt>
                <c:pt idx="38">
                  <c:v>57</c:v>
                </c:pt>
                <c:pt idx="39">
                  <c:v>58.9</c:v>
                </c:pt>
                <c:pt idx="40">
                  <c:v>62.9</c:v>
                </c:pt>
                <c:pt idx="41">
                  <c:v>60.6</c:v>
                </c:pt>
                <c:pt idx="42">
                  <c:v>56.9</c:v>
                </c:pt>
                <c:pt idx="43">
                  <c:v>59.5</c:v>
                </c:pt>
                <c:pt idx="44">
                  <c:v>60.6</c:v>
                </c:pt>
                <c:pt idx="45">
                  <c:v>60</c:v>
                </c:pt>
                <c:pt idx="46">
                  <c:v>58.6</c:v>
                </c:pt>
                <c:pt idx="47">
                  <c:v>57.1</c:v>
                </c:pt>
                <c:pt idx="48">
                  <c:v>61.1</c:v>
                </c:pt>
                <c:pt idx="49">
                  <c:v>58.8</c:v>
                </c:pt>
              </c:numCache>
            </c:numRef>
          </c:val>
          <c:smooth val="0"/>
          <c:extLst>
            <c:ext xmlns:c16="http://schemas.microsoft.com/office/drawing/2014/chart" uri="{C3380CC4-5D6E-409C-BE32-E72D297353CC}">
              <c16:uniqueId val="{00000003-A7B7-42CF-A07E-6E6FC845FB6D}"/>
            </c:ext>
          </c:extLst>
        </c:ser>
        <c:ser>
          <c:idx val="3"/>
          <c:order val="2"/>
          <c:tx>
            <c:strRef>
              <c:f>'[Gatlinburg_Data_1970-2019.xlsx]Sheet1'!$D$3</c:f>
              <c:strCache>
                <c:ptCount val="1"/>
                <c:pt idx="0">
                  <c:v>May</c:v>
                </c:pt>
              </c:strCache>
            </c:strRef>
          </c:tx>
          <c:spPr>
            <a:ln w="22225" cap="rnd" cmpd="sng" algn="ctr">
              <a:solidFill>
                <a:schemeClr val="accent6">
                  <a:lumMod val="75000"/>
                </a:schemeClr>
              </a:solidFill>
              <a:round/>
            </a:ln>
            <a:effectLst/>
          </c:spPr>
          <c:marker>
            <c:symbol val="none"/>
          </c:marker>
          <c:trendline>
            <c:spPr>
              <a:ln w="9525" cap="rnd">
                <a:solidFill>
                  <a:schemeClr val="accent4"/>
                </a:solidFill>
              </a:ln>
              <a:effectLst/>
            </c:spPr>
            <c:trendlineType val="linear"/>
            <c:dispRSqr val="0"/>
            <c:dispEq val="0"/>
          </c:trendline>
          <c:cat>
            <c:numRef>
              <c:f>'[Gatlinburg_Data_1970-2019.xlsx]Sheet1'!$B$4:$B$53</c:f>
              <c:numCache>
                <c:formatCode>General</c:formatCode>
                <c:ptCount val="50"/>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pt idx="49">
                  <c:v>2019</c:v>
                </c:pt>
              </c:numCache>
            </c:numRef>
          </c:cat>
          <c:val>
            <c:numRef>
              <c:f>'[Gatlinburg_Data_1970-2019.xlsx]Sheet1'!$D$4:$D$53</c:f>
              <c:numCache>
                <c:formatCode>General</c:formatCode>
                <c:ptCount val="50"/>
                <c:pt idx="0">
                  <c:v>47.6</c:v>
                </c:pt>
                <c:pt idx="1">
                  <c:v>46</c:v>
                </c:pt>
                <c:pt idx="2">
                  <c:v>48.8</c:v>
                </c:pt>
                <c:pt idx="3">
                  <c:v>44.8</c:v>
                </c:pt>
                <c:pt idx="4">
                  <c:v>50.4</c:v>
                </c:pt>
                <c:pt idx="5">
                  <c:v>50.8</c:v>
                </c:pt>
                <c:pt idx="6">
                  <c:v>45.1</c:v>
                </c:pt>
                <c:pt idx="7">
                  <c:v>49.9</c:v>
                </c:pt>
                <c:pt idx="8">
                  <c:v>47</c:v>
                </c:pt>
                <c:pt idx="9">
                  <c:v>47.8</c:v>
                </c:pt>
                <c:pt idx="10">
                  <c:v>48.7</c:v>
                </c:pt>
                <c:pt idx="11">
                  <c:v>46.8</c:v>
                </c:pt>
                <c:pt idx="12">
                  <c:v>51</c:v>
                </c:pt>
                <c:pt idx="13">
                  <c:v>49.6</c:v>
                </c:pt>
                <c:pt idx="14">
                  <c:v>44.5</c:v>
                </c:pt>
                <c:pt idx="15">
                  <c:v>50.9</c:v>
                </c:pt>
                <c:pt idx="16">
                  <c:v>52.9</c:v>
                </c:pt>
                <c:pt idx="17">
                  <c:v>53.2</c:v>
                </c:pt>
                <c:pt idx="18">
                  <c:v>43.9</c:v>
                </c:pt>
                <c:pt idx="19">
                  <c:v>44.8</c:v>
                </c:pt>
                <c:pt idx="20">
                  <c:v>49.1</c:v>
                </c:pt>
                <c:pt idx="21">
                  <c:v>55.4</c:v>
                </c:pt>
                <c:pt idx="22">
                  <c:v>47.3</c:v>
                </c:pt>
                <c:pt idx="23">
                  <c:v>49.5</c:v>
                </c:pt>
                <c:pt idx="24">
                  <c:v>45.4</c:v>
                </c:pt>
                <c:pt idx="25">
                  <c:v>50.6</c:v>
                </c:pt>
                <c:pt idx="26">
                  <c:v>52.1</c:v>
                </c:pt>
                <c:pt idx="27">
                  <c:v>42.7</c:v>
                </c:pt>
                <c:pt idx="28">
                  <c:v>53.9</c:v>
                </c:pt>
                <c:pt idx="29">
                  <c:v>48.2</c:v>
                </c:pt>
                <c:pt idx="30">
                  <c:v>52.6</c:v>
                </c:pt>
                <c:pt idx="31">
                  <c:v>50.5</c:v>
                </c:pt>
                <c:pt idx="32">
                  <c:v>48</c:v>
                </c:pt>
                <c:pt idx="33">
                  <c:v>53.4</c:v>
                </c:pt>
                <c:pt idx="34">
                  <c:v>54.9</c:v>
                </c:pt>
                <c:pt idx="35">
                  <c:v>46.5</c:v>
                </c:pt>
                <c:pt idx="36">
                  <c:v>48.5</c:v>
                </c:pt>
                <c:pt idx="37">
                  <c:v>50.8</c:v>
                </c:pt>
                <c:pt idx="38">
                  <c:v>47.3</c:v>
                </c:pt>
                <c:pt idx="39">
                  <c:v>52.6</c:v>
                </c:pt>
                <c:pt idx="40">
                  <c:v>53.4</c:v>
                </c:pt>
                <c:pt idx="41">
                  <c:v>51.2</c:v>
                </c:pt>
                <c:pt idx="42">
                  <c:v>55</c:v>
                </c:pt>
                <c:pt idx="43">
                  <c:v>50.4</c:v>
                </c:pt>
                <c:pt idx="44">
                  <c:v>49.9</c:v>
                </c:pt>
                <c:pt idx="45">
                  <c:v>51.6</c:v>
                </c:pt>
                <c:pt idx="46">
                  <c:v>50.9</c:v>
                </c:pt>
                <c:pt idx="47">
                  <c:v>51.7</c:v>
                </c:pt>
                <c:pt idx="48">
                  <c:v>56.6</c:v>
                </c:pt>
                <c:pt idx="49">
                  <c:v>55.7</c:v>
                </c:pt>
              </c:numCache>
            </c:numRef>
          </c:val>
          <c:smooth val="0"/>
          <c:extLst>
            <c:ext xmlns:c16="http://schemas.microsoft.com/office/drawing/2014/chart" uri="{C3380CC4-5D6E-409C-BE32-E72D297353CC}">
              <c16:uniqueId val="{00000005-A7B7-42CF-A07E-6E6FC845FB6D}"/>
            </c:ext>
          </c:extLst>
        </c:ser>
        <c:ser>
          <c:idx val="4"/>
          <c:order val="3"/>
          <c:tx>
            <c:strRef>
              <c:f>'[Gatlinburg_Data_1970-2019.xlsx]Sheet1'!$E$3</c:f>
              <c:strCache>
                <c:ptCount val="1"/>
                <c:pt idx="0">
                  <c:v>April</c:v>
                </c:pt>
              </c:strCache>
            </c:strRef>
          </c:tx>
          <c:spPr>
            <a:ln w="22225" cap="rnd" cmpd="sng" algn="ctr">
              <a:solidFill>
                <a:schemeClr val="accent5"/>
              </a:solidFill>
              <a:round/>
            </a:ln>
            <a:effectLst/>
          </c:spPr>
          <c:marker>
            <c:symbol val="none"/>
          </c:marker>
          <c:trendline>
            <c:spPr>
              <a:ln w="9525" cap="rnd">
                <a:solidFill>
                  <a:schemeClr val="accent5"/>
                </a:solidFill>
              </a:ln>
              <a:effectLst/>
            </c:spPr>
            <c:trendlineType val="linear"/>
            <c:dispRSqr val="0"/>
            <c:dispEq val="0"/>
          </c:trendline>
          <c:cat>
            <c:numRef>
              <c:f>'[Gatlinburg_Data_1970-2019.xlsx]Sheet1'!$B$4:$B$53</c:f>
              <c:numCache>
                <c:formatCode>General</c:formatCode>
                <c:ptCount val="50"/>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pt idx="49">
                  <c:v>2019</c:v>
                </c:pt>
              </c:numCache>
            </c:numRef>
          </c:cat>
          <c:val>
            <c:numRef>
              <c:f>'[Gatlinburg_Data_1970-2019.xlsx]Sheet1'!$E$4:$E$53</c:f>
              <c:numCache>
                <c:formatCode>General</c:formatCode>
                <c:ptCount val="50"/>
                <c:pt idx="0">
                  <c:v>39.9</c:v>
                </c:pt>
                <c:pt idx="1">
                  <c:v>36.799999999999997</c:v>
                </c:pt>
                <c:pt idx="2">
                  <c:v>40.700000000000003</c:v>
                </c:pt>
                <c:pt idx="3">
                  <c:v>42.5</c:v>
                </c:pt>
                <c:pt idx="4">
                  <c:v>39.1</c:v>
                </c:pt>
                <c:pt idx="5">
                  <c:v>35.799999999999997</c:v>
                </c:pt>
                <c:pt idx="6">
                  <c:v>37.4</c:v>
                </c:pt>
                <c:pt idx="7">
                  <c:v>43.3</c:v>
                </c:pt>
                <c:pt idx="8">
                  <c:v>39.5</c:v>
                </c:pt>
                <c:pt idx="9">
                  <c:v>41</c:v>
                </c:pt>
                <c:pt idx="10">
                  <c:v>41.2</c:v>
                </c:pt>
                <c:pt idx="11">
                  <c:v>44.6</c:v>
                </c:pt>
                <c:pt idx="12">
                  <c:v>38.200000000000003</c:v>
                </c:pt>
                <c:pt idx="13">
                  <c:v>37.9</c:v>
                </c:pt>
                <c:pt idx="14">
                  <c:v>43.4</c:v>
                </c:pt>
                <c:pt idx="15">
                  <c:v>42.9</c:v>
                </c:pt>
                <c:pt idx="16">
                  <c:v>41.8</c:v>
                </c:pt>
                <c:pt idx="17">
                  <c:v>37.700000000000003</c:v>
                </c:pt>
                <c:pt idx="18">
                  <c:v>39.1</c:v>
                </c:pt>
                <c:pt idx="19">
                  <c:v>39.799999999999997</c:v>
                </c:pt>
                <c:pt idx="20">
                  <c:v>39.4</c:v>
                </c:pt>
                <c:pt idx="21">
                  <c:v>45.1</c:v>
                </c:pt>
                <c:pt idx="22">
                  <c:v>40.4</c:v>
                </c:pt>
                <c:pt idx="23">
                  <c:v>38.1</c:v>
                </c:pt>
                <c:pt idx="24">
                  <c:v>41.1</c:v>
                </c:pt>
                <c:pt idx="25">
                  <c:v>41.1</c:v>
                </c:pt>
                <c:pt idx="26">
                  <c:v>37.299999999999997</c:v>
                </c:pt>
                <c:pt idx="27">
                  <c:v>34.700000000000003</c:v>
                </c:pt>
                <c:pt idx="28">
                  <c:v>41.9</c:v>
                </c:pt>
                <c:pt idx="29">
                  <c:v>43.9</c:v>
                </c:pt>
                <c:pt idx="30">
                  <c:v>39.9</c:v>
                </c:pt>
                <c:pt idx="31">
                  <c:v>44.1</c:v>
                </c:pt>
                <c:pt idx="32">
                  <c:v>44.6</c:v>
                </c:pt>
                <c:pt idx="33">
                  <c:v>43.5</c:v>
                </c:pt>
                <c:pt idx="34">
                  <c:v>39.700000000000003</c:v>
                </c:pt>
                <c:pt idx="35">
                  <c:v>41.6</c:v>
                </c:pt>
                <c:pt idx="36">
                  <c:v>44.6</c:v>
                </c:pt>
                <c:pt idx="37">
                  <c:v>37.799999999999997</c:v>
                </c:pt>
                <c:pt idx="38">
                  <c:v>43.8</c:v>
                </c:pt>
                <c:pt idx="39">
                  <c:v>40.799999999999997</c:v>
                </c:pt>
                <c:pt idx="40">
                  <c:v>43.5</c:v>
                </c:pt>
                <c:pt idx="41">
                  <c:v>46</c:v>
                </c:pt>
                <c:pt idx="42">
                  <c:v>44.6</c:v>
                </c:pt>
                <c:pt idx="43">
                  <c:v>41.6</c:v>
                </c:pt>
                <c:pt idx="44">
                  <c:v>42</c:v>
                </c:pt>
                <c:pt idx="45">
                  <c:v>44.1</c:v>
                </c:pt>
                <c:pt idx="46">
                  <c:v>43.1</c:v>
                </c:pt>
                <c:pt idx="47">
                  <c:v>48</c:v>
                </c:pt>
                <c:pt idx="48">
                  <c:v>39</c:v>
                </c:pt>
                <c:pt idx="49">
                  <c:v>43.6</c:v>
                </c:pt>
              </c:numCache>
            </c:numRef>
          </c:val>
          <c:smooth val="0"/>
          <c:extLst>
            <c:ext xmlns:c16="http://schemas.microsoft.com/office/drawing/2014/chart" uri="{C3380CC4-5D6E-409C-BE32-E72D297353CC}">
              <c16:uniqueId val="{00000007-A7B7-42CF-A07E-6E6FC845FB6D}"/>
            </c:ext>
          </c:extLst>
        </c:ser>
        <c:ser>
          <c:idx val="0"/>
          <c:order val="4"/>
          <c:tx>
            <c:strRef>
              <c:f>'[Gatlinburg_Data_1970-2019.xlsx]Sheet1'!$F$3</c:f>
              <c:strCache>
                <c:ptCount val="1"/>
                <c:pt idx="0">
                  <c:v>March</c:v>
                </c:pt>
              </c:strCache>
            </c:strRef>
          </c:tx>
          <c:spPr>
            <a:ln w="22225" cap="rnd" cmpd="sng" algn="ctr">
              <a:solidFill>
                <a:schemeClr val="accent1"/>
              </a:solidFill>
              <a:round/>
            </a:ln>
            <a:effectLst/>
          </c:spPr>
          <c:marker>
            <c:symbol val="none"/>
          </c:marker>
          <c:dPt>
            <c:idx val="12"/>
            <c:marker>
              <c:symbol val="none"/>
            </c:marker>
            <c:bubble3D val="0"/>
            <c:extLst>
              <c:ext xmlns:c16="http://schemas.microsoft.com/office/drawing/2014/chart" uri="{C3380CC4-5D6E-409C-BE32-E72D297353CC}">
                <c16:uniqueId val="{00000009-A7B7-42CF-A07E-6E6FC845FB6D}"/>
              </c:ext>
            </c:extLst>
          </c:dPt>
          <c:trendline>
            <c:spPr>
              <a:ln w="9525" cap="rnd">
                <a:solidFill>
                  <a:schemeClr val="accent1"/>
                </a:solidFill>
              </a:ln>
              <a:effectLst/>
            </c:spPr>
            <c:trendlineType val="linear"/>
            <c:dispRSqr val="0"/>
            <c:dispEq val="0"/>
          </c:trendline>
          <c:cat>
            <c:numRef>
              <c:f>'[Gatlinburg_Data_1970-2019.xlsx]Sheet1'!$B$4:$B$53</c:f>
              <c:numCache>
                <c:formatCode>General</c:formatCode>
                <c:ptCount val="50"/>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pt idx="49">
                  <c:v>2019</c:v>
                </c:pt>
              </c:numCache>
            </c:numRef>
          </c:cat>
          <c:val>
            <c:numRef>
              <c:f>'[Gatlinburg_Data_1970-2019.xlsx]Sheet1'!$F$4:$F$53</c:f>
              <c:numCache>
                <c:formatCode>General</c:formatCode>
                <c:ptCount val="50"/>
                <c:pt idx="0">
                  <c:v>31.1</c:v>
                </c:pt>
                <c:pt idx="1">
                  <c:v>28.1</c:v>
                </c:pt>
                <c:pt idx="2">
                  <c:v>31.9</c:v>
                </c:pt>
                <c:pt idx="3">
                  <c:v>40.200000000000003</c:v>
                </c:pt>
                <c:pt idx="4">
                  <c:v>39</c:v>
                </c:pt>
                <c:pt idx="5">
                  <c:v>31.2</c:v>
                </c:pt>
                <c:pt idx="6">
                  <c:v>35</c:v>
                </c:pt>
                <c:pt idx="7">
                  <c:v>33.200000000000003</c:v>
                </c:pt>
                <c:pt idx="8">
                  <c:v>29.3</c:v>
                </c:pt>
                <c:pt idx="9">
                  <c:v>35.700000000000003</c:v>
                </c:pt>
                <c:pt idx="10">
                  <c:v>30.5</c:v>
                </c:pt>
                <c:pt idx="11">
                  <c:v>28.6</c:v>
                </c:pt>
                <c:pt idx="12">
                  <c:v>36.5</c:v>
                </c:pt>
                <c:pt idx="13">
                  <c:v>35.1</c:v>
                </c:pt>
                <c:pt idx="14">
                  <c:v>33.299999999999997</c:v>
                </c:pt>
                <c:pt idx="15">
                  <c:v>32.299999999999997</c:v>
                </c:pt>
                <c:pt idx="16">
                  <c:v>32.1</c:v>
                </c:pt>
                <c:pt idx="17">
                  <c:v>33.1</c:v>
                </c:pt>
                <c:pt idx="18">
                  <c:v>32.799999999999997</c:v>
                </c:pt>
                <c:pt idx="19">
                  <c:v>37.200000000000003</c:v>
                </c:pt>
                <c:pt idx="20">
                  <c:v>37.1</c:v>
                </c:pt>
                <c:pt idx="21">
                  <c:v>35.5</c:v>
                </c:pt>
                <c:pt idx="22">
                  <c:v>31.4</c:v>
                </c:pt>
                <c:pt idx="23">
                  <c:v>33</c:v>
                </c:pt>
                <c:pt idx="24">
                  <c:v>31.9</c:v>
                </c:pt>
                <c:pt idx="25">
                  <c:v>35.5</c:v>
                </c:pt>
                <c:pt idx="26">
                  <c:v>28.6</c:v>
                </c:pt>
                <c:pt idx="27">
                  <c:v>36.6</c:v>
                </c:pt>
                <c:pt idx="28">
                  <c:v>34.700000000000003</c:v>
                </c:pt>
                <c:pt idx="29">
                  <c:v>27.4</c:v>
                </c:pt>
                <c:pt idx="30">
                  <c:v>34.4</c:v>
                </c:pt>
                <c:pt idx="31">
                  <c:v>30.5</c:v>
                </c:pt>
                <c:pt idx="32">
                  <c:v>33.5</c:v>
                </c:pt>
                <c:pt idx="33">
                  <c:v>38.6</c:v>
                </c:pt>
                <c:pt idx="34">
                  <c:v>37.5</c:v>
                </c:pt>
                <c:pt idx="35">
                  <c:v>32.1</c:v>
                </c:pt>
                <c:pt idx="36">
                  <c:v>33.9</c:v>
                </c:pt>
                <c:pt idx="37">
                  <c:v>37.799999999999997</c:v>
                </c:pt>
                <c:pt idx="38">
                  <c:v>33.200000000000003</c:v>
                </c:pt>
                <c:pt idx="39">
                  <c:v>36.700000000000003</c:v>
                </c:pt>
                <c:pt idx="40">
                  <c:v>33.200000000000003</c:v>
                </c:pt>
                <c:pt idx="41">
                  <c:v>37.6</c:v>
                </c:pt>
                <c:pt idx="42">
                  <c:v>44.1</c:v>
                </c:pt>
                <c:pt idx="43">
                  <c:v>30.2</c:v>
                </c:pt>
                <c:pt idx="44">
                  <c:v>31.7</c:v>
                </c:pt>
                <c:pt idx="45">
                  <c:v>36.799999999999997</c:v>
                </c:pt>
                <c:pt idx="46">
                  <c:v>37.299999999999997</c:v>
                </c:pt>
                <c:pt idx="47">
                  <c:v>33.799999999999997</c:v>
                </c:pt>
                <c:pt idx="48">
                  <c:v>34.799999999999997</c:v>
                </c:pt>
                <c:pt idx="49">
                  <c:v>33.200000000000003</c:v>
                </c:pt>
              </c:numCache>
            </c:numRef>
          </c:val>
          <c:smooth val="0"/>
          <c:extLst>
            <c:ext xmlns:c16="http://schemas.microsoft.com/office/drawing/2014/chart" uri="{C3380CC4-5D6E-409C-BE32-E72D297353CC}">
              <c16:uniqueId val="{0000000B-A7B7-42CF-A07E-6E6FC845FB6D}"/>
            </c:ext>
          </c:extLst>
        </c:ser>
        <c:dLbls>
          <c:showLegendKey val="0"/>
          <c:showVal val="0"/>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44722048"/>
        <c:axId val="44723584"/>
      </c:lineChart>
      <c:catAx>
        <c:axId val="44722048"/>
        <c:scaling>
          <c:orientation val="minMax"/>
        </c:scaling>
        <c:delete val="0"/>
        <c:axPos val="b"/>
        <c:title>
          <c:tx>
            <c:rich>
              <a:bodyPr rot="0" spcFirstLastPara="1" vertOverflow="ellipsis" vert="horz" wrap="square" anchor="ctr" anchorCtr="1"/>
              <a:lstStyle/>
              <a:p>
                <a:pPr>
                  <a:defRPr sz="1197" b="0" i="0" u="none" strike="noStrike" kern="1200" cap="all" baseline="0">
                    <a:solidFill>
                      <a:schemeClr val="dk1">
                        <a:lumMod val="65000"/>
                        <a:lumOff val="35000"/>
                      </a:schemeClr>
                    </a:solidFill>
                    <a:latin typeface="+mn-lt"/>
                    <a:ea typeface="+mn-ea"/>
                    <a:cs typeface="+mn-cs"/>
                  </a:defRPr>
                </a:pPr>
                <a:r>
                  <a:rPr lang="en-US"/>
                  <a:t>Year</a:t>
                </a:r>
              </a:p>
            </c:rich>
          </c:tx>
          <c:layout>
            <c:manualLayout>
              <c:xMode val="edge"/>
              <c:yMode val="edge"/>
              <c:x val="0.50854145000742834"/>
              <c:y val="0.92273882716715205"/>
            </c:manualLayout>
          </c:layout>
          <c:overlay val="0"/>
          <c:spPr>
            <a:noFill/>
            <a:ln>
              <a:noFill/>
            </a:ln>
            <a:effectLst/>
          </c:spPr>
          <c:txPr>
            <a:bodyPr rot="0" spcFirstLastPara="1" vertOverflow="ellipsis" vert="horz" wrap="square" anchor="ctr" anchorCtr="1"/>
            <a:lstStyle/>
            <a:p>
              <a:pPr>
                <a:defRPr sz="1197" b="0" i="0" u="none" strike="noStrike" kern="1200" cap="all" baseline="0">
                  <a:solidFill>
                    <a:schemeClr val="dk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3840000" spcFirstLastPara="1" vertOverflow="ellipsis" wrap="square" anchor="ctr" anchorCtr="1"/>
          <a:lstStyle/>
          <a:p>
            <a:pPr>
              <a:defRPr sz="1197" b="0" i="0" u="none" strike="noStrike" kern="1200" spc="20" baseline="0">
                <a:solidFill>
                  <a:schemeClr val="dk1">
                    <a:lumMod val="65000"/>
                    <a:lumOff val="35000"/>
                  </a:schemeClr>
                </a:solidFill>
                <a:latin typeface="+mn-lt"/>
                <a:ea typeface="+mn-ea"/>
                <a:cs typeface="+mn-cs"/>
              </a:defRPr>
            </a:pPr>
            <a:endParaRPr lang="en-US"/>
          </a:p>
        </c:txPr>
        <c:crossAx val="44723584"/>
        <c:crosses val="autoZero"/>
        <c:auto val="1"/>
        <c:lblAlgn val="ctr"/>
        <c:lblOffset val="100"/>
        <c:noMultiLvlLbl val="0"/>
      </c:catAx>
      <c:valAx>
        <c:axId val="44723584"/>
        <c:scaling>
          <c:orientation val="minMax"/>
          <c:max val="65"/>
          <c:min val="25"/>
        </c:scaling>
        <c:delete val="0"/>
        <c:axPos val="l"/>
        <c:title>
          <c:tx>
            <c:rich>
              <a:bodyPr rot="-5400000" spcFirstLastPara="1" vertOverflow="ellipsis" vert="horz" wrap="square" anchor="ctr" anchorCtr="1"/>
              <a:lstStyle/>
              <a:p>
                <a:pPr>
                  <a:defRPr sz="1197" b="0" i="0" u="none" strike="noStrike" kern="1200" cap="all" baseline="0">
                    <a:solidFill>
                      <a:schemeClr val="dk1">
                        <a:lumMod val="65000"/>
                        <a:lumOff val="35000"/>
                      </a:schemeClr>
                    </a:solidFill>
                    <a:latin typeface="+mn-lt"/>
                    <a:ea typeface="+mn-ea"/>
                    <a:cs typeface="+mn-cs"/>
                  </a:defRPr>
                </a:pPr>
                <a:r>
                  <a:rPr lang="en-US"/>
                  <a:t>Degrees F.</a:t>
                </a:r>
              </a:p>
            </c:rich>
          </c:tx>
          <c:layout>
            <c:manualLayout>
              <c:xMode val="edge"/>
              <c:yMode val="edge"/>
              <c:x val="2.8087703659684046E-2"/>
              <c:y val="0.41687142703052521"/>
            </c:manualLayout>
          </c:layout>
          <c:overlay val="0"/>
          <c:spPr>
            <a:noFill/>
            <a:ln>
              <a:noFill/>
            </a:ln>
            <a:effectLst/>
          </c:spPr>
          <c:txPr>
            <a:bodyPr rot="-5400000" spcFirstLastPara="1" vertOverflow="ellipsis" vert="horz" wrap="square" anchor="ctr" anchorCtr="1"/>
            <a:lstStyle/>
            <a:p>
              <a:pPr>
                <a:defRPr sz="1197" b="0" i="0" u="none" strike="noStrike" kern="1200" cap="all" baseline="0">
                  <a:solidFill>
                    <a:schemeClr val="dk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20" baseline="0">
                <a:solidFill>
                  <a:schemeClr val="dk1">
                    <a:lumMod val="65000"/>
                    <a:lumOff val="35000"/>
                  </a:schemeClr>
                </a:solidFill>
                <a:latin typeface="+mn-lt"/>
                <a:ea typeface="+mn-ea"/>
                <a:cs typeface="+mn-cs"/>
              </a:defRPr>
            </a:pPr>
            <a:endParaRPr lang="en-US"/>
          </a:p>
        </c:txPr>
        <c:crossAx val="44722048"/>
        <c:crosses val="autoZero"/>
        <c:crossBetween val="between"/>
      </c:valAx>
      <c:spPr>
        <a:gradFill>
          <a:gsLst>
            <a:gs pos="100000">
              <a:schemeClr val="lt1">
                <a:lumMod val="95000"/>
              </a:schemeClr>
            </a:gs>
            <a:gs pos="0">
              <a:schemeClr val="lt1"/>
            </a:gs>
          </a:gsLst>
          <a:lin ang="5400000" scaled="0"/>
        </a:gradFill>
        <a:ln>
          <a:noFill/>
        </a:ln>
        <a:effectLst/>
      </c:spPr>
    </c:plotArea>
    <c:plotVisOnly val="1"/>
    <c:dispBlanksAs val="gap"/>
    <c:showDLblsOverMax val="0"/>
  </c:chart>
  <c:spPr>
    <a:solidFill>
      <a:schemeClr val="lt1"/>
    </a:solid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Reversed" id="26">
  <a:schemeClr val="accent6"/>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6">
  <cs:axisTitle>
    <cs:lnRef idx="0"/>
    <cs:fillRef idx="0"/>
    <cs:effectRef idx="0"/>
    <cs:fontRef idx="minor">
      <a:schemeClr val="dk1">
        <a:lumMod val="65000"/>
        <a:lumOff val="35000"/>
      </a:schemeClr>
    </cs:fontRef>
    <cs:defRPr sz="1197" kern="1200"/>
  </cs:axisTitle>
  <cs:categoryAxis>
    <cs:lnRef idx="0"/>
    <cs:fillRef idx="0"/>
    <cs:effectRef idx="0"/>
    <cs:fontRef idx="minor">
      <a:schemeClr val="dk1">
        <a:lumMod val="65000"/>
        <a:lumOff val="35000"/>
      </a:schemeClr>
    </cs:fontRef>
    <cs:spPr>
      <a:ln w="9525" cap="rnd">
        <a:solidFill>
          <a:schemeClr val="dk1">
            <a:lumMod val="20000"/>
            <a:lumOff val="80000"/>
          </a:schemeClr>
        </a:solidFill>
        <a:round/>
      </a:ln>
    </cs:spPr>
    <cs:defRPr sz="1197" kern="120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effectRef idx="1"/>
    <cs:fontRef idx="minor">
      <a:schemeClr val="dk1"/>
    </cs:fontRef>
    <cs:spPr>
      <a:ln w="9525" cap="flat" cmpd="sng" algn="ctr">
        <a:solidFill>
          <a:schemeClr val="phClr">
            <a:alpha val="70000"/>
          </a:schemeClr>
        </a:solidFill>
        <a:prstDash val="sysDot"/>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rnd">
        <a:solidFill>
          <a:schemeClr val="dk1">
            <a:lumMod val="15000"/>
            <a:lumOff val="85000"/>
          </a:schemeClr>
        </a:solidFill>
        <a:round/>
      </a:ln>
    </cs:spPr>
    <cs:defRPr sz="1197" kern="1200"/>
  </cs:dataTable>
  <cs:downBar>
    <cs:lnRef idx="0"/>
    <cs:fillRef idx="0"/>
    <cs:effectRef idx="0"/>
    <cs:fontRef idx="minor">
      <a:schemeClr val="dk1"/>
    </cs:fontRef>
    <cs:spPr>
      <a:solidFill>
        <a:schemeClr val="dk1">
          <a:lumMod val="75000"/>
          <a:lumOff val="25000"/>
        </a:schemeClr>
      </a:solidFill>
      <a:ln w="9525" cap="rnd">
        <a:solidFill>
          <a:schemeClr val="dk1">
            <a:lumMod val="65000"/>
            <a:lumOff val="35000"/>
          </a:schemeClr>
        </a:solidFill>
        <a:round/>
      </a:ln>
    </cs:spPr>
  </cs:downBar>
  <cs:dropLine>
    <cs:lnRef idx="0"/>
    <cs:fillRef idx="0"/>
    <cs:effectRef idx="0"/>
    <cs:fontRef idx="minor">
      <a:schemeClr val="dk1"/>
    </cs:fontRef>
    <cs:spPr>
      <a:ln w="9525" cap="rnd">
        <a:solidFill>
          <a:schemeClr val="dk1">
            <a:lumMod val="35000"/>
            <a:lumOff val="65000"/>
          </a:schemeClr>
        </a:solidFill>
        <a:round/>
      </a:ln>
    </cs:spPr>
  </cs:dropLine>
  <cs:errorBar>
    <cs:lnRef idx="0"/>
    <cs:fillRef idx="0"/>
    <cs:effectRef idx="0"/>
    <cs:fontRef idx="minor">
      <a:schemeClr val="dk1"/>
    </cs:fontRef>
    <cs:spPr>
      <a:ln w="9525" cap="rnd">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rnd">
        <a:solidFill>
          <a:schemeClr val="dk1">
            <a:lumMod val="35000"/>
            <a:lumOff val="65000"/>
          </a:schemeClr>
        </a:solidFill>
        <a:round/>
      </a:ln>
    </cs:spPr>
  </cs:hiLoLine>
  <cs:leaderLine>
    <cs:lnRef idx="0"/>
    <cs:fillRef idx="0"/>
    <cs:effectRef idx="0"/>
    <cs:fontRef idx="minor">
      <a:schemeClr val="dk1"/>
    </cs:fontRef>
    <cs:spPr>
      <a:ln w="9525" cap="rnd">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spc="0" baseline="0"/>
  </cs:legend>
  <cs:plotArea>
    <cs:lnRef idx="0"/>
    <cs:fillRef idx="0"/>
    <cs:effectRef idx="0"/>
    <cs:fontRef idx="minor">
      <a:schemeClr val="dk1"/>
    </cs:fontRef>
    <cs:spPr>
      <a:gradFill>
        <a:gsLst>
          <a:gs pos="100000">
            <a:schemeClr val="lt1">
              <a:lumMod val="95000"/>
            </a:schemeClr>
          </a:gs>
          <a:gs pos="0">
            <a:schemeClr val="lt1">
              <a:alpha val="0"/>
            </a:schemeClr>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rnd">
        <a:solidFill>
          <a:schemeClr val="dk1">
            <a:lumMod val="20000"/>
            <a:lumOff val="80000"/>
          </a:schemeClr>
        </a:solidFill>
        <a:round/>
      </a:ln>
    </cs:spPr>
    <cs:defRPr sz="1197" kern="1200"/>
  </cs:seriesAxis>
  <cs:seriesLine>
    <cs:lnRef idx="0"/>
    <cs:fillRef idx="0"/>
    <cs:effectRef idx="0"/>
    <cs:fontRef idx="minor">
      <a:schemeClr val="dk1"/>
    </cs:fontRef>
    <cs:spPr>
      <a:ln w="9525" cap="rnd">
        <a:solidFill>
          <a:schemeClr val="dk1">
            <a:lumMod val="35000"/>
            <a:lumOff val="65000"/>
          </a:schemeClr>
        </a:solidFill>
        <a:round/>
      </a:ln>
    </cs:spPr>
  </cs:seriesLine>
  <cs:title>
    <cs:lnRef idx="0"/>
    <cs:fillRef idx="0"/>
    <cs:effectRef idx="0"/>
    <cs:fontRef idx="minor">
      <a:schemeClr val="dk1">
        <a:lumMod val="50000"/>
        <a:lumOff val="50000"/>
      </a:schemeClr>
    </cs:fontRef>
    <cs:defRPr sz="1862"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cs:spPr>
  </cs:upBar>
  <cs:valueAxis>
    <cs:lnRef idx="0"/>
    <cs:fillRef idx="0"/>
    <cs:effectRef idx="0"/>
    <cs:fontRef idx="minor">
      <a:schemeClr val="dk1">
        <a:lumMod val="65000"/>
        <a:lumOff val="35000"/>
      </a:schemeClr>
    </cs:fontRef>
    <cs:spPr>
      <a:ln w="9525" cap="rnd">
        <a:solidFill>
          <a:schemeClr val="dk1">
            <a:lumMod val="25000"/>
            <a:lumOff val="75000"/>
          </a:schemeClr>
        </a:solidFill>
        <a:round/>
      </a:ln>
    </cs:spPr>
    <cs:defRPr sz="1197" kern="1200" spc="0" baseline="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1197"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862"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1197" kern="1200" spc="20" baseline="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1197"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862"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1197" kern="1200" spc="20" baseline="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0.58679</cdr:x>
      <cdr:y>0.19224</cdr:y>
    </cdr:from>
    <cdr:to>
      <cdr:x>0.81476</cdr:x>
      <cdr:y>0.26505</cdr:y>
    </cdr:to>
    <cdr:sp macro="" textlink="">
      <cdr:nvSpPr>
        <cdr:cNvPr id="2" name="TextBox 4"/>
        <cdr:cNvSpPr txBox="1"/>
      </cdr:nvSpPr>
      <cdr:spPr>
        <a:xfrm xmlns:a="http://schemas.openxmlformats.org/drawingml/2006/main">
          <a:off x="4739640" y="1069337"/>
          <a:ext cx="1841360" cy="40501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100" b="1" dirty="0">
              <a:solidFill>
                <a:schemeClr val="accent2"/>
              </a:solidFill>
            </a:rPr>
            <a:t>June +</a:t>
          </a:r>
          <a:r>
            <a:rPr lang="en-US" sz="1100" b="1" baseline="0" dirty="0">
              <a:solidFill>
                <a:schemeClr val="accent2"/>
              </a:solidFill>
            </a:rPr>
            <a:t>4.0</a:t>
          </a:r>
          <a:r>
            <a:rPr kumimoji="0" lang="en-US" sz="1100" b="1" i="0" u="none" strike="noStrike" kern="1200" cap="none" spc="0" normalizeH="0" baseline="0" noProof="0" dirty="0">
              <a:ln>
                <a:noFill/>
              </a:ln>
              <a:solidFill>
                <a:schemeClr val="accent2"/>
              </a:solidFill>
              <a:effectLst/>
              <a:uLnTx/>
              <a:uFillTx/>
              <a:latin typeface="+mn-lt"/>
              <a:ea typeface="+mn-ea"/>
              <a:cs typeface="+mn-cs"/>
            </a:rPr>
            <a:t>°F</a:t>
          </a:r>
          <a:r>
            <a:rPr lang="en-US" sz="1100" b="1" dirty="0">
              <a:solidFill>
                <a:schemeClr val="accent2"/>
              </a:solidFill>
            </a:rPr>
            <a:t> </a:t>
          </a:r>
        </a:p>
      </cdr:txBody>
    </cdr:sp>
  </cdr:relSizeAnchor>
  <cdr:relSizeAnchor xmlns:cdr="http://schemas.openxmlformats.org/drawingml/2006/chartDrawing">
    <cdr:from>
      <cdr:x>0.71704</cdr:x>
      <cdr:y>0.33345</cdr:y>
    </cdr:from>
    <cdr:to>
      <cdr:x>0.94501</cdr:x>
      <cdr:y>0.40626</cdr:y>
    </cdr:to>
    <cdr:sp macro="" textlink="">
      <cdr:nvSpPr>
        <cdr:cNvPr id="3" name="TextBox 9"/>
        <cdr:cNvSpPr txBox="1"/>
      </cdr:nvSpPr>
      <cdr:spPr>
        <a:xfrm xmlns:a="http://schemas.openxmlformats.org/drawingml/2006/main">
          <a:off x="5791671" y="1854862"/>
          <a:ext cx="1841359" cy="40501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100" b="1" dirty="0">
              <a:solidFill>
                <a:schemeClr val="accent6">
                  <a:lumMod val="75000"/>
                </a:schemeClr>
              </a:solidFill>
            </a:rPr>
            <a:t>May </a:t>
          </a:r>
          <a:r>
            <a:rPr lang="en-US" sz="1100" b="1" baseline="0" dirty="0">
              <a:solidFill>
                <a:schemeClr val="accent6">
                  <a:lumMod val="75000"/>
                </a:schemeClr>
              </a:solidFill>
            </a:rPr>
            <a:t>+5.5</a:t>
          </a:r>
          <a:r>
            <a:rPr kumimoji="0" lang="en-US" sz="1100" b="1" i="0" u="none" strike="noStrike" kern="1200" cap="none" spc="0" normalizeH="0" baseline="0" noProof="0" dirty="0">
              <a:ln>
                <a:noFill/>
              </a:ln>
              <a:solidFill>
                <a:schemeClr val="accent6">
                  <a:lumMod val="75000"/>
                </a:schemeClr>
              </a:solidFill>
              <a:effectLst/>
              <a:uLnTx/>
              <a:uFillTx/>
              <a:latin typeface="+mn-lt"/>
              <a:ea typeface="+mn-ea"/>
              <a:cs typeface="+mn-cs"/>
            </a:rPr>
            <a:t>°F</a:t>
          </a:r>
          <a:r>
            <a:rPr lang="en-US" sz="1100" b="1" dirty="0">
              <a:solidFill>
                <a:schemeClr val="accent6">
                  <a:lumMod val="75000"/>
                </a:schemeClr>
              </a:solidFill>
            </a:rPr>
            <a:t> </a:t>
          </a:r>
        </a:p>
      </cdr:txBody>
    </cdr:sp>
  </cdr:relSizeAnchor>
  <cdr:relSizeAnchor xmlns:cdr="http://schemas.openxmlformats.org/drawingml/2006/chartDrawing">
    <cdr:from>
      <cdr:x>0.80077</cdr:x>
      <cdr:y>0.42719</cdr:y>
    </cdr:from>
    <cdr:to>
      <cdr:x>1</cdr:x>
      <cdr:y>0.5</cdr:y>
    </cdr:to>
    <cdr:sp macro="" textlink="">
      <cdr:nvSpPr>
        <cdr:cNvPr id="4" name="TextBox 8"/>
        <cdr:cNvSpPr txBox="1"/>
      </cdr:nvSpPr>
      <cdr:spPr>
        <a:xfrm xmlns:a="http://schemas.openxmlformats.org/drawingml/2006/main">
          <a:off x="6467979" y="2376288"/>
          <a:ext cx="1609221" cy="40501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100" b="1" dirty="0">
              <a:solidFill>
                <a:schemeClr val="accent4">
                  <a:lumMod val="75000"/>
                </a:schemeClr>
              </a:solidFill>
            </a:rPr>
            <a:t>April +</a:t>
          </a:r>
          <a:r>
            <a:rPr lang="en-US" sz="1100" b="1" baseline="0" dirty="0">
              <a:solidFill>
                <a:schemeClr val="accent4">
                  <a:lumMod val="75000"/>
                </a:schemeClr>
              </a:solidFill>
            </a:rPr>
            <a:t>4.3</a:t>
          </a:r>
          <a:r>
            <a:rPr kumimoji="0" lang="en-US" sz="1100" b="1" i="0" u="none" strike="noStrike" kern="1200" cap="none" spc="0" normalizeH="0" baseline="0" noProof="0" dirty="0">
              <a:ln>
                <a:noFill/>
              </a:ln>
              <a:solidFill>
                <a:schemeClr val="accent4">
                  <a:lumMod val="75000"/>
                </a:schemeClr>
              </a:solidFill>
              <a:effectLst/>
              <a:uLnTx/>
              <a:uFillTx/>
              <a:latin typeface="+mn-lt"/>
              <a:ea typeface="+mn-ea"/>
              <a:cs typeface="+mn-cs"/>
            </a:rPr>
            <a:t>°F</a:t>
          </a:r>
          <a:r>
            <a:rPr lang="en-US" sz="1100" b="1" dirty="0">
              <a:solidFill>
                <a:schemeClr val="accent4">
                  <a:lumMod val="75000"/>
                </a:schemeClr>
              </a:solidFill>
            </a:rPr>
            <a:t> </a:t>
          </a:r>
        </a:p>
      </cdr:txBody>
    </cdr:sp>
  </cdr:relSizeAnchor>
  <cdr:relSizeAnchor xmlns:cdr="http://schemas.openxmlformats.org/drawingml/2006/chartDrawing">
    <cdr:from>
      <cdr:x>0.70754</cdr:x>
      <cdr:y>0.71066</cdr:y>
    </cdr:from>
    <cdr:to>
      <cdr:x>0.9355</cdr:x>
      <cdr:y>0.78347</cdr:y>
    </cdr:to>
    <cdr:sp macro="" textlink="">
      <cdr:nvSpPr>
        <cdr:cNvPr id="5" name="TextBox 7"/>
        <cdr:cNvSpPr txBox="1"/>
      </cdr:nvSpPr>
      <cdr:spPr>
        <a:xfrm xmlns:a="http://schemas.openxmlformats.org/drawingml/2006/main">
          <a:off x="3517900" y="2974975"/>
          <a:ext cx="1133475" cy="30480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100" b="1" dirty="0">
              <a:solidFill>
                <a:schemeClr val="accent3">
                  <a:lumMod val="50000"/>
                </a:schemeClr>
              </a:solidFill>
            </a:rPr>
            <a:t>March +</a:t>
          </a:r>
          <a:r>
            <a:rPr lang="en-US" sz="1100" b="1" baseline="0" dirty="0">
              <a:solidFill>
                <a:schemeClr val="accent3">
                  <a:lumMod val="50000"/>
                </a:schemeClr>
              </a:solidFill>
            </a:rPr>
            <a:t>2.6</a:t>
          </a:r>
          <a:r>
            <a:rPr kumimoji="0" lang="en-US" sz="1100" b="1" i="0" u="none" strike="noStrike" kern="1200" cap="none" spc="0" normalizeH="0" baseline="0" noProof="0" dirty="0">
              <a:ln>
                <a:noFill/>
              </a:ln>
              <a:solidFill>
                <a:schemeClr val="accent3">
                  <a:lumMod val="50000"/>
                </a:schemeClr>
              </a:solidFill>
              <a:effectLst/>
              <a:uLnTx/>
              <a:uFillTx/>
              <a:latin typeface="+mn-lt"/>
              <a:ea typeface="+mn-ea"/>
              <a:cs typeface="+mn-cs"/>
            </a:rPr>
            <a:t>°F</a:t>
          </a:r>
          <a:r>
            <a:rPr lang="en-US" sz="1100" b="1" dirty="0">
              <a:solidFill>
                <a:schemeClr val="accent3">
                  <a:lumMod val="50000"/>
                </a:schemeClr>
              </a:solidFill>
            </a:rPr>
            <a:t> </a:t>
          </a:r>
        </a:p>
      </cdr:txBody>
    </cdr:sp>
  </cdr:relSizeAnchor>
</c:userShapes>
</file>

<file path=ppt/drawings/drawing2.xml><?xml version="1.0" encoding="utf-8"?>
<c:userShapes xmlns:c="http://schemas.openxmlformats.org/drawingml/2006/chart">
  <cdr:relSizeAnchor xmlns:cdr="http://schemas.openxmlformats.org/drawingml/2006/chartDrawing">
    <cdr:from>
      <cdr:x>0.59308</cdr:x>
      <cdr:y>0.20137</cdr:y>
    </cdr:from>
    <cdr:to>
      <cdr:x>0.82105</cdr:x>
      <cdr:y>0.27418</cdr:y>
    </cdr:to>
    <cdr:sp macro="" textlink="">
      <cdr:nvSpPr>
        <cdr:cNvPr id="6" name="TextBox 4">
          <a:extLst xmlns:a="http://schemas.openxmlformats.org/drawingml/2006/main">
            <a:ext uri="{FF2B5EF4-FFF2-40B4-BE49-F238E27FC236}">
              <a16:creationId xmlns:a16="http://schemas.microsoft.com/office/drawing/2014/main" id="{DAFE8A3E-4554-40A0-8553-3E1C80BA1687}"/>
            </a:ext>
          </a:extLst>
        </cdr:cNvPr>
        <cdr:cNvSpPr txBox="1"/>
      </cdr:nvSpPr>
      <cdr:spPr>
        <a:xfrm xmlns:a="http://schemas.openxmlformats.org/drawingml/2006/main">
          <a:off x="4790420" y="1120154"/>
          <a:ext cx="1841359" cy="40501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100" b="1" dirty="0">
              <a:solidFill>
                <a:schemeClr val="accent2"/>
              </a:solidFill>
            </a:rPr>
            <a:t>June +</a:t>
          </a:r>
          <a:r>
            <a:rPr lang="en-US" sz="1100" b="1" baseline="0" dirty="0">
              <a:solidFill>
                <a:schemeClr val="accent2"/>
              </a:solidFill>
            </a:rPr>
            <a:t>4.0</a:t>
          </a:r>
          <a:r>
            <a:rPr kumimoji="0" lang="en-US" sz="1100" b="1" i="0" u="none" strike="noStrike" kern="1200" cap="none" spc="0" normalizeH="0" baseline="0" noProof="0" dirty="0">
              <a:ln>
                <a:noFill/>
              </a:ln>
              <a:solidFill>
                <a:schemeClr val="accent2"/>
              </a:solidFill>
              <a:effectLst/>
              <a:uLnTx/>
              <a:uFillTx/>
              <a:latin typeface="+mn-lt"/>
              <a:ea typeface="+mn-ea"/>
              <a:cs typeface="+mn-cs"/>
            </a:rPr>
            <a:t>°F</a:t>
          </a:r>
          <a:r>
            <a:rPr lang="en-US" sz="1100" b="1" dirty="0">
              <a:solidFill>
                <a:schemeClr val="accent2"/>
              </a:solidFill>
            </a:rPr>
            <a:t> </a:t>
          </a:r>
        </a:p>
      </cdr:txBody>
    </cdr:sp>
  </cdr:relSizeAnchor>
  <cdr:relSizeAnchor xmlns:cdr="http://schemas.openxmlformats.org/drawingml/2006/chartDrawing">
    <cdr:from>
      <cdr:x>0.72525</cdr:x>
      <cdr:y>0.30915</cdr:y>
    </cdr:from>
    <cdr:to>
      <cdr:x>0.95322</cdr:x>
      <cdr:y>0.38196</cdr:y>
    </cdr:to>
    <cdr:sp macro="" textlink="">
      <cdr:nvSpPr>
        <cdr:cNvPr id="7" name="TextBox 9">
          <a:extLst xmlns:a="http://schemas.openxmlformats.org/drawingml/2006/main">
            <a:ext uri="{FF2B5EF4-FFF2-40B4-BE49-F238E27FC236}">
              <a16:creationId xmlns:a16="http://schemas.microsoft.com/office/drawing/2014/main" id="{2189B6E3-AAC5-42AD-A10E-73CB135EF590}"/>
            </a:ext>
          </a:extLst>
        </cdr:cNvPr>
        <cdr:cNvSpPr txBox="1"/>
      </cdr:nvSpPr>
      <cdr:spPr>
        <a:xfrm xmlns:a="http://schemas.openxmlformats.org/drawingml/2006/main">
          <a:off x="5857973" y="1719670"/>
          <a:ext cx="1841360" cy="40501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100" b="1" dirty="0">
              <a:solidFill>
                <a:schemeClr val="accent6">
                  <a:lumMod val="75000"/>
                </a:schemeClr>
              </a:solidFill>
            </a:rPr>
            <a:t>May </a:t>
          </a:r>
          <a:r>
            <a:rPr lang="en-US" sz="1100" b="1" baseline="0" dirty="0">
              <a:solidFill>
                <a:schemeClr val="accent6">
                  <a:lumMod val="75000"/>
                </a:schemeClr>
              </a:solidFill>
            </a:rPr>
            <a:t>+5.5</a:t>
          </a:r>
          <a:r>
            <a:rPr kumimoji="0" lang="en-US" sz="1100" b="1" i="0" u="none" strike="noStrike" kern="1200" cap="none" spc="0" normalizeH="0" baseline="0" noProof="0" dirty="0">
              <a:ln>
                <a:noFill/>
              </a:ln>
              <a:solidFill>
                <a:schemeClr val="accent6">
                  <a:lumMod val="75000"/>
                </a:schemeClr>
              </a:solidFill>
              <a:effectLst/>
              <a:uLnTx/>
              <a:uFillTx/>
              <a:latin typeface="+mn-lt"/>
              <a:ea typeface="+mn-ea"/>
              <a:cs typeface="+mn-cs"/>
            </a:rPr>
            <a:t>°F</a:t>
          </a:r>
          <a:r>
            <a:rPr lang="en-US" sz="1100" b="1" dirty="0">
              <a:solidFill>
                <a:schemeClr val="accent6">
                  <a:lumMod val="75000"/>
                </a:schemeClr>
              </a:solidFill>
            </a:rPr>
            <a:t> </a:t>
          </a:r>
        </a:p>
      </cdr:txBody>
    </cdr:sp>
  </cdr:relSizeAnchor>
  <cdr:relSizeAnchor xmlns:cdr="http://schemas.openxmlformats.org/drawingml/2006/chartDrawing">
    <cdr:from>
      <cdr:x>0.80077</cdr:x>
      <cdr:y>0.43632</cdr:y>
    </cdr:from>
    <cdr:to>
      <cdr:x>1</cdr:x>
      <cdr:y>0.50913</cdr:y>
    </cdr:to>
    <cdr:sp macro="" textlink="">
      <cdr:nvSpPr>
        <cdr:cNvPr id="8" name="TextBox 8">
          <a:extLst xmlns:a="http://schemas.openxmlformats.org/drawingml/2006/main">
            <a:ext uri="{FF2B5EF4-FFF2-40B4-BE49-F238E27FC236}">
              <a16:creationId xmlns:a16="http://schemas.microsoft.com/office/drawing/2014/main" id="{7A492497-0E9F-4764-B9CC-BACA1603F4D9}"/>
            </a:ext>
          </a:extLst>
        </cdr:cNvPr>
        <cdr:cNvSpPr txBox="1"/>
      </cdr:nvSpPr>
      <cdr:spPr>
        <a:xfrm xmlns:a="http://schemas.openxmlformats.org/drawingml/2006/main">
          <a:off x="6518779" y="2427088"/>
          <a:ext cx="1609221" cy="40501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100" b="1" dirty="0">
              <a:solidFill>
                <a:schemeClr val="accent4">
                  <a:lumMod val="75000"/>
                </a:schemeClr>
              </a:solidFill>
            </a:rPr>
            <a:t>April +</a:t>
          </a:r>
          <a:r>
            <a:rPr lang="en-US" sz="1100" b="1" baseline="0" dirty="0">
              <a:solidFill>
                <a:schemeClr val="accent4">
                  <a:lumMod val="75000"/>
                </a:schemeClr>
              </a:solidFill>
            </a:rPr>
            <a:t>4.3</a:t>
          </a:r>
          <a:r>
            <a:rPr kumimoji="0" lang="en-US" sz="1100" b="1" i="0" u="none" strike="noStrike" kern="1200" cap="none" spc="0" normalizeH="0" baseline="0" noProof="0" dirty="0">
              <a:ln>
                <a:noFill/>
              </a:ln>
              <a:solidFill>
                <a:schemeClr val="accent4">
                  <a:lumMod val="75000"/>
                </a:schemeClr>
              </a:solidFill>
              <a:effectLst/>
              <a:uLnTx/>
              <a:uFillTx/>
              <a:latin typeface="+mn-lt"/>
              <a:ea typeface="+mn-ea"/>
              <a:cs typeface="+mn-cs"/>
            </a:rPr>
            <a:t>°F</a:t>
          </a:r>
          <a:r>
            <a:rPr lang="en-US" sz="1100" b="1" dirty="0">
              <a:solidFill>
                <a:schemeClr val="accent4">
                  <a:lumMod val="75000"/>
                </a:schemeClr>
              </a:solidFill>
            </a:rPr>
            <a:t> </a:t>
          </a:r>
        </a:p>
      </cdr:txBody>
    </cdr:sp>
  </cdr:relSizeAnchor>
  <cdr:relSizeAnchor xmlns:cdr="http://schemas.openxmlformats.org/drawingml/2006/chartDrawing">
    <cdr:from>
      <cdr:x>0.71383</cdr:x>
      <cdr:y>0.71979</cdr:y>
    </cdr:from>
    <cdr:to>
      <cdr:x>0.94179</cdr:x>
      <cdr:y>0.7926</cdr:y>
    </cdr:to>
    <cdr:sp macro="" textlink="">
      <cdr:nvSpPr>
        <cdr:cNvPr id="9" name="TextBox 7">
          <a:extLst xmlns:a="http://schemas.openxmlformats.org/drawingml/2006/main">
            <a:ext uri="{FF2B5EF4-FFF2-40B4-BE49-F238E27FC236}">
              <a16:creationId xmlns:a16="http://schemas.microsoft.com/office/drawing/2014/main" id="{5C34E0A7-43C8-4224-A240-908CC1B83062}"/>
            </a:ext>
          </a:extLst>
        </cdr:cNvPr>
        <cdr:cNvSpPr txBox="1"/>
      </cdr:nvSpPr>
      <cdr:spPr>
        <a:xfrm xmlns:a="http://schemas.openxmlformats.org/drawingml/2006/main">
          <a:off x="5765742" y="4003917"/>
          <a:ext cx="1841279" cy="40501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100" b="1" dirty="0">
              <a:solidFill>
                <a:schemeClr val="accent3">
                  <a:lumMod val="50000"/>
                </a:schemeClr>
              </a:solidFill>
            </a:rPr>
            <a:t>March +</a:t>
          </a:r>
          <a:r>
            <a:rPr lang="en-US" sz="1100" b="1" baseline="0" dirty="0">
              <a:solidFill>
                <a:schemeClr val="accent3">
                  <a:lumMod val="50000"/>
                </a:schemeClr>
              </a:solidFill>
            </a:rPr>
            <a:t>2.6</a:t>
          </a:r>
          <a:r>
            <a:rPr kumimoji="0" lang="en-US" sz="1100" b="1" i="0" u="none" strike="noStrike" kern="1200" cap="none" spc="0" normalizeH="0" baseline="0" noProof="0" dirty="0">
              <a:ln>
                <a:noFill/>
              </a:ln>
              <a:solidFill>
                <a:schemeClr val="accent3">
                  <a:lumMod val="50000"/>
                </a:schemeClr>
              </a:solidFill>
              <a:effectLst/>
              <a:uLnTx/>
              <a:uFillTx/>
              <a:latin typeface="+mn-lt"/>
              <a:ea typeface="+mn-ea"/>
              <a:cs typeface="+mn-cs"/>
            </a:rPr>
            <a:t>°F</a:t>
          </a:r>
          <a:r>
            <a:rPr lang="en-US" sz="1100" b="1" dirty="0">
              <a:solidFill>
                <a:schemeClr val="accent3">
                  <a:lumMod val="50000"/>
                </a:schemeClr>
              </a:solidFill>
            </a:rPr>
            <a:t> </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25722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1"/>
            <a:ext cx="3012001" cy="461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63" tIns="46233" rIns="92463" bIns="46233" numCol="1" anchor="t" anchorCtr="0" compatLnSpc="1">
            <a:prstTxWarp prst="textNoShape">
              <a:avLst/>
            </a:prstTxWarp>
          </a:bodyPr>
          <a:lstStyle>
            <a:lvl1pPr algn="l" defTabSz="924940" eaLnBrk="1" hangingPunct="1">
              <a:defRPr sz="1200" baseline="0">
                <a:latin typeface="Arial" charset="0"/>
              </a:defRPr>
            </a:lvl1pPr>
          </a:lstStyle>
          <a:p>
            <a:endParaRPr lang="en-US"/>
          </a:p>
        </p:txBody>
      </p:sp>
      <p:sp>
        <p:nvSpPr>
          <p:cNvPr id="4099" name="Rectangle 3"/>
          <p:cNvSpPr>
            <a:spLocks noGrp="1" noChangeArrowheads="1"/>
          </p:cNvSpPr>
          <p:nvPr>
            <p:ph type="dt" idx="1"/>
          </p:nvPr>
        </p:nvSpPr>
        <p:spPr bwMode="auto">
          <a:xfrm>
            <a:off x="3935060" y="1"/>
            <a:ext cx="3013509" cy="461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63" tIns="46233" rIns="92463" bIns="46233" numCol="1" anchor="t" anchorCtr="0" compatLnSpc="1">
            <a:prstTxWarp prst="textNoShape">
              <a:avLst/>
            </a:prstTxWarp>
          </a:bodyPr>
          <a:lstStyle>
            <a:lvl1pPr algn="r" defTabSz="924940" eaLnBrk="1" hangingPunct="1">
              <a:defRPr sz="1200" baseline="0">
                <a:latin typeface="Arial" charset="0"/>
              </a:defRPr>
            </a:lvl1pPr>
          </a:lstStyle>
          <a:p>
            <a:endParaRPr lang="en-US"/>
          </a:p>
        </p:txBody>
      </p:sp>
      <p:sp>
        <p:nvSpPr>
          <p:cNvPr id="4100" name="Rectangle 4"/>
          <p:cNvSpPr>
            <a:spLocks noGrp="1" noRot="1" noChangeAspect="1" noChangeArrowheads="1" noTextEdit="1"/>
          </p:cNvSpPr>
          <p:nvPr>
            <p:ph type="sldImg" idx="2"/>
          </p:nvPr>
        </p:nvSpPr>
        <p:spPr bwMode="auto">
          <a:xfrm>
            <a:off x="1166813" y="693738"/>
            <a:ext cx="4616450" cy="346233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695311" y="4387443"/>
            <a:ext cx="5559457" cy="4155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63" tIns="46233" rIns="92463" bIns="46233"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02" name="Rectangle 6"/>
          <p:cNvSpPr>
            <a:spLocks noGrp="1" noChangeArrowheads="1"/>
          </p:cNvSpPr>
          <p:nvPr>
            <p:ph type="ftr" sz="quarter" idx="4"/>
          </p:nvPr>
        </p:nvSpPr>
        <p:spPr bwMode="auto">
          <a:xfrm>
            <a:off x="0" y="8773357"/>
            <a:ext cx="3012001" cy="461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63" tIns="46233" rIns="92463" bIns="46233" numCol="1" anchor="b" anchorCtr="0" compatLnSpc="1">
            <a:prstTxWarp prst="textNoShape">
              <a:avLst/>
            </a:prstTxWarp>
          </a:bodyPr>
          <a:lstStyle>
            <a:lvl1pPr algn="l" defTabSz="924940" eaLnBrk="1" hangingPunct="1">
              <a:defRPr sz="1200" baseline="0">
                <a:latin typeface="Arial" charset="0"/>
              </a:defRPr>
            </a:lvl1pPr>
          </a:lstStyle>
          <a:p>
            <a:endParaRPr lang="en-US"/>
          </a:p>
        </p:txBody>
      </p:sp>
      <p:sp>
        <p:nvSpPr>
          <p:cNvPr id="4103" name="Rectangle 7"/>
          <p:cNvSpPr>
            <a:spLocks noGrp="1" noChangeArrowheads="1"/>
          </p:cNvSpPr>
          <p:nvPr>
            <p:ph type="sldNum" sz="quarter" idx="5"/>
          </p:nvPr>
        </p:nvSpPr>
        <p:spPr bwMode="auto">
          <a:xfrm>
            <a:off x="3935060" y="8773357"/>
            <a:ext cx="3013509" cy="461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63" tIns="46233" rIns="92463" bIns="46233" numCol="1" anchor="b" anchorCtr="0" compatLnSpc="1">
            <a:prstTxWarp prst="textNoShape">
              <a:avLst/>
            </a:prstTxWarp>
          </a:bodyPr>
          <a:lstStyle>
            <a:lvl1pPr algn="r" defTabSz="924940" eaLnBrk="1" hangingPunct="1">
              <a:defRPr sz="1200" baseline="0">
                <a:latin typeface="Arial" charset="0"/>
              </a:defRPr>
            </a:lvl1pPr>
          </a:lstStyle>
          <a:p>
            <a:fld id="{5C55CB8C-176F-474B-9900-0BD089F183A9}" type="slidenum">
              <a:rPr lang="en-US"/>
              <a:pPr/>
              <a:t>‹#›</a:t>
            </a:fld>
            <a:endParaRPr lang="en-US"/>
          </a:p>
        </p:txBody>
      </p:sp>
    </p:spTree>
    <p:extLst>
      <p:ext uri="{BB962C8B-B14F-4D97-AF65-F5344CB8AC3E}">
        <p14:creationId xmlns:p14="http://schemas.microsoft.com/office/powerpoint/2010/main" val="394025085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climatekids.nasa.gov/weather-climate/"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18724" indent="-218724">
              <a:buAutoNum type="arabicPeriod"/>
            </a:pPr>
            <a:r>
              <a:rPr lang="en-US"/>
              <a:t>Think about the seasons of the year and what it means for you and your routine. You likely have certain patterns in your life. Do certain seasons mean different clothes, foods, holidays, sports, or travel? In nature, seasonal changes bring about different BIOLOGICAL EVENTS, and the study of these events is called PHENOLOGY. You can think of it as Nature’s Calendar.</a:t>
            </a:r>
          </a:p>
          <a:p>
            <a:pPr marL="218724" indent="-218724">
              <a:buAutoNum type="arabicPeriod"/>
            </a:pPr>
            <a:r>
              <a:rPr lang="en-US"/>
              <a:t>Scientists study these biological events and monitor them from year to year to look at changes and what it might mean for certain species. </a:t>
            </a:r>
          </a:p>
          <a:p>
            <a:pPr marL="218724" indent="-218724" defTabSz="874898">
              <a:buFontTx/>
              <a:buAutoNum type="arabicPeriod"/>
              <a:defRPr/>
            </a:pPr>
            <a:r>
              <a:rPr lang="en-US"/>
              <a:t>Great Smoky Mountains National Park and Great Smoky Mountains Institute at Tremont have been recording phenological, or seasonal, events and weather data since the 1980s. This data collection is an ongoing project. These projects include observing, inventorying and monitoring many different organisms, from birds and flowers to trees and air pollution. </a:t>
            </a:r>
          </a:p>
          <a:p>
            <a:endParaRPr lang="en-US"/>
          </a:p>
          <a:p>
            <a:endParaRPr lang="en-US" baseline="0"/>
          </a:p>
          <a:p>
            <a:endParaRPr lang="en-US" baseline="0"/>
          </a:p>
          <a:p>
            <a:r>
              <a:rPr lang="en-US" baseline="0"/>
              <a:t>(artwork: B. Bramhall 2021, NPS)</a:t>
            </a:r>
            <a:endParaRPr lang="en-US"/>
          </a:p>
        </p:txBody>
      </p:sp>
      <p:sp>
        <p:nvSpPr>
          <p:cNvPr id="4" name="Slide Number Placeholder 3"/>
          <p:cNvSpPr>
            <a:spLocks noGrp="1"/>
          </p:cNvSpPr>
          <p:nvPr>
            <p:ph type="sldNum" sz="quarter" idx="5"/>
          </p:nvPr>
        </p:nvSpPr>
        <p:spPr/>
        <p:txBody>
          <a:bodyPr/>
          <a:lstStyle/>
          <a:p>
            <a:fld id="{5C55CB8C-176F-474B-9900-0BD089F183A9}" type="slidenum">
              <a:rPr lang="en-US" smtClean="0"/>
              <a:pPr/>
              <a:t>1</a:t>
            </a:fld>
            <a:endParaRPr lang="en-US"/>
          </a:p>
        </p:txBody>
      </p:sp>
    </p:spTree>
    <p:extLst>
      <p:ext uri="{BB962C8B-B14F-4D97-AF65-F5344CB8AC3E}">
        <p14:creationId xmlns:p14="http://schemas.microsoft.com/office/powerpoint/2010/main" val="32847343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74898" eaLnBrk="0" hangingPunct="0">
              <a:defRPr/>
            </a:pPr>
            <a:r>
              <a:rPr lang="en-US" altLang="en-US">
                <a:latin typeface="Arial" panose="020B0604020202020204" pitchFamily="34" charset="0"/>
              </a:rPr>
              <a:t>Stewardship of the land and observing seasonal patterns is not a new idea and was well in place long before the formation of the National Park in the 1930s.</a:t>
            </a:r>
          </a:p>
          <a:p>
            <a:pPr defTabSz="874898" eaLnBrk="0" hangingPunct="0">
              <a:defRPr/>
            </a:pPr>
            <a:r>
              <a:rPr lang="en-US" altLang="en-US">
                <a:latin typeface="Arial" panose="020B0604020202020204" pitchFamily="34" charset="0"/>
              </a:rPr>
              <a:t>The land we are on today in Great Smoky Mountains is the ancestral home of the Ani-</a:t>
            </a:r>
            <a:r>
              <a:rPr lang="en-US" altLang="en-US" err="1">
                <a:latin typeface="Arial" panose="020B0604020202020204" pitchFamily="34" charset="0"/>
              </a:rPr>
              <a:t>gaduwa</a:t>
            </a:r>
            <a:r>
              <a:rPr lang="en-US" altLang="en-US">
                <a:latin typeface="Arial" panose="020B0604020202020204" pitchFamily="34" charset="0"/>
              </a:rPr>
              <a:t>-</a:t>
            </a:r>
            <a:r>
              <a:rPr lang="en-US" altLang="en-US" err="1">
                <a:latin typeface="Arial" panose="020B0604020202020204" pitchFamily="34" charset="0"/>
              </a:rPr>
              <a:t>gi</a:t>
            </a:r>
            <a:r>
              <a:rPr lang="en-US" altLang="en-US">
                <a:latin typeface="Arial" panose="020B0604020202020204" pitchFamily="34" charset="0"/>
              </a:rPr>
              <a:t> </a:t>
            </a:r>
            <a:r>
              <a:rPr lang="en-US" altLang="en-US" b="0" i="1">
                <a:latin typeface="Arial" panose="020B0604020202020204" pitchFamily="34" charset="0"/>
              </a:rPr>
              <a:t>(</a:t>
            </a:r>
            <a:r>
              <a:rPr lang="en-US" sz="1100" i="1" err="1"/>
              <a:t>Anikituwahgi</a:t>
            </a:r>
            <a:r>
              <a:rPr lang="en-US" sz="1100" i="1"/>
              <a:t>)</a:t>
            </a:r>
            <a:r>
              <a:rPr lang="en-US" altLang="en-US" b="0" i="1">
                <a:latin typeface="Arial" panose="020B0604020202020204" pitchFamily="34" charset="0"/>
              </a:rPr>
              <a:t> </a:t>
            </a:r>
            <a:r>
              <a:rPr lang="en-US" altLang="en-US">
                <a:latin typeface="Arial" panose="020B0604020202020204" pitchFamily="34" charset="0"/>
              </a:rPr>
              <a:t>or the Cherokee, and we share our borders with the Eastern Band of Cherokee today. We recognize them and their ancestors as the original </a:t>
            </a:r>
            <a:r>
              <a:rPr lang="en-US" altLang="en-US" u="sng">
                <a:latin typeface="Arial" panose="020B0604020202020204" pitchFamily="34" charset="0"/>
              </a:rPr>
              <a:t>and</a:t>
            </a:r>
            <a:r>
              <a:rPr lang="en-US" altLang="en-US">
                <a:latin typeface="Arial" panose="020B0604020202020204" pitchFamily="34" charset="0"/>
              </a:rPr>
              <a:t> continuing stewards of this land, going back over 14,000 years in this area.</a:t>
            </a:r>
          </a:p>
          <a:p>
            <a:pPr marL="164043" indent="-164043">
              <a:buFont typeface="Arial" panose="020B0604020202020204" pitchFamily="34" charset="0"/>
              <a:buChar char="•"/>
            </a:pPr>
            <a:r>
              <a:rPr lang="en-US" sz="1100"/>
              <a:t>Their intimate knowledge of the land, and the seasonal availability of plants and animals, has influenced other cultures’ stories, medicinal remedies and uses of the mountain resources.</a:t>
            </a:r>
            <a:endParaRPr lang="en-US" altLang="en-US">
              <a:latin typeface="Arial" panose="020B0604020202020204" pitchFamily="34" charset="0"/>
            </a:endParaRPr>
          </a:p>
          <a:p>
            <a:endParaRPr lang="en-US"/>
          </a:p>
        </p:txBody>
      </p:sp>
      <p:sp>
        <p:nvSpPr>
          <p:cNvPr id="4" name="Slide Number Placeholder 3"/>
          <p:cNvSpPr>
            <a:spLocks noGrp="1"/>
          </p:cNvSpPr>
          <p:nvPr>
            <p:ph type="sldNum" sz="quarter" idx="5"/>
          </p:nvPr>
        </p:nvSpPr>
        <p:spPr/>
        <p:txBody>
          <a:bodyPr/>
          <a:lstStyle/>
          <a:p>
            <a:fld id="{5C55CB8C-176F-474B-9900-0BD089F183A9}" type="slidenum">
              <a:rPr lang="en-US" smtClean="0"/>
              <a:pPr/>
              <a:t>2</a:t>
            </a:fld>
            <a:endParaRPr lang="en-US"/>
          </a:p>
        </p:txBody>
      </p:sp>
    </p:spTree>
    <p:extLst>
      <p:ext uri="{BB962C8B-B14F-4D97-AF65-F5344CB8AC3E}">
        <p14:creationId xmlns:p14="http://schemas.microsoft.com/office/powerpoint/2010/main" val="596665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74898" eaLnBrk="0" hangingPunct="0">
              <a:defRPr/>
            </a:pPr>
            <a:r>
              <a:rPr lang="en-US" altLang="en-US">
                <a:latin typeface="Arial" panose="020B0604020202020204" pitchFamily="34" charset="0"/>
              </a:rPr>
              <a:t>Seasonal changes would trigger the gathering of certain plants for medicines. Several traditional medicines are being proven to have health benefits in modern scientific studies. Science is really all about observations.</a:t>
            </a:r>
          </a:p>
          <a:p>
            <a:pPr defTabSz="874898" eaLnBrk="0" hangingPunct="0">
              <a:defRPr/>
            </a:pPr>
            <a:r>
              <a:rPr lang="en-US" altLang="en-US">
                <a:latin typeface="Arial" panose="020B0604020202020204" pitchFamily="34" charset="0"/>
              </a:rPr>
              <a:t>And here’s one example: </a:t>
            </a:r>
          </a:p>
          <a:p>
            <a:pPr marL="164043" indent="-164043" defTabSz="874898" eaLnBrk="0" hangingPunct="0">
              <a:buFont typeface="Arial" panose="020B0604020202020204" pitchFamily="34" charset="0"/>
              <a:buChar char="•"/>
              <a:defRPr/>
            </a:pPr>
            <a:r>
              <a:rPr lang="en-US" altLang="en-US">
                <a:latin typeface="Arial" panose="020B0604020202020204" pitchFamily="34" charset="0"/>
              </a:rPr>
              <a:t>Cherokee recognized red maple, or </a:t>
            </a:r>
            <a:r>
              <a:rPr lang="en-US" altLang="en-US" err="1">
                <a:latin typeface="Arial" panose="020B0604020202020204" pitchFamily="34" charset="0"/>
              </a:rPr>
              <a:t>tsunwagi</a:t>
            </a:r>
            <a:r>
              <a:rPr lang="en-US" altLang="en-US">
                <a:latin typeface="Arial" panose="020B0604020202020204" pitchFamily="34" charset="0"/>
              </a:rPr>
              <a:t>, in combination with other plants, as a treatment for certain cancers, infections and other ailments. </a:t>
            </a:r>
          </a:p>
          <a:p>
            <a:pPr marL="164043" indent="-164043" defTabSz="874898" eaLnBrk="0" hangingPunct="0">
              <a:buFont typeface="Arial" panose="020B0604020202020204" pitchFamily="34" charset="0"/>
              <a:buChar char="•"/>
              <a:defRPr/>
            </a:pPr>
            <a:r>
              <a:rPr lang="en-US" altLang="en-US">
                <a:latin typeface="Arial" panose="020B0604020202020204" pitchFamily="34" charset="0"/>
              </a:rPr>
              <a:t>Recently, researchers in Japan and Rhode Island have studied the cancer-preventing compounds in maple syrup, leaves, and flowers and are finding some positive results.</a:t>
            </a:r>
          </a:p>
          <a:p>
            <a:pPr defTabSz="874898" eaLnBrk="0" hangingPunct="0">
              <a:defRPr/>
            </a:pPr>
            <a:endParaRPr lang="en-US" altLang="en-US">
              <a:latin typeface="Arial" panose="020B0604020202020204" pitchFamily="34" charset="0"/>
            </a:endParaRPr>
          </a:p>
          <a:p>
            <a:pPr defTabSz="874898" eaLnBrk="0" hangingPunct="0">
              <a:defRPr/>
            </a:pPr>
            <a:r>
              <a:rPr lang="en-US" altLang="en-US">
                <a:latin typeface="Arial" panose="020B0604020202020204" pitchFamily="34" charset="0"/>
              </a:rPr>
              <a:t>So, seasonal patterns in nature might signal availability for gathering and harvesting resources, but they have also inspired stories in many cultures.</a:t>
            </a:r>
          </a:p>
          <a:p>
            <a:endParaRPr lang="en-US"/>
          </a:p>
        </p:txBody>
      </p:sp>
      <p:sp>
        <p:nvSpPr>
          <p:cNvPr id="4" name="Slide Number Placeholder 3"/>
          <p:cNvSpPr>
            <a:spLocks noGrp="1"/>
          </p:cNvSpPr>
          <p:nvPr>
            <p:ph type="sldNum" sz="quarter" idx="5"/>
          </p:nvPr>
        </p:nvSpPr>
        <p:spPr/>
        <p:txBody>
          <a:bodyPr/>
          <a:lstStyle/>
          <a:p>
            <a:fld id="{5C55CB8C-176F-474B-9900-0BD089F183A9}" type="slidenum">
              <a:rPr lang="en-US" smtClean="0"/>
              <a:pPr/>
              <a:t>3</a:t>
            </a:fld>
            <a:endParaRPr lang="en-US"/>
          </a:p>
        </p:txBody>
      </p:sp>
    </p:spTree>
    <p:extLst>
      <p:ext uri="{BB962C8B-B14F-4D97-AF65-F5344CB8AC3E}">
        <p14:creationId xmlns:p14="http://schemas.microsoft.com/office/powerpoint/2010/main" val="36519792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4043" indent="-164043">
              <a:buFont typeface="Arial" panose="020B0604020202020204" pitchFamily="34" charset="0"/>
              <a:buChar char="•"/>
            </a:pPr>
            <a:r>
              <a:rPr lang="en-US" sz="1100" b="1"/>
              <a:t>Bride from the South (click for animated pictures) </a:t>
            </a:r>
            <a:r>
              <a:rPr lang="en-US" sz="1100"/>
              <a:t>– </a:t>
            </a:r>
          </a:p>
          <a:p>
            <a:pPr marL="164043" indent="-164043">
              <a:buFont typeface="Arial" panose="020B0604020202020204" pitchFamily="34" charset="0"/>
              <a:buChar char="•"/>
            </a:pPr>
            <a:r>
              <a:rPr lang="en-US" sz="1100"/>
              <a:t>1) The North went traveling and after going far and meeting many people, he met and fell in love with the daughter of the South and asked her to marry him. </a:t>
            </a:r>
          </a:p>
          <a:p>
            <a:pPr marL="164043" indent="-164043">
              <a:buFont typeface="Arial" panose="020B0604020202020204" pitchFamily="34" charset="0"/>
              <a:buChar char="•"/>
            </a:pPr>
            <a:r>
              <a:rPr lang="en-US" sz="1100"/>
              <a:t>(2) She was willing, but her parents objected and said “ever since you came around, the weather has been cold, and if you stay, we may all freeze to death”. </a:t>
            </a:r>
          </a:p>
          <a:p>
            <a:pPr marL="164043" indent="-164043">
              <a:buFont typeface="Arial" panose="020B0604020202020204" pitchFamily="34" charset="0"/>
              <a:buChar char="•"/>
            </a:pPr>
            <a:r>
              <a:rPr lang="en-US" sz="1100"/>
              <a:t>(3) The North pleaded and said he would take the daughter back to his region (which is opposite of usual Cherokee matriarchal tradition of the groom joining the bride’s family). So, they were married and he took her back north, where the people all lived in ice houses. </a:t>
            </a:r>
          </a:p>
          <a:p>
            <a:pPr marL="164043" indent="-164043">
              <a:buFont typeface="Arial" panose="020B0604020202020204" pitchFamily="34" charset="0"/>
              <a:buChar char="•"/>
            </a:pPr>
            <a:r>
              <a:rPr lang="en-US" sz="1100"/>
              <a:t>(4) The next day, when the sun rose, the houses began to leak, and as it climbed higher, they began to melt and it grew warmer and warmer. </a:t>
            </a:r>
          </a:p>
          <a:p>
            <a:pPr marL="164043" indent="-164043">
              <a:buFont typeface="Arial" panose="020B0604020202020204" pitchFamily="34" charset="0"/>
              <a:buChar char="•"/>
            </a:pPr>
            <a:r>
              <a:rPr lang="en-US" sz="1100"/>
              <a:t>(5) The people went to the husband and told him he must send his wife back home or the weather would get so warm that the whole settlement would be melted. He loved her and tried to hold out, but as the sun grew hotter the people became more desperate, he had to send her home. </a:t>
            </a:r>
          </a:p>
          <a:p>
            <a:pPr marL="164043" indent="-164043">
              <a:buFont typeface="Arial" panose="020B0604020202020204" pitchFamily="34" charset="0"/>
              <a:buChar char="•"/>
            </a:pPr>
            <a:r>
              <a:rPr lang="en-US" sz="1100"/>
              <a:t>(6) The people said that because she had been born in the South, and had nourished on food from that climate, her nature was warm and unfit for the North. </a:t>
            </a:r>
          </a:p>
          <a:p>
            <a:pPr marL="164043" indent="-164043">
              <a:buFont typeface="Arial" panose="020B0604020202020204" pitchFamily="34" charset="0"/>
              <a:buChar char="•"/>
            </a:pPr>
            <a:r>
              <a:rPr lang="en-US" sz="1100"/>
              <a:t>(Flowers slide) Discussion:</a:t>
            </a:r>
          </a:p>
          <a:p>
            <a:pPr marL="164043" indent="-164043">
              <a:buFont typeface="Arial" panose="020B0604020202020204" pitchFamily="34" charset="0"/>
              <a:buChar char="•"/>
            </a:pPr>
            <a:r>
              <a:rPr lang="en-US" sz="1100"/>
              <a:t>(Ask students to think about this and what it means? Is there any connection between this story and changes in seasonal patterns today? Might some climate event have inspired this story? Have they noticed “climate mis-matches?”) </a:t>
            </a:r>
          </a:p>
          <a:p>
            <a:pPr defTabSz="874898">
              <a:defRPr/>
            </a:pPr>
            <a:endParaRPr lang="en-US" sz="1100" strike="sngStrike">
              <a:effectLst>
                <a:outerShdw blurRad="38100" dist="38100" dir="2700000" algn="tl">
                  <a:srgbClr val="000000">
                    <a:alpha val="43137"/>
                  </a:srgbClr>
                </a:outerShdw>
              </a:effectLst>
            </a:endParaRPr>
          </a:p>
          <a:p>
            <a:pPr defTabSz="874898">
              <a:defRPr/>
            </a:pPr>
            <a:endParaRPr lang="en-US" sz="1100" strike="sngStrike">
              <a:effectLst>
                <a:outerShdw blurRad="38100" dist="38100" dir="2700000" algn="tl">
                  <a:srgbClr val="000000">
                    <a:alpha val="43137"/>
                  </a:srgbClr>
                </a:outerShdw>
              </a:effectLst>
            </a:endParaRPr>
          </a:p>
          <a:p>
            <a:pPr defTabSz="874898">
              <a:defRPr/>
            </a:pPr>
            <a:r>
              <a:rPr lang="en-US" sz="1100">
                <a:effectLst>
                  <a:outerShdw blurRad="38100" dist="38100" dir="2700000" algn="tl">
                    <a:srgbClr val="000000">
                      <a:alpha val="43137"/>
                    </a:srgbClr>
                  </a:outerShdw>
                </a:effectLst>
              </a:rPr>
              <a:t>(Story attributed to Eastern Band of Cherokee, J. Mooney)</a:t>
            </a:r>
          </a:p>
          <a:p>
            <a:endParaRPr lang="en-US"/>
          </a:p>
        </p:txBody>
      </p:sp>
      <p:sp>
        <p:nvSpPr>
          <p:cNvPr id="4" name="Slide Number Placeholder 3"/>
          <p:cNvSpPr>
            <a:spLocks noGrp="1"/>
          </p:cNvSpPr>
          <p:nvPr>
            <p:ph type="sldNum" sz="quarter" idx="5"/>
          </p:nvPr>
        </p:nvSpPr>
        <p:spPr/>
        <p:txBody>
          <a:bodyPr/>
          <a:lstStyle/>
          <a:p>
            <a:fld id="{5C55CB8C-176F-474B-9900-0BD089F183A9}" type="slidenum">
              <a:rPr lang="en-US" smtClean="0"/>
              <a:pPr/>
              <a:t>4</a:t>
            </a:fld>
            <a:endParaRPr lang="en-US"/>
          </a:p>
        </p:txBody>
      </p:sp>
    </p:spTree>
    <p:extLst>
      <p:ext uri="{BB962C8B-B14F-4D97-AF65-F5344CB8AC3E}">
        <p14:creationId xmlns:p14="http://schemas.microsoft.com/office/powerpoint/2010/main" val="16013159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Time for a question:</a:t>
            </a:r>
          </a:p>
          <a:p>
            <a:r>
              <a:rPr lang="en-US"/>
              <a:t>Climate and weather often come up in stories – </a:t>
            </a:r>
            <a:r>
              <a:rPr lang="en-US" b="1"/>
              <a:t>can you think of any cultural stories or traditions that revolve around seasonal predictions or changes?</a:t>
            </a:r>
          </a:p>
          <a:p>
            <a:r>
              <a:rPr lang="en-US" b="1"/>
              <a:t>A hint about one: There is an animal associated with February and it just predicted that we’re going to have 6 more weeks of winter…. (Groundhog / whistle pig!)</a:t>
            </a:r>
          </a:p>
          <a:p>
            <a:endParaRPr lang="en-US" b="1"/>
          </a:p>
          <a:p>
            <a:r>
              <a:rPr lang="en-US" b="1"/>
              <a:t>Answers: Click for each. </a:t>
            </a:r>
            <a:r>
              <a:rPr lang="en-US"/>
              <a:t>(Groundhog day, and </a:t>
            </a:r>
            <a:r>
              <a:rPr lang="en-US" err="1"/>
              <a:t>woolybears</a:t>
            </a:r>
            <a:r>
              <a:rPr lang="en-US"/>
              <a:t>/</a:t>
            </a:r>
            <a:r>
              <a:rPr lang="en-US" err="1"/>
              <a:t>woolyworms</a:t>
            </a:r>
            <a:r>
              <a:rPr lang="en-US"/>
              <a:t>, others: red sky at night…)</a:t>
            </a:r>
          </a:p>
          <a:p>
            <a:endParaRPr lang="en-US"/>
          </a:p>
          <a:p>
            <a:endParaRPr lang="en-US"/>
          </a:p>
          <a:p>
            <a:endParaRPr lang="en-US"/>
          </a:p>
          <a:p>
            <a:r>
              <a:rPr lang="en-US"/>
              <a:t>Photo: Shenandoah NPS</a:t>
            </a:r>
          </a:p>
          <a:p>
            <a:endParaRPr lang="en-US"/>
          </a:p>
        </p:txBody>
      </p:sp>
      <p:sp>
        <p:nvSpPr>
          <p:cNvPr id="4" name="Slide Number Placeholder 3"/>
          <p:cNvSpPr>
            <a:spLocks noGrp="1"/>
          </p:cNvSpPr>
          <p:nvPr>
            <p:ph type="sldNum" sz="quarter" idx="5"/>
          </p:nvPr>
        </p:nvSpPr>
        <p:spPr/>
        <p:txBody>
          <a:bodyPr/>
          <a:lstStyle/>
          <a:p>
            <a:fld id="{5C55CB8C-176F-474B-9900-0BD089F183A9}" type="slidenum">
              <a:rPr lang="en-US" smtClean="0"/>
              <a:pPr/>
              <a:t>5</a:t>
            </a:fld>
            <a:endParaRPr lang="en-US"/>
          </a:p>
        </p:txBody>
      </p:sp>
    </p:spTree>
    <p:extLst>
      <p:ext uri="{BB962C8B-B14F-4D97-AF65-F5344CB8AC3E}">
        <p14:creationId xmlns:p14="http://schemas.microsoft.com/office/powerpoint/2010/main" val="1851262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Another Appalachian bit of folklore tied to the seasons: </a:t>
            </a:r>
          </a:p>
          <a:p>
            <a:r>
              <a:rPr lang="en-US"/>
              <a:t>Persimmon seeds were used to predict the type of winter to expect by cutting into them and looking at the inner kernel, or cotyledon (</a:t>
            </a:r>
            <a:r>
              <a:rPr lang="en-US" err="1"/>
              <a:t>cahduh-leedin</a:t>
            </a:r>
            <a:r>
              <a:rPr lang="en-US"/>
              <a:t>):</a:t>
            </a:r>
          </a:p>
          <a:p>
            <a:pPr marL="164043" indent="-164043">
              <a:buFont typeface="Arial" panose="020B0604020202020204" pitchFamily="34" charset="0"/>
              <a:buChar char="•"/>
            </a:pPr>
            <a:r>
              <a:rPr lang="en-US" sz="1100"/>
              <a:t>a </a:t>
            </a:r>
            <a:r>
              <a:rPr lang="en-US" sz="1100" b="1"/>
              <a:t>knife</a:t>
            </a:r>
            <a:r>
              <a:rPr lang="en-US" sz="1100"/>
              <a:t> signifies the winter will be bitterly cold, with winter winds cutting through you like a knife; </a:t>
            </a:r>
          </a:p>
          <a:p>
            <a:pPr marL="164043" indent="-164043">
              <a:buFont typeface="Arial" panose="020B0604020202020204" pitchFamily="34" charset="0"/>
              <a:buChar char="•"/>
            </a:pPr>
            <a:r>
              <a:rPr lang="en-US" sz="1100"/>
              <a:t>a </a:t>
            </a:r>
            <a:r>
              <a:rPr lang="en-US" sz="1100" b="1"/>
              <a:t>fork</a:t>
            </a:r>
            <a:r>
              <a:rPr lang="en-US" sz="1100"/>
              <a:t> means a winter with milder conditions, and snow will likely be light and fluffy; </a:t>
            </a:r>
          </a:p>
          <a:p>
            <a:pPr marL="164043" indent="-164043">
              <a:buFont typeface="Arial" panose="020B0604020202020204" pitchFamily="34" charset="0"/>
              <a:buChar char="•"/>
            </a:pPr>
            <a:r>
              <a:rPr lang="en-US" sz="1100"/>
              <a:t>a </a:t>
            </a:r>
            <a:r>
              <a:rPr lang="en-US" sz="1100" b="1"/>
              <a:t>spoon</a:t>
            </a:r>
            <a:r>
              <a:rPr lang="en-US" sz="1100"/>
              <a:t> means cold, wet and heavy snow that requires shoveling. This photo shows spoon, spoon, knife, spoon, knife. So a very wet snowy winter with bitter winds. </a:t>
            </a:r>
          </a:p>
          <a:p>
            <a:pPr marL="164043" indent="-164043">
              <a:buFont typeface="Arial" panose="020B0604020202020204" pitchFamily="34" charset="0"/>
              <a:buChar char="•"/>
            </a:pPr>
            <a:endParaRPr lang="en-US" sz="1100"/>
          </a:p>
          <a:p>
            <a:pPr defTabSz="874898" eaLnBrk="0" hangingPunct="0">
              <a:defRPr/>
            </a:pPr>
            <a:r>
              <a:rPr lang="en-US" sz="1100"/>
              <a:t>While we can observe changes in many ways, and try to make predictions, park scientists are paying attention to climate and its effect on the various resources in the park and in our communities and seeking hard data. </a:t>
            </a:r>
          </a:p>
          <a:p>
            <a:endParaRPr lang="en-US"/>
          </a:p>
        </p:txBody>
      </p:sp>
      <p:sp>
        <p:nvSpPr>
          <p:cNvPr id="4" name="Slide Number Placeholder 3"/>
          <p:cNvSpPr>
            <a:spLocks noGrp="1"/>
          </p:cNvSpPr>
          <p:nvPr>
            <p:ph type="sldNum" sz="quarter" idx="5"/>
          </p:nvPr>
        </p:nvSpPr>
        <p:spPr/>
        <p:txBody>
          <a:bodyPr/>
          <a:lstStyle/>
          <a:p>
            <a:fld id="{CC14203D-403E-4F89-A65C-4B8F2D400642}" type="slidenum">
              <a:rPr lang="en-US" altLang="en-US" smtClean="0"/>
              <a:pPr/>
              <a:t>6</a:t>
            </a:fld>
            <a:endParaRPr lang="en-US" altLang="en-US"/>
          </a:p>
        </p:txBody>
      </p:sp>
    </p:spTree>
    <p:extLst>
      <p:ext uri="{BB962C8B-B14F-4D97-AF65-F5344CB8AC3E}">
        <p14:creationId xmlns:p14="http://schemas.microsoft.com/office/powerpoint/2010/main" val="3607695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We’ve been observing climate for millennium, but what is phenology? </a:t>
            </a:r>
          </a:p>
          <a:p>
            <a:r>
              <a:rPr lang="en-US"/>
              <a:t>Or, is it Fun-o-logy?</a:t>
            </a:r>
          </a:p>
          <a:p>
            <a:r>
              <a:rPr lang="en-US"/>
              <a:t>We like to think that it’s both… </a:t>
            </a:r>
          </a:p>
          <a:p>
            <a:pPr defTabSz="874898">
              <a:defRPr/>
            </a:pPr>
            <a:r>
              <a:rPr lang="en-US"/>
              <a:t>Studying phenology, or seasonal events, is monitoring (checking up on) and recording “</a:t>
            </a:r>
            <a:r>
              <a:rPr lang="en-US" err="1"/>
              <a:t>phenophases</a:t>
            </a:r>
            <a:r>
              <a:rPr lang="en-US"/>
              <a:t>”, or the changes the species makes throughout the year. </a:t>
            </a:r>
            <a:r>
              <a:rPr lang="en-US" err="1"/>
              <a:t>Phenophases</a:t>
            </a:r>
            <a:r>
              <a:rPr lang="en-US"/>
              <a:t> include the arrival of birds in the spring, leafing out of trees, wildflower blooms, or changes in the colors of trees. </a:t>
            </a:r>
          </a:p>
          <a:p>
            <a:endParaRPr lang="en-US"/>
          </a:p>
          <a:p>
            <a:endParaRPr lang="en-US"/>
          </a:p>
        </p:txBody>
      </p:sp>
      <p:sp>
        <p:nvSpPr>
          <p:cNvPr id="4" name="Slide Number Placeholder 3"/>
          <p:cNvSpPr>
            <a:spLocks noGrp="1"/>
          </p:cNvSpPr>
          <p:nvPr>
            <p:ph type="sldNum" sz="quarter" idx="5"/>
          </p:nvPr>
        </p:nvSpPr>
        <p:spPr/>
        <p:txBody>
          <a:bodyPr/>
          <a:lstStyle/>
          <a:p>
            <a:fld id="{CC14203D-403E-4F89-A65C-4B8F2D400642}" type="slidenum">
              <a:rPr lang="en-US" altLang="en-US" smtClean="0"/>
              <a:pPr/>
              <a:t>7</a:t>
            </a:fld>
            <a:endParaRPr lang="en-US" altLang="en-US"/>
          </a:p>
        </p:txBody>
      </p:sp>
    </p:spTree>
    <p:extLst>
      <p:ext uri="{BB962C8B-B14F-4D97-AF65-F5344CB8AC3E}">
        <p14:creationId xmlns:p14="http://schemas.microsoft.com/office/powerpoint/2010/main" val="21324125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EAF98F-07AD-45B4-B07A-FCA45120EF26}" type="slidenum">
              <a:rPr lang="en-US"/>
              <a:pPr/>
              <a:t>8</a:t>
            </a:fld>
            <a:endParaRPr lang="en-US"/>
          </a:p>
        </p:txBody>
      </p:sp>
      <p:sp>
        <p:nvSpPr>
          <p:cNvPr id="247810" name="Rectangle 2"/>
          <p:cNvSpPr>
            <a:spLocks noGrp="1" noRot="1" noChangeAspect="1" noChangeArrowheads="1" noTextEdit="1"/>
          </p:cNvSpPr>
          <p:nvPr>
            <p:ph type="sldImg"/>
          </p:nvPr>
        </p:nvSpPr>
        <p:spPr>
          <a:ln/>
        </p:spPr>
      </p:sp>
      <p:sp>
        <p:nvSpPr>
          <p:cNvPr id="247811" name="Rectangle 3"/>
          <p:cNvSpPr>
            <a:spLocks noGrp="1" noChangeArrowheads="1"/>
          </p:cNvSpPr>
          <p:nvPr>
            <p:ph type="body" idx="1"/>
          </p:nvPr>
        </p:nvSpPr>
        <p:spPr/>
        <p:txBody>
          <a:bodyPr/>
          <a:lstStyle/>
          <a:p>
            <a:pPr defTabSz="874898">
              <a:defRPr/>
            </a:pPr>
            <a:r>
              <a:rPr lang="en-US" sz="1100">
                <a:latin typeface="Arial"/>
                <a:cs typeface="Arial"/>
              </a:rPr>
              <a:t>So…. what is Phenology? </a:t>
            </a:r>
          </a:p>
          <a:p>
            <a:pPr marL="163830" indent="-163830" defTabSz="874898">
              <a:buFont typeface="Arial" panose="020B0604020202020204" pitchFamily="34" charset="0"/>
              <a:buChar char="•"/>
              <a:defRPr/>
            </a:pPr>
            <a:r>
              <a:rPr lang="en-US" sz="1100">
                <a:latin typeface="Arial"/>
                <a:cs typeface="Arial"/>
              </a:rPr>
              <a:t>Phenology is the study of biological events for a species. Think of it as “Nature’s Calendar”. The word Phenology comes from the </a:t>
            </a:r>
            <a:r>
              <a:rPr lang="en-US" sz="1100" err="1">
                <a:latin typeface="Arial"/>
                <a:cs typeface="Arial"/>
              </a:rPr>
              <a:t>greek</a:t>
            </a:r>
            <a:r>
              <a:rPr lang="en-US" sz="1100">
                <a:latin typeface="Arial"/>
                <a:cs typeface="Arial"/>
              </a:rPr>
              <a:t> “</a:t>
            </a:r>
            <a:r>
              <a:rPr lang="en-US" sz="1100" err="1">
                <a:latin typeface="Arial"/>
                <a:cs typeface="Arial"/>
              </a:rPr>
              <a:t>Phenos</a:t>
            </a:r>
            <a:r>
              <a:rPr lang="en-US" sz="1100">
                <a:latin typeface="Arial"/>
                <a:cs typeface="Arial"/>
              </a:rPr>
              <a:t>” meaning change. The study of annual or cyclical change or the study of change in Nature's Calendar.</a:t>
            </a:r>
          </a:p>
          <a:p>
            <a:pPr marL="163830" indent="-163830" defTabSz="874898">
              <a:buFont typeface="Arial" panose="020B0604020202020204" pitchFamily="34" charset="0"/>
              <a:buChar char="•"/>
              <a:defRPr/>
            </a:pPr>
            <a:r>
              <a:rPr lang="en-US" sz="1100">
                <a:latin typeface="Arial"/>
                <a:cs typeface="Arial"/>
              </a:rPr>
              <a:t>Monitoring phenology is one way the park is tracking the impacts of a changing climate on park resources. </a:t>
            </a:r>
          </a:p>
          <a:p>
            <a:pPr marL="163830" indent="-163830">
              <a:buFont typeface="Arial" panose="020B0604020202020204" pitchFamily="34" charset="0"/>
              <a:buChar char="•"/>
            </a:pPr>
            <a:r>
              <a:rPr lang="en-US" sz="1100">
                <a:latin typeface="Arial"/>
                <a:cs typeface="Arial"/>
              </a:rPr>
              <a:t>For example, hummingbirds are photoperiod migrators, meaning they rely on the relative length of day and night to determine when to migrate. When they migrate each year from Mexico to the United States and Canada, the timing of each stage of migration is phenology, but it’s sometimes not in sync with the nectar available in their destinations. You might study the timing of its arrival in different areas and whether food sources are available, such as flowering plants. </a:t>
            </a:r>
          </a:p>
          <a:p>
            <a:pPr marL="163830" indent="-163830">
              <a:buFont typeface="Arial" panose="020B0604020202020204" pitchFamily="34" charset="0"/>
              <a:buChar char="•"/>
            </a:pPr>
            <a:r>
              <a:rPr lang="en-US" sz="1100">
                <a:latin typeface="Arial"/>
                <a:cs typeface="Arial"/>
              </a:rPr>
              <a:t>Another example of phenology is the emergence of Synchronous Fireflies </a:t>
            </a:r>
            <a:r>
              <a:rPr lang="en-US" sz="1100" i="1">
                <a:latin typeface="Arial"/>
                <a:cs typeface="Arial"/>
              </a:rPr>
              <a:t>(</a:t>
            </a:r>
            <a:r>
              <a:rPr lang="en-US" sz="1100" i="1" err="1">
                <a:latin typeface="Arial"/>
                <a:cs typeface="Arial"/>
              </a:rPr>
              <a:t>Photolinus</a:t>
            </a:r>
            <a:r>
              <a:rPr lang="en-US" sz="1100" i="1">
                <a:latin typeface="Arial"/>
                <a:cs typeface="Arial"/>
              </a:rPr>
              <a:t> </a:t>
            </a:r>
            <a:r>
              <a:rPr lang="en-US" sz="1100" i="1" err="1">
                <a:latin typeface="Arial"/>
                <a:cs typeface="Arial"/>
              </a:rPr>
              <a:t>Carolinus</a:t>
            </a:r>
            <a:r>
              <a:rPr lang="en-US" sz="1100" i="1">
                <a:latin typeface="Arial"/>
                <a:cs typeface="Arial"/>
              </a:rPr>
              <a:t>). </a:t>
            </a:r>
            <a:r>
              <a:rPr lang="en-US" sz="1100">
                <a:latin typeface="Arial"/>
                <a:cs typeface="Arial"/>
              </a:rPr>
              <a:t>Temperature and moisture play a role in the timing of their display, with peak usually falling from late-May to mid-June.</a:t>
            </a:r>
            <a:r>
              <a:rPr lang="en-US" sz="1100" i="1">
                <a:latin typeface="Arial"/>
                <a:cs typeface="Arial"/>
              </a:rPr>
              <a:t> </a:t>
            </a:r>
            <a:r>
              <a:rPr lang="en-US" sz="1100">
                <a:latin typeface="Arial"/>
                <a:cs typeface="Arial"/>
              </a:rPr>
              <a:t>Predicting their arrival can help the park and outlying communities in managing the many visitors that come to see them.</a:t>
            </a:r>
            <a:endParaRPr lang="en-US" sz="1100" i="1">
              <a:latin typeface="Arial"/>
              <a:cs typeface="Arial"/>
            </a:endParaRPr>
          </a:p>
          <a:p>
            <a:pPr marL="163830" indent="-163830">
              <a:buFont typeface="Arial" panose="020B0604020202020204" pitchFamily="34" charset="0"/>
              <a:buChar char="•"/>
            </a:pPr>
            <a:r>
              <a:rPr lang="en-US" sz="1100">
                <a:latin typeface="Arial"/>
                <a:cs typeface="Arial"/>
              </a:rPr>
              <a:t>But what causes a bird to know when to migrate or an insect to emerge?  It’s often based on food availability ---which can be tied to temperature, moisture, or on the length of day or photoperiod.</a:t>
            </a:r>
          </a:p>
          <a:p>
            <a:pPr marL="163830" indent="-163830" defTabSz="874898">
              <a:buFont typeface="Arial" panose="020B0604020202020204" pitchFamily="34" charset="0"/>
              <a:buChar char="•"/>
              <a:defRPr/>
            </a:pPr>
            <a:r>
              <a:rPr lang="en-US" sz="1100">
                <a:latin typeface="Arial"/>
                <a:cs typeface="Arial"/>
              </a:rPr>
              <a:t>Tracking phenological events, or </a:t>
            </a:r>
            <a:r>
              <a:rPr lang="en-US" sz="1100" err="1">
                <a:latin typeface="Arial"/>
                <a:cs typeface="Arial"/>
              </a:rPr>
              <a:t>phenophases</a:t>
            </a:r>
            <a:r>
              <a:rPr lang="en-US" sz="1100">
                <a:latin typeface="Arial"/>
                <a:cs typeface="Arial"/>
              </a:rPr>
              <a:t>, helps us in understanding the park’s resources and what effect climate change is having on our many ecosystems. Are flowers blooming earlier? Are trees dropping leaves later? Are pollinators in sync with their food sources? We have a lot of questions.</a:t>
            </a:r>
          </a:p>
          <a:p>
            <a:pPr marL="164043" indent="-164043" defTabSz="874898">
              <a:buFont typeface="Arial" panose="020B0604020202020204" pitchFamily="34" charset="0"/>
              <a:buChar char="•"/>
              <a:defRPr/>
            </a:pPr>
            <a:endParaRPr lang="en-US" sz="1100"/>
          </a:p>
          <a:p>
            <a:pPr algn="l"/>
            <a:r>
              <a:rPr lang="en-US" sz="1100" i="1">
                <a:latin typeface="Times New Roman"/>
                <a:cs typeface="Times New Roman"/>
              </a:rPr>
              <a:t>Photo credits: </a:t>
            </a:r>
          </a:p>
          <a:p>
            <a:pPr algn="l"/>
            <a:r>
              <a:rPr lang="en-US" sz="1100" i="1">
                <a:latin typeface="Times New Roman"/>
                <a:cs typeface="Times New Roman"/>
              </a:rPr>
              <a:t>www.allaboutbirds.org/guide/ruby-throated_hummingbird/id</a:t>
            </a:r>
          </a:p>
          <a:p>
            <a:pPr algn="l"/>
            <a:r>
              <a:rPr lang="en-US" sz="1100" i="1">
                <a:latin typeface="Times New Roman"/>
                <a:cs typeface="Times New Roman"/>
              </a:rPr>
              <a:t>www.recreation.gov</a:t>
            </a:r>
          </a:p>
          <a:p>
            <a:pPr marL="164043" indent="-164043" defTabSz="874898">
              <a:buFont typeface="Arial" panose="020B0604020202020204" pitchFamily="34" charset="0"/>
              <a:buChar char="•"/>
              <a:defRPr/>
            </a:pPr>
            <a:endParaRPr lang="en-US" sz="1100"/>
          </a:p>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854">
              <a:defRPr/>
            </a:pPr>
            <a:r>
              <a:rPr lang="en-US"/>
              <a:t>So, why do we care? </a:t>
            </a:r>
            <a:endParaRPr lang="en-US" baseline="0"/>
          </a:p>
          <a:p>
            <a:pPr marL="164043" indent="-164043" defTabSz="924854" eaLnBrk="0" hangingPunct="0">
              <a:buFont typeface="Arial" panose="020B0604020202020204" pitchFamily="34" charset="0"/>
              <a:buChar char="•"/>
              <a:defRPr/>
            </a:pPr>
            <a:r>
              <a:rPr lang="en-US" baseline="0"/>
              <a:t>Many people travel to the mountains to see fall colors and spring wildflowers and this can have an impact on local economies. </a:t>
            </a:r>
          </a:p>
          <a:p>
            <a:pPr marL="164043" indent="-164043" defTabSz="924854">
              <a:buFont typeface="Arial" panose="020B0604020202020204" pitchFamily="34" charset="0"/>
              <a:buChar char="•"/>
              <a:defRPr/>
            </a:pPr>
            <a:r>
              <a:rPr lang="en-US" baseline="0"/>
              <a:t>If any of you are allergy sufferers, you know that understanding the timing of pollen release might help you plan ahead. </a:t>
            </a:r>
          </a:p>
          <a:p>
            <a:pPr marL="164043" indent="-164043" defTabSz="924854">
              <a:buFont typeface="Arial" panose="020B0604020202020204" pitchFamily="34" charset="0"/>
              <a:buChar char="•"/>
              <a:defRPr/>
            </a:pPr>
            <a:r>
              <a:rPr lang="en-US" baseline="0"/>
              <a:t>Farmers care about phenology because it impacts their planting schedule and their reliance on pollinators. </a:t>
            </a:r>
          </a:p>
          <a:p>
            <a:pPr marL="164043" indent="-164043" defTabSz="924854">
              <a:buFont typeface="Arial" panose="020B0604020202020204" pitchFamily="34" charset="0"/>
              <a:buChar char="•"/>
              <a:defRPr/>
            </a:pPr>
            <a:r>
              <a:rPr lang="en-US"/>
              <a:t>It helps in our understanding of hazards by monitoring and studying the effects of drought, severe weather events and fire risks. This helps us in the park and in the community. </a:t>
            </a:r>
          </a:p>
          <a:p>
            <a:pPr defTabSz="924854">
              <a:defRPr/>
            </a:pPr>
            <a:endParaRPr lang="en-US"/>
          </a:p>
          <a:p>
            <a:endParaRPr lang="en-US"/>
          </a:p>
        </p:txBody>
      </p:sp>
      <p:sp>
        <p:nvSpPr>
          <p:cNvPr id="4" name="Slide Number Placeholder 3"/>
          <p:cNvSpPr>
            <a:spLocks noGrp="1"/>
          </p:cNvSpPr>
          <p:nvPr>
            <p:ph type="sldNum" sz="quarter" idx="10"/>
          </p:nvPr>
        </p:nvSpPr>
        <p:spPr/>
        <p:txBody>
          <a:bodyPr/>
          <a:lstStyle/>
          <a:p>
            <a:fld id="{5C55CB8C-176F-474B-9900-0BD089F183A9}" type="slidenum">
              <a:rPr lang="en-US" smtClean="0"/>
              <a:pPr/>
              <a:t>9</a:t>
            </a:fld>
            <a:endParaRPr lang="en-US"/>
          </a:p>
        </p:txBody>
      </p:sp>
    </p:spTree>
    <p:extLst>
      <p:ext uri="{BB962C8B-B14F-4D97-AF65-F5344CB8AC3E}">
        <p14:creationId xmlns:p14="http://schemas.microsoft.com/office/powerpoint/2010/main" val="8191940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is the difference between weather and climate? </a:t>
            </a:r>
          </a:p>
          <a:p>
            <a:r>
              <a:rPr lang="en-US"/>
              <a:t>As an analogy, weather is what you’re wearing today. Climate is your whole wardrobe.</a:t>
            </a:r>
          </a:p>
          <a:p>
            <a:endParaRPr lang="en-US"/>
          </a:p>
          <a:p>
            <a:r>
              <a:rPr lang="en-US"/>
              <a:t>Each year, phenology</a:t>
            </a:r>
            <a:r>
              <a:rPr lang="en-US" baseline="0"/>
              <a:t> is tied to weather. Is it a warm spring or a cold one?  Weather is what we see out our door on any given day, climate is the long-term analysis of weather over at least 25-30 years.  Any one year that seems wacky doesn’t prove climate change but when looking at patterns of spring over the past 25-30 years, we can see if there is a trend towards warmer or cooler springs.  </a:t>
            </a:r>
          </a:p>
          <a:p>
            <a:r>
              <a:rPr lang="en-US"/>
              <a:t>Slide 10: </a:t>
            </a:r>
          </a:p>
          <a:p>
            <a:r>
              <a:rPr lang="en-US"/>
              <a:t>To understand and be able to analyze the impacts of climate change on phenology we must first understand the fundamental differences between climate and weather.</a:t>
            </a:r>
          </a:p>
          <a:p>
            <a:r>
              <a:rPr lang="en-US"/>
              <a:t>What is the difference between weather and climate? </a:t>
            </a:r>
          </a:p>
          <a:p>
            <a:r>
              <a:rPr lang="en-US"/>
              <a:t>The most notable difference between weather and climate is a measure of time. Weather is what conditions of the atmosphere are over a short period of time, and climate is how the atmosphere “behaves” over relatively long periods of time. </a:t>
            </a:r>
          </a:p>
          <a:p>
            <a:r>
              <a:rPr lang="en-US"/>
              <a:t>Just because we have an extra hot summer or an extra cold winter does not mean that the climate is changing. Such extremes may even out over time</a:t>
            </a:r>
          </a:p>
          <a:p>
            <a:endParaRPr lang="en-US"/>
          </a:p>
          <a:p>
            <a:r>
              <a:rPr lang="en-US"/>
              <a:t> (From </a:t>
            </a:r>
            <a:r>
              <a:rPr lang="en-US" err="1"/>
              <a:t>MSPhenology</a:t>
            </a:r>
            <a:r>
              <a:rPr lang="en-US"/>
              <a:t> pdf). </a:t>
            </a:r>
          </a:p>
          <a:p>
            <a:r>
              <a:rPr lang="en-US"/>
              <a:t>Image: NOAA.gov</a:t>
            </a:r>
          </a:p>
          <a:p>
            <a:r>
              <a:rPr lang="en-US">
                <a:hlinkClick r:id="rId3"/>
              </a:rPr>
              <a:t>Video link: NASA: What's the Difference Between Weather and Climate? | NASA Climate Kids</a:t>
            </a:r>
            <a:endParaRPr lang="en-US"/>
          </a:p>
          <a:p>
            <a:endParaRPr lang="en-US"/>
          </a:p>
        </p:txBody>
      </p:sp>
      <p:sp>
        <p:nvSpPr>
          <p:cNvPr id="4" name="Slide Number Placeholder 3"/>
          <p:cNvSpPr>
            <a:spLocks noGrp="1"/>
          </p:cNvSpPr>
          <p:nvPr>
            <p:ph type="sldNum" sz="quarter" idx="5"/>
          </p:nvPr>
        </p:nvSpPr>
        <p:spPr/>
        <p:txBody>
          <a:bodyPr/>
          <a:lstStyle/>
          <a:p>
            <a:fld id="{5C55CB8C-176F-474B-9900-0BD089F183A9}" type="slidenum">
              <a:rPr lang="en-US" smtClean="0"/>
              <a:pPr/>
              <a:t>10</a:t>
            </a:fld>
            <a:endParaRPr lang="en-US"/>
          </a:p>
        </p:txBody>
      </p:sp>
    </p:spTree>
    <p:extLst>
      <p:ext uri="{BB962C8B-B14F-4D97-AF65-F5344CB8AC3E}">
        <p14:creationId xmlns:p14="http://schemas.microsoft.com/office/powerpoint/2010/main" val="20419750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5A342F-E9CC-4B79-9B0A-F63CFB69986B}" type="slidenum">
              <a:rPr lang="en-US"/>
              <a:pPr/>
              <a:t>11</a:t>
            </a:fld>
            <a:endParaRPr lang="en-US"/>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p:txBody>
          <a:bodyPr/>
          <a:lstStyle/>
          <a:p>
            <a:r>
              <a:rPr lang="en-US"/>
              <a:t>Time for another quiz!</a:t>
            </a:r>
          </a:p>
          <a:p>
            <a:r>
              <a:rPr lang="en-US"/>
              <a:t>Phenology is affected by a lot of things, including climate and weather. But, what’s the difference between Climate and Weather?</a:t>
            </a:r>
          </a:p>
          <a:p>
            <a:pPr marL="164043" indent="-164043" defTabSz="874898" eaLnBrk="0" hangingPunct="0">
              <a:buFont typeface="Arial" panose="020B0604020202020204" pitchFamily="34" charset="0"/>
              <a:buChar char="•"/>
              <a:defRPr/>
            </a:pPr>
            <a:r>
              <a:rPr lang="en-US"/>
              <a:t>Climate is the average of daily weather in a region for an extended period of time.</a:t>
            </a:r>
          </a:p>
          <a:p>
            <a:pPr marL="601492" lvl="1" indent="-164043">
              <a:buFont typeface="Arial" panose="020B0604020202020204" pitchFamily="34" charset="0"/>
              <a:buChar char="•"/>
            </a:pPr>
            <a:r>
              <a:rPr lang="en-US"/>
              <a:t>Think about climate as your entire wardrobe. Living in this region, you have a variety of items from shorts to winter coats. </a:t>
            </a:r>
          </a:p>
          <a:p>
            <a:pPr marL="601492" lvl="1" indent="-164043">
              <a:buFont typeface="Arial" panose="020B0604020202020204" pitchFamily="34" charset="0"/>
              <a:buChar char="•"/>
            </a:pPr>
            <a:r>
              <a:rPr lang="en-US"/>
              <a:t>Weather is the short-term atmospheric conditions in an area, changing day by day, hour-by-hour. 	</a:t>
            </a:r>
          </a:p>
          <a:p>
            <a:pPr marL="601492" lvl="1" indent="-164043">
              <a:buFont typeface="Arial" panose="020B0604020202020204" pitchFamily="34" charset="0"/>
              <a:buChar char="•"/>
            </a:pPr>
            <a:r>
              <a:rPr lang="en-US"/>
              <a:t>Weather might be similar to what you would wear on a single day or what you plan to wear tomorrow? </a:t>
            </a:r>
          </a:p>
          <a:p>
            <a:r>
              <a:rPr lang="en-US"/>
              <a:t>Here’s a quick quiz about the</a:t>
            </a:r>
            <a:r>
              <a:rPr lang="en-US" baseline="0"/>
              <a:t> difference between weather and climate.  The answer could be one or the other or both. (Answers can be given now or at end of program).</a:t>
            </a:r>
          </a:p>
          <a:p>
            <a:pPr marL="231214" indent="-231214">
              <a:buAutoNum type="arabicPeriod"/>
            </a:pPr>
            <a:r>
              <a:rPr lang="en-US" baseline="0"/>
              <a:t>Weather</a:t>
            </a:r>
          </a:p>
          <a:p>
            <a:pPr marL="231214" indent="-231214">
              <a:buAutoNum type="arabicPeriod"/>
            </a:pPr>
            <a:r>
              <a:rPr lang="en-US" baseline="0"/>
              <a:t>Climate – typical conditions (based on averages)</a:t>
            </a:r>
          </a:p>
          <a:p>
            <a:pPr marL="231214" indent="-231214">
              <a:buAutoNum type="arabicPeriod"/>
            </a:pPr>
            <a:r>
              <a:rPr lang="en-US" baseline="0"/>
              <a:t>Climate – typical conditions (based on averages)</a:t>
            </a:r>
          </a:p>
          <a:p>
            <a:pPr marL="231214" indent="-231214">
              <a:buAutoNum type="arabicPeriod"/>
            </a:pPr>
            <a:r>
              <a:rPr lang="en-US"/>
              <a:t>Weather</a:t>
            </a:r>
          </a:p>
          <a:p>
            <a:pPr marL="231214" indent="-231214" defTabSz="924854">
              <a:buFontTx/>
              <a:buAutoNum type="arabicPeriod"/>
              <a:defRPr/>
            </a:pPr>
            <a:r>
              <a:rPr lang="en-US"/>
              <a:t>Both, weather (10 degrees) and climate (normal for that time of year based on averages).</a:t>
            </a:r>
          </a:p>
        </p:txBody>
      </p:sp>
    </p:spTree>
    <p:extLst>
      <p:ext uri="{BB962C8B-B14F-4D97-AF65-F5344CB8AC3E}">
        <p14:creationId xmlns:p14="http://schemas.microsoft.com/office/powerpoint/2010/main" val="22762074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5A342F-E9CC-4B79-9B0A-F63CFB69986B}" type="slidenum">
              <a:rPr lang="en-US"/>
              <a:pPr/>
              <a:t>12</a:t>
            </a:fld>
            <a:endParaRPr lang="en-US"/>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p:txBody>
          <a:bodyPr/>
          <a:lstStyle/>
          <a:p>
            <a:r>
              <a:rPr lang="en-US" i="1"/>
              <a:t>(This can be inserted earlier in the slideshow too…) </a:t>
            </a:r>
          </a:p>
          <a:p>
            <a:endParaRPr lang="en-US" i="1"/>
          </a:p>
          <a:p>
            <a:r>
              <a:rPr lang="en-US"/>
              <a:t>Here’s the answer to the earlier Quiz (to make sure</a:t>
            </a:r>
            <a:r>
              <a:rPr lang="en-US" baseline="0"/>
              <a:t> we understand the difference between weather and climate).  </a:t>
            </a:r>
          </a:p>
          <a:p>
            <a:pPr marL="231214" indent="-231214">
              <a:buAutoNum type="arabicPeriod"/>
            </a:pPr>
            <a:r>
              <a:rPr lang="en-US" baseline="0"/>
              <a:t>Weather</a:t>
            </a:r>
          </a:p>
          <a:p>
            <a:pPr marL="231214" indent="-231214">
              <a:buAutoNum type="arabicPeriod"/>
            </a:pPr>
            <a:r>
              <a:rPr lang="en-US" baseline="0"/>
              <a:t>Climate – typical conditions</a:t>
            </a:r>
          </a:p>
          <a:p>
            <a:pPr marL="231214" indent="-231214">
              <a:buAutoNum type="arabicPeriod"/>
            </a:pPr>
            <a:r>
              <a:rPr lang="en-US" baseline="0"/>
              <a:t>Climate – typical conditions</a:t>
            </a:r>
          </a:p>
          <a:p>
            <a:pPr marL="231214" indent="-231214">
              <a:buAutoNum type="arabicPeriod"/>
            </a:pPr>
            <a:r>
              <a:rPr lang="en-US"/>
              <a:t>Weather</a:t>
            </a:r>
          </a:p>
          <a:p>
            <a:pPr marL="231214" indent="-231214" defTabSz="924854">
              <a:buFontTx/>
              <a:buAutoNum type="arabicPeriod"/>
              <a:defRPr/>
            </a:pPr>
            <a:r>
              <a:rPr lang="en-US"/>
              <a:t>Both, weather (10 degrees) and climate (normal for that time of year).</a:t>
            </a:r>
          </a:p>
        </p:txBody>
      </p:sp>
    </p:spTree>
    <p:extLst>
      <p:ext uri="{BB962C8B-B14F-4D97-AF65-F5344CB8AC3E}">
        <p14:creationId xmlns:p14="http://schemas.microsoft.com/office/powerpoint/2010/main" val="27126261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5A342F-E9CC-4B79-9B0A-F63CFB69986B}" type="slidenum">
              <a:rPr lang="en-US"/>
              <a:pPr/>
              <a:t>13</a:t>
            </a:fld>
            <a:endParaRPr lang="en-US"/>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p:txBody>
          <a:bodyPr/>
          <a:lstStyle/>
          <a:p>
            <a:r>
              <a:rPr lang="en-US"/>
              <a:t>Time for another quiz!</a:t>
            </a:r>
          </a:p>
          <a:p>
            <a:r>
              <a:rPr lang="en-US"/>
              <a:t>Phenology is affected by a lot of things, including climate and weather. But, what’s the difference between Climate and Weather?</a:t>
            </a:r>
          </a:p>
          <a:p>
            <a:pPr marL="164043" indent="-164043" defTabSz="874898" eaLnBrk="0" hangingPunct="0">
              <a:buFont typeface="Arial" panose="020B0604020202020204" pitchFamily="34" charset="0"/>
              <a:buChar char="•"/>
              <a:defRPr/>
            </a:pPr>
            <a:r>
              <a:rPr lang="en-US"/>
              <a:t>Climate is the average of daily weather in a region for an extended period of time.</a:t>
            </a:r>
          </a:p>
          <a:p>
            <a:pPr marL="601492" lvl="1" indent="-164043">
              <a:buFont typeface="Arial" panose="020B0604020202020204" pitchFamily="34" charset="0"/>
              <a:buChar char="•"/>
            </a:pPr>
            <a:r>
              <a:rPr lang="en-US"/>
              <a:t>Think about climate as your entire wardrobe. Living in this region, you have a variety of items from shorts to winter coats. </a:t>
            </a:r>
          </a:p>
          <a:p>
            <a:pPr marL="601492" lvl="1" indent="-164043">
              <a:buFont typeface="Arial" panose="020B0604020202020204" pitchFamily="34" charset="0"/>
              <a:buChar char="•"/>
            </a:pPr>
            <a:r>
              <a:rPr lang="en-US"/>
              <a:t>Weather is the short-term atmospheric conditions in an area, changing day by day, hour-by-hour. 	</a:t>
            </a:r>
          </a:p>
          <a:p>
            <a:pPr marL="601492" lvl="1" indent="-164043">
              <a:buFont typeface="Arial" panose="020B0604020202020204" pitchFamily="34" charset="0"/>
              <a:buChar char="•"/>
            </a:pPr>
            <a:r>
              <a:rPr lang="en-US"/>
              <a:t>Weather might be similar to what you would wear on a single day or what you plan to wear tomorrow? </a:t>
            </a:r>
          </a:p>
          <a:p>
            <a:r>
              <a:rPr lang="en-US"/>
              <a:t>Here’s a quick quiz about the</a:t>
            </a:r>
            <a:r>
              <a:rPr lang="en-US" baseline="0"/>
              <a:t> difference between weather and climate.  The answer could be one or the other or both. Feel free to put your answers in the chat. (Answers can be given now or at end of program).</a:t>
            </a:r>
          </a:p>
          <a:p>
            <a:pPr marL="231214" indent="-231214">
              <a:buAutoNum type="arabicPeriod"/>
            </a:pPr>
            <a:r>
              <a:rPr lang="en-US" baseline="0"/>
              <a:t>Weather</a:t>
            </a:r>
          </a:p>
          <a:p>
            <a:pPr marL="231214" indent="-231214">
              <a:buAutoNum type="arabicPeriod"/>
            </a:pPr>
            <a:r>
              <a:rPr lang="en-US" baseline="0"/>
              <a:t>Climate – typical conditions (based on averages)</a:t>
            </a:r>
          </a:p>
          <a:p>
            <a:pPr marL="231214" indent="-231214">
              <a:buAutoNum type="arabicPeriod"/>
            </a:pPr>
            <a:r>
              <a:rPr lang="en-US" baseline="0"/>
              <a:t>Climate – typical conditions (based on averages)</a:t>
            </a:r>
          </a:p>
          <a:p>
            <a:pPr marL="231214" indent="-231214">
              <a:buAutoNum type="arabicPeriod"/>
            </a:pPr>
            <a:r>
              <a:rPr lang="en-US"/>
              <a:t>Weather</a:t>
            </a:r>
          </a:p>
          <a:p>
            <a:pPr marL="231214" indent="-231214" defTabSz="924854">
              <a:buFontTx/>
              <a:buAutoNum type="arabicPeriod"/>
              <a:defRPr/>
            </a:pPr>
            <a:r>
              <a:rPr lang="en-US"/>
              <a:t>Both, weather (10 degrees) and climate (normal for that time of year based on averages).</a:t>
            </a:r>
          </a:p>
        </p:txBody>
      </p:sp>
    </p:spTree>
    <p:extLst>
      <p:ext uri="{BB962C8B-B14F-4D97-AF65-F5344CB8AC3E}">
        <p14:creationId xmlns:p14="http://schemas.microsoft.com/office/powerpoint/2010/main" val="13084997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5A342F-E9CC-4B79-9B0A-F63CFB69986B}" type="slidenum">
              <a:rPr lang="en-US"/>
              <a:pPr/>
              <a:t>14</a:t>
            </a:fld>
            <a:endParaRPr lang="en-US"/>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p:txBody>
          <a:bodyPr/>
          <a:lstStyle/>
          <a:p>
            <a:r>
              <a:rPr lang="en-US" i="1"/>
              <a:t>(This can be inserted earlier in the slideshow too…) </a:t>
            </a:r>
          </a:p>
          <a:p>
            <a:endParaRPr lang="en-US" i="1"/>
          </a:p>
          <a:p>
            <a:r>
              <a:rPr lang="en-US"/>
              <a:t>Here’s the answer to the earlier Quiz (to make sure</a:t>
            </a:r>
            <a:r>
              <a:rPr lang="en-US" baseline="0"/>
              <a:t> we understand the difference between weather and climate).  </a:t>
            </a:r>
          </a:p>
          <a:p>
            <a:pPr marL="231214" indent="-231214">
              <a:buAutoNum type="arabicPeriod"/>
            </a:pPr>
            <a:r>
              <a:rPr lang="en-US" baseline="0"/>
              <a:t>Weather</a:t>
            </a:r>
          </a:p>
          <a:p>
            <a:pPr marL="231214" indent="-231214">
              <a:buAutoNum type="arabicPeriod"/>
            </a:pPr>
            <a:r>
              <a:rPr lang="en-US" baseline="0"/>
              <a:t>Climate – typical conditions</a:t>
            </a:r>
          </a:p>
          <a:p>
            <a:pPr marL="231214" indent="-231214">
              <a:buAutoNum type="arabicPeriod"/>
            </a:pPr>
            <a:r>
              <a:rPr lang="en-US" baseline="0"/>
              <a:t>Climate – typical conditions</a:t>
            </a:r>
          </a:p>
          <a:p>
            <a:pPr marL="231214" indent="-231214">
              <a:buAutoNum type="arabicPeriod"/>
            </a:pPr>
            <a:r>
              <a:rPr lang="en-US"/>
              <a:t>Weather</a:t>
            </a:r>
          </a:p>
          <a:p>
            <a:pPr marL="231214" indent="-231214" defTabSz="924854">
              <a:buFontTx/>
              <a:buAutoNum type="arabicPeriod"/>
              <a:defRPr/>
            </a:pPr>
            <a:r>
              <a:rPr lang="en-US"/>
              <a:t>Both, weather (10 degrees) and climate (normal for that time of year).</a:t>
            </a:r>
          </a:p>
        </p:txBody>
      </p:sp>
    </p:spTree>
    <p:extLst>
      <p:ext uri="{BB962C8B-B14F-4D97-AF65-F5344CB8AC3E}">
        <p14:creationId xmlns:p14="http://schemas.microsoft.com/office/powerpoint/2010/main" val="422992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5A342F-E9CC-4B79-9B0A-F63CFB69986B}" type="slidenum">
              <a:rPr lang="en-US"/>
              <a:pPr/>
              <a:t>15</a:t>
            </a:fld>
            <a:endParaRPr lang="en-US"/>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p:txBody>
          <a:bodyPr/>
          <a:lstStyle/>
          <a:p>
            <a:r>
              <a:rPr lang="en-US"/>
              <a:t>Time for another quiz!</a:t>
            </a:r>
          </a:p>
          <a:p>
            <a:r>
              <a:rPr lang="en-US"/>
              <a:t>Phenology is affected by a lot of things, including climate and weather. But, what’s the difference between Climate and Weather?</a:t>
            </a:r>
          </a:p>
          <a:p>
            <a:pPr marL="164043" indent="-164043" defTabSz="874898" eaLnBrk="0" hangingPunct="0">
              <a:buFont typeface="Arial" panose="020B0604020202020204" pitchFamily="34" charset="0"/>
              <a:buChar char="•"/>
              <a:defRPr/>
            </a:pPr>
            <a:r>
              <a:rPr lang="en-US"/>
              <a:t>Climate is the average of daily weather in a region for an extended period of time.</a:t>
            </a:r>
          </a:p>
          <a:p>
            <a:pPr marL="601492" lvl="1" indent="-164043">
              <a:buFont typeface="Arial" panose="020B0604020202020204" pitchFamily="34" charset="0"/>
              <a:buChar char="•"/>
            </a:pPr>
            <a:r>
              <a:rPr lang="en-US"/>
              <a:t>Think about climate as your entire wardrobe. Living in this region, you have a variety of items from shorts to winter coats. </a:t>
            </a:r>
          </a:p>
          <a:p>
            <a:pPr marL="601492" lvl="1" indent="-164043">
              <a:buFont typeface="Arial" panose="020B0604020202020204" pitchFamily="34" charset="0"/>
              <a:buChar char="•"/>
            </a:pPr>
            <a:r>
              <a:rPr lang="en-US"/>
              <a:t>Weather is the short-term atmospheric conditions in an area, changing day by day, hour-by-hour. 	</a:t>
            </a:r>
          </a:p>
          <a:p>
            <a:pPr marL="601492" lvl="1" indent="-164043">
              <a:buFont typeface="Arial" panose="020B0604020202020204" pitchFamily="34" charset="0"/>
              <a:buChar char="•"/>
            </a:pPr>
            <a:r>
              <a:rPr lang="en-US"/>
              <a:t>Weather might be similar to what you would wear on a single day or what you plan to wear tomorrow? </a:t>
            </a:r>
          </a:p>
          <a:p>
            <a:r>
              <a:rPr lang="en-US"/>
              <a:t>Here’s a quick quiz about the</a:t>
            </a:r>
            <a:r>
              <a:rPr lang="en-US" baseline="0"/>
              <a:t> difference between weather and climate.  The answer could be one or the other or both. Feel free to put your answers in the chat. (Answers can be given now or at end of program).</a:t>
            </a:r>
          </a:p>
          <a:p>
            <a:pPr marL="231214" indent="-231214">
              <a:buAutoNum type="arabicPeriod"/>
            </a:pPr>
            <a:r>
              <a:rPr lang="en-US" baseline="0"/>
              <a:t>Weather</a:t>
            </a:r>
          </a:p>
          <a:p>
            <a:pPr marL="231214" indent="-231214">
              <a:buAutoNum type="arabicPeriod"/>
            </a:pPr>
            <a:r>
              <a:rPr lang="en-US" baseline="0"/>
              <a:t>Climate – typical conditions (based on averages)</a:t>
            </a:r>
          </a:p>
          <a:p>
            <a:pPr marL="231214" indent="-231214">
              <a:buAutoNum type="arabicPeriod"/>
            </a:pPr>
            <a:r>
              <a:rPr lang="en-US" baseline="0"/>
              <a:t>Climate – typical conditions (based on averages)</a:t>
            </a:r>
          </a:p>
          <a:p>
            <a:pPr marL="231214" indent="-231214">
              <a:buAutoNum type="arabicPeriod"/>
            </a:pPr>
            <a:r>
              <a:rPr lang="en-US"/>
              <a:t>Weather</a:t>
            </a:r>
          </a:p>
          <a:p>
            <a:pPr marL="231214" indent="-231214" defTabSz="924854">
              <a:buFontTx/>
              <a:buAutoNum type="arabicPeriod"/>
              <a:defRPr/>
            </a:pPr>
            <a:r>
              <a:rPr lang="en-US"/>
              <a:t>Both, weather (10 degrees) and climate (normal for that time of year based on averages).</a:t>
            </a:r>
          </a:p>
        </p:txBody>
      </p:sp>
    </p:spTree>
    <p:extLst>
      <p:ext uri="{BB962C8B-B14F-4D97-AF65-F5344CB8AC3E}">
        <p14:creationId xmlns:p14="http://schemas.microsoft.com/office/powerpoint/2010/main" val="42432344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5A342F-E9CC-4B79-9B0A-F63CFB69986B}" type="slidenum">
              <a:rPr lang="en-US"/>
              <a:pPr/>
              <a:t>16</a:t>
            </a:fld>
            <a:endParaRPr lang="en-US"/>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p:txBody>
          <a:bodyPr/>
          <a:lstStyle/>
          <a:p>
            <a:r>
              <a:rPr lang="en-US" i="1"/>
              <a:t>(This can be inserted earlier in the slideshow too…) </a:t>
            </a:r>
          </a:p>
          <a:p>
            <a:endParaRPr lang="en-US" i="1"/>
          </a:p>
          <a:p>
            <a:r>
              <a:rPr lang="en-US"/>
              <a:t>Here’s the answer to the earlier Quiz (to make sure</a:t>
            </a:r>
            <a:r>
              <a:rPr lang="en-US" baseline="0"/>
              <a:t> we understand the difference between weather and climate).  </a:t>
            </a:r>
          </a:p>
          <a:p>
            <a:pPr marL="231214" indent="-231214">
              <a:buAutoNum type="arabicPeriod"/>
            </a:pPr>
            <a:r>
              <a:rPr lang="en-US" baseline="0"/>
              <a:t>Weather</a:t>
            </a:r>
          </a:p>
          <a:p>
            <a:pPr marL="231214" indent="-231214">
              <a:buAutoNum type="arabicPeriod"/>
            </a:pPr>
            <a:r>
              <a:rPr lang="en-US" baseline="0"/>
              <a:t>Climate – typical conditions</a:t>
            </a:r>
          </a:p>
          <a:p>
            <a:pPr marL="231214" indent="-231214">
              <a:buAutoNum type="arabicPeriod"/>
            </a:pPr>
            <a:r>
              <a:rPr lang="en-US" baseline="0"/>
              <a:t>Climate – typical conditions</a:t>
            </a:r>
          </a:p>
          <a:p>
            <a:pPr marL="231214" indent="-231214">
              <a:buAutoNum type="arabicPeriod"/>
            </a:pPr>
            <a:r>
              <a:rPr lang="en-US"/>
              <a:t>Weather</a:t>
            </a:r>
          </a:p>
          <a:p>
            <a:pPr marL="231214" indent="-231214" defTabSz="924854">
              <a:buFontTx/>
              <a:buAutoNum type="arabicPeriod"/>
              <a:defRPr/>
            </a:pPr>
            <a:r>
              <a:rPr lang="en-US"/>
              <a:t>Both, weather (10 degrees) and climate (normal for that time of year).</a:t>
            </a:r>
          </a:p>
        </p:txBody>
      </p:sp>
    </p:spTree>
    <p:extLst>
      <p:ext uri="{BB962C8B-B14F-4D97-AF65-F5344CB8AC3E}">
        <p14:creationId xmlns:p14="http://schemas.microsoft.com/office/powerpoint/2010/main" val="40588293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5A342F-E9CC-4B79-9B0A-F63CFB69986B}" type="slidenum">
              <a:rPr lang="en-US"/>
              <a:pPr/>
              <a:t>17</a:t>
            </a:fld>
            <a:endParaRPr lang="en-US"/>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p:txBody>
          <a:bodyPr/>
          <a:lstStyle/>
          <a:p>
            <a:r>
              <a:rPr lang="en-US"/>
              <a:t>Time for another quiz!</a:t>
            </a:r>
          </a:p>
          <a:p>
            <a:r>
              <a:rPr lang="en-US"/>
              <a:t>Phenology is affected by a lot of things, including climate and weather. But, what’s the difference between Climate and Weather?</a:t>
            </a:r>
          </a:p>
          <a:p>
            <a:pPr marL="164043" indent="-164043" defTabSz="874898" eaLnBrk="0" hangingPunct="0">
              <a:buFont typeface="Arial" panose="020B0604020202020204" pitchFamily="34" charset="0"/>
              <a:buChar char="•"/>
              <a:defRPr/>
            </a:pPr>
            <a:r>
              <a:rPr lang="en-US"/>
              <a:t>Climate is the average of daily weather in a region for an extended period of time.</a:t>
            </a:r>
          </a:p>
          <a:p>
            <a:pPr marL="601492" lvl="1" indent="-164043">
              <a:buFont typeface="Arial" panose="020B0604020202020204" pitchFamily="34" charset="0"/>
              <a:buChar char="•"/>
            </a:pPr>
            <a:r>
              <a:rPr lang="en-US"/>
              <a:t>Think about climate as your entire wardrobe. Living in this region, you have a variety of items from shorts to winter coats. </a:t>
            </a:r>
          </a:p>
          <a:p>
            <a:pPr marL="601492" lvl="1" indent="-164043">
              <a:buFont typeface="Arial" panose="020B0604020202020204" pitchFamily="34" charset="0"/>
              <a:buChar char="•"/>
            </a:pPr>
            <a:r>
              <a:rPr lang="en-US"/>
              <a:t>Weather is the short-term atmospheric conditions in an area, changing day by day, hour-by-hour. 	</a:t>
            </a:r>
          </a:p>
          <a:p>
            <a:pPr marL="601492" lvl="1" indent="-164043">
              <a:buFont typeface="Arial" panose="020B0604020202020204" pitchFamily="34" charset="0"/>
              <a:buChar char="•"/>
            </a:pPr>
            <a:r>
              <a:rPr lang="en-US"/>
              <a:t>Weather might be similar to what you would wear on a single day or what you plan to wear tomorrow? </a:t>
            </a:r>
          </a:p>
          <a:p>
            <a:r>
              <a:rPr lang="en-US"/>
              <a:t>Here’s a quick quiz about the</a:t>
            </a:r>
            <a:r>
              <a:rPr lang="en-US" baseline="0"/>
              <a:t> difference between weather and climate.  The answer could be one or the other or both. Feel free to put your answers in the chat. (Answers can be given now or at end of program).</a:t>
            </a:r>
          </a:p>
          <a:p>
            <a:pPr marL="231214" indent="-231214">
              <a:buAutoNum type="arabicPeriod"/>
            </a:pPr>
            <a:r>
              <a:rPr lang="en-US" baseline="0"/>
              <a:t>Weather</a:t>
            </a:r>
          </a:p>
          <a:p>
            <a:pPr marL="231214" indent="-231214">
              <a:buAutoNum type="arabicPeriod"/>
            </a:pPr>
            <a:r>
              <a:rPr lang="en-US" baseline="0"/>
              <a:t>Climate – typical conditions (based on averages)</a:t>
            </a:r>
          </a:p>
          <a:p>
            <a:pPr marL="231214" indent="-231214">
              <a:buAutoNum type="arabicPeriod"/>
            </a:pPr>
            <a:r>
              <a:rPr lang="en-US" baseline="0"/>
              <a:t>Climate – typical conditions (based on averages)</a:t>
            </a:r>
          </a:p>
          <a:p>
            <a:pPr marL="231214" indent="-231214">
              <a:buAutoNum type="arabicPeriod"/>
            </a:pPr>
            <a:r>
              <a:rPr lang="en-US"/>
              <a:t>Weather</a:t>
            </a:r>
          </a:p>
          <a:p>
            <a:pPr marL="231214" indent="-231214" defTabSz="924854">
              <a:buFontTx/>
              <a:buAutoNum type="arabicPeriod"/>
              <a:defRPr/>
            </a:pPr>
            <a:r>
              <a:rPr lang="en-US"/>
              <a:t>Both, weather (10 degrees) and climate (normal for that time of year based on averages).</a:t>
            </a:r>
          </a:p>
        </p:txBody>
      </p:sp>
    </p:spTree>
    <p:extLst>
      <p:ext uri="{BB962C8B-B14F-4D97-AF65-F5344CB8AC3E}">
        <p14:creationId xmlns:p14="http://schemas.microsoft.com/office/powerpoint/2010/main" val="27995951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5A342F-E9CC-4B79-9B0A-F63CFB69986B}" type="slidenum">
              <a:rPr lang="en-US"/>
              <a:pPr/>
              <a:t>18</a:t>
            </a:fld>
            <a:endParaRPr lang="en-US"/>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p:txBody>
          <a:bodyPr/>
          <a:lstStyle/>
          <a:p>
            <a:r>
              <a:rPr lang="en-US" i="1"/>
              <a:t>(This can be inserted earlier in the slideshow too…) </a:t>
            </a:r>
          </a:p>
          <a:p>
            <a:endParaRPr lang="en-US" i="1"/>
          </a:p>
          <a:p>
            <a:r>
              <a:rPr lang="en-US"/>
              <a:t>Here’s the answer to the earlier Quiz (to make sure</a:t>
            </a:r>
            <a:r>
              <a:rPr lang="en-US" baseline="0"/>
              <a:t> we understand the difference between weather and climate).  </a:t>
            </a:r>
          </a:p>
          <a:p>
            <a:pPr marL="231214" indent="-231214">
              <a:buAutoNum type="arabicPeriod"/>
            </a:pPr>
            <a:r>
              <a:rPr lang="en-US" baseline="0"/>
              <a:t>Weather</a:t>
            </a:r>
          </a:p>
          <a:p>
            <a:pPr marL="231214" indent="-231214">
              <a:buAutoNum type="arabicPeriod"/>
            </a:pPr>
            <a:r>
              <a:rPr lang="en-US" baseline="0"/>
              <a:t>Climate – typical conditions</a:t>
            </a:r>
          </a:p>
          <a:p>
            <a:pPr marL="231214" indent="-231214">
              <a:buAutoNum type="arabicPeriod"/>
            </a:pPr>
            <a:r>
              <a:rPr lang="en-US" baseline="0"/>
              <a:t>Climate – typical conditions</a:t>
            </a:r>
          </a:p>
          <a:p>
            <a:pPr marL="231214" indent="-231214">
              <a:buAutoNum type="arabicPeriod"/>
            </a:pPr>
            <a:r>
              <a:rPr lang="en-US"/>
              <a:t>Weather</a:t>
            </a:r>
          </a:p>
          <a:p>
            <a:pPr marL="231214" indent="-231214" defTabSz="924854">
              <a:buFontTx/>
              <a:buAutoNum type="arabicPeriod"/>
              <a:defRPr/>
            </a:pPr>
            <a:r>
              <a:rPr lang="en-US"/>
              <a:t>Both, weather (10 degrees) and climate (normal for that time of year).</a:t>
            </a:r>
          </a:p>
        </p:txBody>
      </p:sp>
    </p:spTree>
    <p:extLst>
      <p:ext uri="{BB962C8B-B14F-4D97-AF65-F5344CB8AC3E}">
        <p14:creationId xmlns:p14="http://schemas.microsoft.com/office/powerpoint/2010/main" val="30450313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5A342F-E9CC-4B79-9B0A-F63CFB69986B}" type="slidenum">
              <a:rPr lang="en-US"/>
              <a:pPr/>
              <a:t>19</a:t>
            </a:fld>
            <a:endParaRPr lang="en-US"/>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p:txBody>
          <a:bodyPr/>
          <a:lstStyle/>
          <a:p>
            <a:r>
              <a:rPr lang="en-US"/>
              <a:t>Time for another quiz!</a:t>
            </a:r>
          </a:p>
          <a:p>
            <a:r>
              <a:rPr lang="en-US"/>
              <a:t>Phenology is affected by a lot of things, including climate and weather. But, what’s the difference between Climate and Weather?</a:t>
            </a:r>
          </a:p>
          <a:p>
            <a:pPr marL="164043" indent="-164043" defTabSz="874898" eaLnBrk="0" hangingPunct="0">
              <a:buFont typeface="Arial" panose="020B0604020202020204" pitchFamily="34" charset="0"/>
              <a:buChar char="•"/>
              <a:defRPr/>
            </a:pPr>
            <a:r>
              <a:rPr lang="en-US"/>
              <a:t>Climate is the average of daily weather in a region for an extended period of time.</a:t>
            </a:r>
          </a:p>
          <a:p>
            <a:pPr marL="601492" lvl="1" indent="-164043">
              <a:buFont typeface="Arial" panose="020B0604020202020204" pitchFamily="34" charset="0"/>
              <a:buChar char="•"/>
            </a:pPr>
            <a:r>
              <a:rPr lang="en-US"/>
              <a:t>Think about climate as your entire wardrobe. Living in this region, you have a variety of items from shorts to winter coats. </a:t>
            </a:r>
          </a:p>
          <a:p>
            <a:pPr marL="601492" lvl="1" indent="-164043">
              <a:buFont typeface="Arial" panose="020B0604020202020204" pitchFamily="34" charset="0"/>
              <a:buChar char="•"/>
            </a:pPr>
            <a:r>
              <a:rPr lang="en-US"/>
              <a:t>Weather is the short-term atmospheric conditions in an area, changing day by day, hour-by-hour. 	</a:t>
            </a:r>
          </a:p>
          <a:p>
            <a:pPr marL="601492" lvl="1" indent="-164043">
              <a:buFont typeface="Arial" panose="020B0604020202020204" pitchFamily="34" charset="0"/>
              <a:buChar char="•"/>
            </a:pPr>
            <a:r>
              <a:rPr lang="en-US"/>
              <a:t>Weather might be similar to what you would wear on a single day or what you plan to wear tomorrow? </a:t>
            </a:r>
          </a:p>
          <a:p>
            <a:r>
              <a:rPr lang="en-US"/>
              <a:t>Here’s a quick quiz about the</a:t>
            </a:r>
            <a:r>
              <a:rPr lang="en-US" baseline="0"/>
              <a:t> difference between weather and climate.  The answer could be one or the other or both. Feel free to put your answers in the chat. (Answers can be given now or at end of program).</a:t>
            </a:r>
          </a:p>
          <a:p>
            <a:pPr marL="231214" indent="-231214">
              <a:buAutoNum type="arabicPeriod"/>
            </a:pPr>
            <a:r>
              <a:rPr lang="en-US" baseline="0"/>
              <a:t>Weather</a:t>
            </a:r>
          </a:p>
          <a:p>
            <a:pPr marL="231214" indent="-231214">
              <a:buAutoNum type="arabicPeriod"/>
            </a:pPr>
            <a:r>
              <a:rPr lang="en-US" baseline="0"/>
              <a:t>Climate – typical conditions (based on averages)</a:t>
            </a:r>
          </a:p>
          <a:p>
            <a:pPr marL="231214" indent="-231214">
              <a:buAutoNum type="arabicPeriod"/>
            </a:pPr>
            <a:r>
              <a:rPr lang="en-US" baseline="0"/>
              <a:t>Climate – typical conditions (based on averages)</a:t>
            </a:r>
          </a:p>
          <a:p>
            <a:pPr marL="231214" indent="-231214">
              <a:buAutoNum type="arabicPeriod"/>
            </a:pPr>
            <a:r>
              <a:rPr lang="en-US"/>
              <a:t>Weather</a:t>
            </a:r>
          </a:p>
          <a:p>
            <a:pPr marL="231214" indent="-231214" defTabSz="924854">
              <a:buFontTx/>
              <a:buAutoNum type="arabicPeriod"/>
              <a:defRPr/>
            </a:pPr>
            <a:r>
              <a:rPr lang="en-US"/>
              <a:t>Both, weather (10 degrees) and climate (normal for that time of year based on averages).</a:t>
            </a:r>
          </a:p>
        </p:txBody>
      </p:sp>
    </p:spTree>
    <p:extLst>
      <p:ext uri="{BB962C8B-B14F-4D97-AF65-F5344CB8AC3E}">
        <p14:creationId xmlns:p14="http://schemas.microsoft.com/office/powerpoint/2010/main" val="28885182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5A342F-E9CC-4B79-9B0A-F63CFB69986B}" type="slidenum">
              <a:rPr lang="en-US"/>
              <a:pPr/>
              <a:t>20</a:t>
            </a:fld>
            <a:endParaRPr lang="en-US"/>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p:txBody>
          <a:bodyPr/>
          <a:lstStyle/>
          <a:p>
            <a:r>
              <a:rPr lang="en-US" i="1"/>
              <a:t>(This can be inserted earlier in the slideshow too…) </a:t>
            </a:r>
          </a:p>
          <a:p>
            <a:endParaRPr lang="en-US" i="1"/>
          </a:p>
          <a:p>
            <a:r>
              <a:rPr lang="en-US"/>
              <a:t>Here’s the answer to the earlier Quiz (to make sure</a:t>
            </a:r>
            <a:r>
              <a:rPr lang="en-US" baseline="0"/>
              <a:t> we understand the difference between weather and climate).  </a:t>
            </a:r>
          </a:p>
          <a:p>
            <a:pPr marL="231214" indent="-231214">
              <a:buAutoNum type="arabicPeriod"/>
            </a:pPr>
            <a:r>
              <a:rPr lang="en-US" baseline="0"/>
              <a:t>Weather</a:t>
            </a:r>
          </a:p>
          <a:p>
            <a:pPr marL="231214" indent="-231214">
              <a:buAutoNum type="arabicPeriod"/>
            </a:pPr>
            <a:r>
              <a:rPr lang="en-US" baseline="0"/>
              <a:t>Climate – typical conditions</a:t>
            </a:r>
          </a:p>
          <a:p>
            <a:pPr marL="231214" indent="-231214">
              <a:buAutoNum type="arabicPeriod"/>
            </a:pPr>
            <a:r>
              <a:rPr lang="en-US" baseline="0"/>
              <a:t>Climate – typical conditions</a:t>
            </a:r>
          </a:p>
          <a:p>
            <a:pPr marL="231214" indent="-231214">
              <a:buAutoNum type="arabicPeriod"/>
            </a:pPr>
            <a:r>
              <a:rPr lang="en-US"/>
              <a:t>Weather</a:t>
            </a:r>
          </a:p>
          <a:p>
            <a:pPr marL="231214" indent="-231214" defTabSz="924854">
              <a:buFontTx/>
              <a:buAutoNum type="arabicPeriod"/>
              <a:defRPr/>
            </a:pPr>
            <a:r>
              <a:rPr lang="en-US"/>
              <a:t>Both, weather (10 degrees) and climate (normal for that time of year).</a:t>
            </a:r>
          </a:p>
        </p:txBody>
      </p:sp>
    </p:spTree>
    <p:extLst>
      <p:ext uri="{BB962C8B-B14F-4D97-AF65-F5344CB8AC3E}">
        <p14:creationId xmlns:p14="http://schemas.microsoft.com/office/powerpoint/2010/main" val="32065631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Have you personally noticed an increase in seasonal weather oddities or timing mismatches? </a:t>
            </a:r>
            <a:r>
              <a:rPr lang="en-US" i="1"/>
              <a:t>(if time, share the story below, ask for their thoughts of things they’ve seen)</a:t>
            </a:r>
          </a:p>
          <a:p>
            <a:endParaRPr lang="en-US"/>
          </a:p>
          <a:p>
            <a:r>
              <a:rPr lang="en-US"/>
              <a:t>In the Greenbrier section of the Great Smoky Mountains, there is a special area known for wildflowers. The fringed </a:t>
            </a:r>
            <a:r>
              <a:rPr lang="en-US" err="1"/>
              <a:t>phaecelia</a:t>
            </a:r>
            <a:r>
              <a:rPr lang="en-US"/>
              <a:t> (</a:t>
            </a:r>
            <a:r>
              <a:rPr lang="en-US" err="1"/>
              <a:t>fuh</a:t>
            </a:r>
            <a:r>
              <a:rPr lang="en-US"/>
              <a:t>-seal-yah) grows so thick that it looks like snow. It’s an amazing thing to see… and hear! Visiting each year, part of the experience is not only the sea of white tiny flowers (the smaller flower in the picture), but also the humming sound. The humming is from thousands of bees. </a:t>
            </a:r>
          </a:p>
          <a:p>
            <a:endParaRPr lang="en-US"/>
          </a:p>
          <a:p>
            <a:r>
              <a:rPr lang="en-US"/>
              <a:t>One year, the </a:t>
            </a:r>
            <a:r>
              <a:rPr lang="en-US" err="1"/>
              <a:t>phaecelias</a:t>
            </a:r>
            <a:r>
              <a:rPr lang="en-US"/>
              <a:t> arrived a few weeks early. Visitors were enjoying them as usual, but many realized that it was silent. There were no bees. They wondered why they weren’t there? Can you think of reasons the bees may not have been a part of the experience? (Maybe because the flowers were early and they hadn’t become active yet?) Situations like this create many questions.</a:t>
            </a:r>
          </a:p>
          <a:p>
            <a:endParaRPr lang="en-US"/>
          </a:p>
          <a:p>
            <a:r>
              <a:rPr lang="en-US"/>
              <a:t>By studying phenology, we might track what this type of event would mean, and how the timing of the blooming of plants affects the animals that rely on them. This timing can also affect the pollination of the plants.</a:t>
            </a:r>
          </a:p>
          <a:p>
            <a:endParaRPr lang="en-US"/>
          </a:p>
        </p:txBody>
      </p:sp>
      <p:sp>
        <p:nvSpPr>
          <p:cNvPr id="4" name="Slide Number Placeholder 3"/>
          <p:cNvSpPr>
            <a:spLocks noGrp="1"/>
          </p:cNvSpPr>
          <p:nvPr>
            <p:ph type="sldNum" sz="quarter" idx="5"/>
          </p:nvPr>
        </p:nvSpPr>
        <p:spPr/>
        <p:txBody>
          <a:bodyPr/>
          <a:lstStyle/>
          <a:p>
            <a:fld id="{5C55CB8C-176F-474B-9900-0BD089F183A9}" type="slidenum">
              <a:rPr lang="en-US" smtClean="0"/>
              <a:pPr/>
              <a:t>21</a:t>
            </a:fld>
            <a:endParaRPr lang="en-US"/>
          </a:p>
        </p:txBody>
      </p:sp>
    </p:spTree>
    <p:extLst>
      <p:ext uri="{BB962C8B-B14F-4D97-AF65-F5344CB8AC3E}">
        <p14:creationId xmlns:p14="http://schemas.microsoft.com/office/powerpoint/2010/main" val="3466072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C5CB1896-1C9C-4EB1-86F7-B3C53DFBB989}"/>
              </a:ext>
            </a:extLst>
          </p:cNvPr>
          <p:cNvSpPr>
            <a:spLocks noGrp="1" noRot="1" noChangeAspect="1" noChangeArrowheads="1" noTextEdit="1"/>
          </p:cNvSpPr>
          <p:nvPr>
            <p:ph type="sldImg"/>
          </p:nvPr>
        </p:nvSpPr>
        <p:spPr>
          <a:ln/>
        </p:spPr>
      </p:sp>
      <p:sp>
        <p:nvSpPr>
          <p:cNvPr id="13315" name="Notes Placeholder 2">
            <a:extLst>
              <a:ext uri="{FF2B5EF4-FFF2-40B4-BE49-F238E27FC236}">
                <a16:creationId xmlns:a16="http://schemas.microsoft.com/office/drawing/2014/main" id="{604BF3F4-C36F-46FE-AB2F-A2DD8C92F00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64043" indent="-164043">
              <a:buFont typeface="Arial" panose="020B0604020202020204" pitchFamily="34" charset="0"/>
              <a:buChar char="•"/>
            </a:pPr>
            <a:r>
              <a:rPr lang="en-US" altLang="en-US">
                <a:latin typeface="Arial" panose="020B0604020202020204" pitchFamily="34" charset="0"/>
              </a:rPr>
              <a:t>To know what to monitor and how to protect various species and habitats, first, we need to understand what is here.</a:t>
            </a:r>
          </a:p>
          <a:p>
            <a:pPr marL="164043" indent="-164043">
              <a:buFont typeface="Arial" panose="020B0604020202020204" pitchFamily="34" charset="0"/>
              <a:buChar char="•"/>
            </a:pPr>
            <a:r>
              <a:rPr lang="en-US" altLang="en-US">
                <a:latin typeface="Arial" panose="020B0604020202020204" pitchFamily="34" charset="0"/>
              </a:rPr>
              <a:t>The All Taxa Biodiversity Inventory or ATBI is an effort to identify every form of life in the park. </a:t>
            </a:r>
          </a:p>
          <a:p>
            <a:pPr marL="164043" indent="-164043">
              <a:buFont typeface="Arial" panose="020B0604020202020204" pitchFamily="34" charset="0"/>
              <a:buChar char="•"/>
            </a:pPr>
            <a:r>
              <a:rPr lang="en-US" altLang="en-US">
                <a:latin typeface="Arial" panose="020B0604020202020204" pitchFamily="34" charset="0"/>
              </a:rPr>
              <a:t>Since 1998, we have added over </a:t>
            </a:r>
            <a:r>
              <a:rPr lang="en-US" sz="1100"/>
              <a:t>10,000</a:t>
            </a:r>
            <a:r>
              <a:rPr lang="en-US" altLang="en-US">
                <a:latin typeface="Arial" panose="020B0604020202020204" pitchFamily="34" charset="0"/>
              </a:rPr>
              <a:t> species to park records, bringing the number known to 20,000! That includes over 1,000 new to science!</a:t>
            </a:r>
          </a:p>
          <a:p>
            <a:pPr marL="164043" indent="-164043">
              <a:buFont typeface="Arial" panose="020B0604020202020204" pitchFamily="34" charset="0"/>
              <a:buChar char="•"/>
            </a:pPr>
            <a:endParaRPr lang="en-US" altLang="en-US">
              <a:latin typeface="Arial" panose="020B0604020202020204" pitchFamily="34" charset="0"/>
            </a:endParaRPr>
          </a:p>
          <a:p>
            <a:pPr marL="164043" indent="-164043">
              <a:buFont typeface="Arial" panose="020B0604020202020204" pitchFamily="34" charset="0"/>
              <a:buChar char="•"/>
            </a:pPr>
            <a:endParaRPr lang="en-US" altLang="en-US">
              <a:latin typeface="Arial" panose="020B0604020202020204" pitchFamily="34" charset="0"/>
            </a:endParaRPr>
          </a:p>
          <a:p>
            <a:pPr marL="164043" indent="-164043">
              <a:buFont typeface="Arial" panose="020B0604020202020204" pitchFamily="34" charset="0"/>
              <a:buChar char="•"/>
            </a:pPr>
            <a:endParaRPr lang="en-US" altLang="en-US">
              <a:latin typeface="Arial" panose="020B0604020202020204" pitchFamily="34" charset="0"/>
            </a:endParaRPr>
          </a:p>
          <a:p>
            <a:pPr marL="164043" indent="-164043">
              <a:buFont typeface="Arial" panose="020B0604020202020204" pitchFamily="34" charset="0"/>
              <a:buChar char="•"/>
            </a:pPr>
            <a:endParaRPr lang="en-US" altLang="en-US">
              <a:latin typeface="Arial" panose="020B0604020202020204" pitchFamily="34" charset="0"/>
            </a:endParaRPr>
          </a:p>
        </p:txBody>
      </p:sp>
      <p:sp>
        <p:nvSpPr>
          <p:cNvPr id="13316" name="Slide Number Placeholder 3">
            <a:extLst>
              <a:ext uri="{FF2B5EF4-FFF2-40B4-BE49-F238E27FC236}">
                <a16:creationId xmlns:a16="http://schemas.microsoft.com/office/drawing/2014/main" id="{1CEA60C7-0C67-43B2-8B34-A3D01C4687F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1607">
              <a:spcBef>
                <a:spcPct val="30000"/>
              </a:spcBef>
              <a:defRPr sz="1100">
                <a:solidFill>
                  <a:schemeClr val="tx1"/>
                </a:solidFill>
                <a:latin typeface="Arial" panose="020B0604020202020204" pitchFamily="34" charset="0"/>
              </a:defRPr>
            </a:lvl1pPr>
            <a:lvl2pPr marL="710855" indent="-273406" defTabSz="891607">
              <a:spcBef>
                <a:spcPct val="30000"/>
              </a:spcBef>
              <a:defRPr sz="1100">
                <a:solidFill>
                  <a:schemeClr val="tx1"/>
                </a:solidFill>
                <a:latin typeface="Arial" panose="020B0604020202020204" pitchFamily="34" charset="0"/>
              </a:defRPr>
            </a:lvl2pPr>
            <a:lvl3pPr marL="1093622" indent="-218724" defTabSz="891607">
              <a:spcBef>
                <a:spcPct val="30000"/>
              </a:spcBef>
              <a:defRPr sz="1100">
                <a:solidFill>
                  <a:schemeClr val="tx1"/>
                </a:solidFill>
                <a:latin typeface="Arial" panose="020B0604020202020204" pitchFamily="34" charset="0"/>
              </a:defRPr>
            </a:lvl3pPr>
            <a:lvl4pPr marL="1531071" indent="-218724" defTabSz="891607">
              <a:spcBef>
                <a:spcPct val="30000"/>
              </a:spcBef>
              <a:defRPr sz="1100">
                <a:solidFill>
                  <a:schemeClr val="tx1"/>
                </a:solidFill>
                <a:latin typeface="Arial" panose="020B0604020202020204" pitchFamily="34" charset="0"/>
              </a:defRPr>
            </a:lvl4pPr>
            <a:lvl5pPr marL="1968520" indent="-218724" defTabSz="891607">
              <a:spcBef>
                <a:spcPct val="30000"/>
              </a:spcBef>
              <a:defRPr sz="1100">
                <a:solidFill>
                  <a:schemeClr val="tx1"/>
                </a:solidFill>
                <a:latin typeface="Arial" panose="020B0604020202020204" pitchFamily="34" charset="0"/>
              </a:defRPr>
            </a:lvl5pPr>
            <a:lvl6pPr marL="2405969" indent="-218724" defTabSz="891607" eaLnBrk="0" fontAlgn="base" hangingPunct="0">
              <a:spcBef>
                <a:spcPct val="30000"/>
              </a:spcBef>
              <a:spcAft>
                <a:spcPct val="0"/>
              </a:spcAft>
              <a:defRPr sz="1100">
                <a:solidFill>
                  <a:schemeClr val="tx1"/>
                </a:solidFill>
                <a:latin typeface="Arial" panose="020B0604020202020204" pitchFamily="34" charset="0"/>
              </a:defRPr>
            </a:lvl6pPr>
            <a:lvl7pPr marL="2843418" indent="-218724" defTabSz="891607" eaLnBrk="0" fontAlgn="base" hangingPunct="0">
              <a:spcBef>
                <a:spcPct val="30000"/>
              </a:spcBef>
              <a:spcAft>
                <a:spcPct val="0"/>
              </a:spcAft>
              <a:defRPr sz="1100">
                <a:solidFill>
                  <a:schemeClr val="tx1"/>
                </a:solidFill>
                <a:latin typeface="Arial" panose="020B0604020202020204" pitchFamily="34" charset="0"/>
              </a:defRPr>
            </a:lvl7pPr>
            <a:lvl8pPr marL="3280867" indent="-218724" defTabSz="891607" eaLnBrk="0" fontAlgn="base" hangingPunct="0">
              <a:spcBef>
                <a:spcPct val="30000"/>
              </a:spcBef>
              <a:spcAft>
                <a:spcPct val="0"/>
              </a:spcAft>
              <a:defRPr sz="1100">
                <a:solidFill>
                  <a:schemeClr val="tx1"/>
                </a:solidFill>
                <a:latin typeface="Arial" panose="020B0604020202020204" pitchFamily="34" charset="0"/>
              </a:defRPr>
            </a:lvl8pPr>
            <a:lvl9pPr marL="3718316" indent="-218724" defTabSz="891607" eaLnBrk="0" fontAlgn="base" hangingPunct="0">
              <a:spcBef>
                <a:spcPct val="30000"/>
              </a:spcBef>
              <a:spcAft>
                <a:spcPct val="0"/>
              </a:spcAft>
              <a:defRPr sz="1100">
                <a:solidFill>
                  <a:schemeClr val="tx1"/>
                </a:solidFill>
                <a:latin typeface="Arial" panose="020B0604020202020204" pitchFamily="34" charset="0"/>
              </a:defRPr>
            </a:lvl9pPr>
          </a:lstStyle>
          <a:p>
            <a:pPr>
              <a:spcBef>
                <a:spcPct val="0"/>
              </a:spcBef>
            </a:pPr>
            <a:fld id="{4BEF398B-9D58-4FAE-8231-8829D2147210}" type="slidenum">
              <a:rPr lang="en-US" altLang="en-US" sz="1200"/>
              <a:pPr>
                <a:spcBef>
                  <a:spcPct val="0"/>
                </a:spcBef>
              </a:pPr>
              <a:t>22</a:t>
            </a:fld>
            <a:endParaRPr lang="en-US" altLang="en-US"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4043" indent="-164043">
              <a:buFont typeface="Arial" panose="020B0604020202020204" pitchFamily="34" charset="0"/>
              <a:buChar char="•"/>
            </a:pPr>
            <a:r>
              <a:rPr lang="en-US"/>
              <a:t>One fun thing about discovering new species is that they need new names. Scientists James </a:t>
            </a:r>
            <a:r>
              <a:rPr lang="en-US" err="1"/>
              <a:t>Lendemer</a:t>
            </a:r>
            <a:r>
              <a:rPr lang="en-US"/>
              <a:t> and Erin Tripp have been studying lichens in the park for over 10 years and have cataloged more than were known to exist! One of their jobs was to come up with new names --- Appalachian Dust Bunnies, </a:t>
            </a:r>
            <a:r>
              <a:rPr lang="en-US" err="1"/>
              <a:t>Cupless</a:t>
            </a:r>
            <a:r>
              <a:rPr lang="en-US"/>
              <a:t> Cups, &amp; Hot Dots!</a:t>
            </a:r>
          </a:p>
          <a:p>
            <a:pPr marL="164043" indent="-164043">
              <a:buFont typeface="Arial" panose="020B0604020202020204" pitchFamily="34" charset="0"/>
              <a:buChar char="•"/>
            </a:pPr>
            <a:r>
              <a:rPr lang="en-US"/>
              <a:t>Several lichens have been given names honoring staff members and others taking care of the park. The </a:t>
            </a:r>
            <a:r>
              <a:rPr lang="en-US" err="1"/>
              <a:t>Heterodermia</a:t>
            </a:r>
            <a:r>
              <a:rPr lang="en-US"/>
              <a:t> </a:t>
            </a:r>
            <a:r>
              <a:rPr lang="en-US" err="1"/>
              <a:t>Langdoniana</a:t>
            </a:r>
            <a:r>
              <a:rPr lang="en-US"/>
              <a:t> was named for retired park ranger Keith Langdon and his famous whiskers. </a:t>
            </a:r>
          </a:p>
        </p:txBody>
      </p:sp>
      <p:sp>
        <p:nvSpPr>
          <p:cNvPr id="4" name="Slide Number Placeholder 3"/>
          <p:cNvSpPr>
            <a:spLocks noGrp="1"/>
          </p:cNvSpPr>
          <p:nvPr>
            <p:ph type="sldNum" sz="quarter" idx="5"/>
          </p:nvPr>
        </p:nvSpPr>
        <p:spPr/>
        <p:txBody>
          <a:bodyPr/>
          <a:lstStyle/>
          <a:p>
            <a:fld id="{CC14203D-403E-4F89-A65C-4B8F2D400642}" type="slidenum">
              <a:rPr lang="en-US" altLang="en-US" smtClean="0"/>
              <a:pPr/>
              <a:t>23</a:t>
            </a:fld>
            <a:endParaRPr lang="en-US" altLang="en-US"/>
          </a:p>
        </p:txBody>
      </p:sp>
    </p:spTree>
    <p:extLst>
      <p:ext uri="{BB962C8B-B14F-4D97-AF65-F5344CB8AC3E}">
        <p14:creationId xmlns:p14="http://schemas.microsoft.com/office/powerpoint/2010/main" val="4488555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4043" indent="-164043" defTabSz="874898">
              <a:buFont typeface="Arial" panose="020B0604020202020204" pitchFamily="34" charset="0"/>
              <a:buChar char="•"/>
              <a:defRPr/>
            </a:pPr>
            <a:r>
              <a:rPr lang="en-US"/>
              <a:t>So let’s review inventorying and monitoring. </a:t>
            </a:r>
          </a:p>
          <a:p>
            <a:pPr marL="164043" indent="-164043" defTabSz="874898">
              <a:buFont typeface="Arial" panose="020B0604020202020204" pitchFamily="34" charset="0"/>
              <a:buChar char="•"/>
              <a:defRPr/>
            </a:pPr>
            <a:r>
              <a:rPr lang="en-US"/>
              <a:t>If we are inventorying, what are we doing? (making a list of species, understanding interactions with other species…). </a:t>
            </a:r>
          </a:p>
          <a:p>
            <a:pPr marL="164043" indent="-164043" defTabSz="874898">
              <a:buFont typeface="Arial" panose="020B0604020202020204" pitchFamily="34" charset="0"/>
              <a:buChar char="•"/>
              <a:defRPr/>
            </a:pPr>
            <a:r>
              <a:rPr lang="en-US"/>
              <a:t>What is MONITORING? (periodically checking on the status of a species found in prior inventories – like going to the doctor for checkups.) </a:t>
            </a:r>
          </a:p>
        </p:txBody>
      </p:sp>
      <p:sp>
        <p:nvSpPr>
          <p:cNvPr id="4" name="Slide Number Placeholder 3"/>
          <p:cNvSpPr>
            <a:spLocks noGrp="1"/>
          </p:cNvSpPr>
          <p:nvPr>
            <p:ph type="sldNum" sz="quarter" idx="5"/>
          </p:nvPr>
        </p:nvSpPr>
        <p:spPr/>
        <p:txBody>
          <a:bodyPr/>
          <a:lstStyle/>
          <a:p>
            <a:fld id="{5C55CB8C-176F-474B-9900-0BD089F183A9}" type="slidenum">
              <a:rPr lang="en-US" smtClean="0"/>
              <a:pPr/>
              <a:t>24</a:t>
            </a:fld>
            <a:endParaRPr lang="en-US"/>
          </a:p>
        </p:txBody>
      </p:sp>
    </p:spTree>
    <p:extLst>
      <p:ext uri="{BB962C8B-B14F-4D97-AF65-F5344CB8AC3E}">
        <p14:creationId xmlns:p14="http://schemas.microsoft.com/office/powerpoint/2010/main" val="6112843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102B5040-22AC-4E52-B3D7-87B1C79FFA53}"/>
              </a:ext>
            </a:extLst>
          </p:cNvPr>
          <p:cNvSpPr>
            <a:spLocks noGrp="1" noRot="1" noChangeAspect="1" noChangeArrowheads="1" noTextEdit="1"/>
          </p:cNvSpPr>
          <p:nvPr>
            <p:ph type="sldImg"/>
          </p:nvPr>
        </p:nvSpPr>
        <p:spPr>
          <a:ln/>
        </p:spPr>
      </p:sp>
      <p:sp>
        <p:nvSpPr>
          <p:cNvPr id="37891" name="Notes Placeholder 2">
            <a:extLst>
              <a:ext uri="{FF2B5EF4-FFF2-40B4-BE49-F238E27FC236}">
                <a16:creationId xmlns:a16="http://schemas.microsoft.com/office/drawing/2014/main" id="{FE82CF7C-5297-4D9E-8483-5BA8E89FC25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874898" eaLnBrk="0" hangingPunct="0">
              <a:defRPr/>
            </a:pPr>
            <a:r>
              <a:rPr lang="en-US" altLang="en-US">
                <a:latin typeface="Arial" panose="020B0604020202020204" pitchFamily="34" charset="0"/>
              </a:rPr>
              <a:t>Monitoring over time allows us to understand how species respond to a changing climate. Over time, we may see species numbers increasing or declining, or see them move to other areas for better habitat conditions.</a:t>
            </a:r>
          </a:p>
          <a:p>
            <a:pPr marL="164043" indent="-164043" defTabSz="874898" eaLnBrk="0" hangingPunct="0">
              <a:buFont typeface="Arial" panose="020B0604020202020204" pitchFamily="34" charset="0"/>
              <a:buChar char="•"/>
              <a:defRPr/>
            </a:pPr>
            <a:r>
              <a:rPr lang="en-US" altLang="en-US">
                <a:latin typeface="Arial" panose="020B0604020202020204" pitchFamily="34" charset="0"/>
              </a:rPr>
              <a:t>For example: If sensitive species are forced to migrate from mid-slope to upper slopes, seeking cooler and wetter conditions, there is far less area available, think of it like a triangle of space, moving towards the top. Smaller populations are more vulnerable to extirpation, or local extinction, on individual peaks. </a:t>
            </a:r>
          </a:p>
          <a:p>
            <a:pPr marL="164043" indent="-164043" defTabSz="874898" eaLnBrk="0" hangingPunct="0">
              <a:buFont typeface="Arial" panose="020B0604020202020204" pitchFamily="34" charset="0"/>
              <a:buChar char="•"/>
              <a:defRPr/>
            </a:pPr>
            <a:r>
              <a:rPr lang="en-US" altLang="en-US">
                <a:latin typeface="Arial" panose="020B0604020202020204" pitchFamily="34" charset="0"/>
              </a:rPr>
              <a:t>One prediction is that species may shift around a mountain to cooler areas on north-facing slopes and along stream channels instead of to higher elevations.  We need to test this theory through inventory and monitoring of biotic and abiotic factors.</a:t>
            </a:r>
          </a:p>
          <a:p>
            <a:pPr marL="164043" indent="-164043" defTabSz="874898" eaLnBrk="0" hangingPunct="0">
              <a:buFont typeface="Arial" panose="020B0604020202020204" pitchFamily="34" charset="0"/>
              <a:buChar char="•"/>
              <a:defRPr/>
            </a:pPr>
            <a:r>
              <a:rPr lang="en-US" altLang="en-US">
                <a:latin typeface="Arial" panose="020B0604020202020204" pitchFamily="34" charset="0"/>
              </a:rPr>
              <a:t>---------------------------------</a:t>
            </a:r>
          </a:p>
          <a:p>
            <a:pPr marL="164043" indent="-164043">
              <a:buFont typeface="Arial" panose="020B0604020202020204" pitchFamily="34" charset="0"/>
              <a:buChar char="•"/>
            </a:pPr>
            <a:r>
              <a:rPr lang="en-US" altLang="en-US">
                <a:latin typeface="Arial" panose="020B0604020202020204" pitchFamily="34" charset="0"/>
              </a:rPr>
              <a:t>(More info: )</a:t>
            </a:r>
          </a:p>
          <a:p>
            <a:pPr marL="164043" indent="-164043">
              <a:buFont typeface="Arial" panose="020B0604020202020204" pitchFamily="34" charset="0"/>
              <a:buChar char="•"/>
            </a:pPr>
            <a:r>
              <a:rPr lang="en-US" altLang="en-US">
                <a:latin typeface="Arial" panose="020B0604020202020204" pitchFamily="34" charset="0"/>
              </a:rPr>
              <a:t>Smokies elevations range from ~300 meters elevation to slightly over 2000 m.</a:t>
            </a:r>
          </a:p>
          <a:p>
            <a:pPr marL="164043" indent="-164043">
              <a:buFont typeface="Arial" panose="020B0604020202020204" pitchFamily="34" charset="0"/>
              <a:buChar char="•"/>
            </a:pPr>
            <a:r>
              <a:rPr lang="en-US" altLang="en-US">
                <a:latin typeface="Arial" panose="020B0604020202020204" pitchFamily="34" charset="0"/>
              </a:rPr>
              <a:t>If the Smokies elevations are placed in 400 m. elevational bands, there is a </a:t>
            </a:r>
            <a:r>
              <a:rPr lang="en-US" altLang="en-US" u="sng">
                <a:latin typeface="Arial" panose="020B0604020202020204" pitchFamily="34" charset="0"/>
              </a:rPr>
              <a:t>decrease in area of 84% </a:t>
            </a:r>
            <a:r>
              <a:rPr lang="en-US" altLang="en-US">
                <a:latin typeface="Arial" panose="020B0604020202020204" pitchFamily="34" charset="0"/>
              </a:rPr>
              <a:t>going from the second highest elevational band (1200 m to 1600m.) and the highest band (1600 to 2000m.) </a:t>
            </a:r>
          </a:p>
          <a:p>
            <a:pPr marL="164043" indent="-164043">
              <a:buFont typeface="Arial" panose="020B0604020202020204" pitchFamily="34" charset="0"/>
              <a:buChar char="•"/>
            </a:pPr>
            <a:r>
              <a:rPr lang="en-US" altLang="en-US">
                <a:latin typeface="Arial" panose="020B0604020202020204" pitchFamily="34" charset="0"/>
              </a:rPr>
              <a:t>Highest elevations may remain relatively stable IF precipitation and cloud cover increase of remain steady. In spruce-fir forests, almost half of precipitation comes from condensation of fog, not rain or snow.  Many high elevation trees are very good at pulling moisture out of the fog for their root systems or directly absorbing through their leaves.</a:t>
            </a:r>
          </a:p>
        </p:txBody>
      </p:sp>
      <p:sp>
        <p:nvSpPr>
          <p:cNvPr id="37892" name="Slide Number Placeholder 3">
            <a:extLst>
              <a:ext uri="{FF2B5EF4-FFF2-40B4-BE49-F238E27FC236}">
                <a16:creationId xmlns:a16="http://schemas.microsoft.com/office/drawing/2014/main" id="{A1C89948-E0E5-4D78-98D6-9A3AB23CF5F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1607">
              <a:spcBef>
                <a:spcPct val="30000"/>
              </a:spcBef>
              <a:defRPr sz="1100">
                <a:solidFill>
                  <a:schemeClr val="tx1"/>
                </a:solidFill>
                <a:latin typeface="Arial" panose="020B0604020202020204" pitchFamily="34" charset="0"/>
              </a:defRPr>
            </a:lvl1pPr>
            <a:lvl2pPr marL="710855" indent="-273406" defTabSz="891607">
              <a:spcBef>
                <a:spcPct val="30000"/>
              </a:spcBef>
              <a:defRPr sz="1100">
                <a:solidFill>
                  <a:schemeClr val="tx1"/>
                </a:solidFill>
                <a:latin typeface="Arial" panose="020B0604020202020204" pitchFamily="34" charset="0"/>
              </a:defRPr>
            </a:lvl2pPr>
            <a:lvl3pPr marL="1093622" indent="-218724" defTabSz="891607">
              <a:spcBef>
                <a:spcPct val="30000"/>
              </a:spcBef>
              <a:defRPr sz="1100">
                <a:solidFill>
                  <a:schemeClr val="tx1"/>
                </a:solidFill>
                <a:latin typeface="Arial" panose="020B0604020202020204" pitchFamily="34" charset="0"/>
              </a:defRPr>
            </a:lvl3pPr>
            <a:lvl4pPr marL="1531071" indent="-218724" defTabSz="891607">
              <a:spcBef>
                <a:spcPct val="30000"/>
              </a:spcBef>
              <a:defRPr sz="1100">
                <a:solidFill>
                  <a:schemeClr val="tx1"/>
                </a:solidFill>
                <a:latin typeface="Arial" panose="020B0604020202020204" pitchFamily="34" charset="0"/>
              </a:defRPr>
            </a:lvl4pPr>
            <a:lvl5pPr marL="1968520" indent="-218724" defTabSz="891607">
              <a:spcBef>
                <a:spcPct val="30000"/>
              </a:spcBef>
              <a:defRPr sz="1100">
                <a:solidFill>
                  <a:schemeClr val="tx1"/>
                </a:solidFill>
                <a:latin typeface="Arial" panose="020B0604020202020204" pitchFamily="34" charset="0"/>
              </a:defRPr>
            </a:lvl5pPr>
            <a:lvl6pPr marL="2405969" indent="-218724" defTabSz="891607" eaLnBrk="0" fontAlgn="base" hangingPunct="0">
              <a:spcBef>
                <a:spcPct val="30000"/>
              </a:spcBef>
              <a:spcAft>
                <a:spcPct val="0"/>
              </a:spcAft>
              <a:defRPr sz="1100">
                <a:solidFill>
                  <a:schemeClr val="tx1"/>
                </a:solidFill>
                <a:latin typeface="Arial" panose="020B0604020202020204" pitchFamily="34" charset="0"/>
              </a:defRPr>
            </a:lvl6pPr>
            <a:lvl7pPr marL="2843418" indent="-218724" defTabSz="891607" eaLnBrk="0" fontAlgn="base" hangingPunct="0">
              <a:spcBef>
                <a:spcPct val="30000"/>
              </a:spcBef>
              <a:spcAft>
                <a:spcPct val="0"/>
              </a:spcAft>
              <a:defRPr sz="1100">
                <a:solidFill>
                  <a:schemeClr val="tx1"/>
                </a:solidFill>
                <a:latin typeface="Arial" panose="020B0604020202020204" pitchFamily="34" charset="0"/>
              </a:defRPr>
            </a:lvl7pPr>
            <a:lvl8pPr marL="3280867" indent="-218724" defTabSz="891607" eaLnBrk="0" fontAlgn="base" hangingPunct="0">
              <a:spcBef>
                <a:spcPct val="30000"/>
              </a:spcBef>
              <a:spcAft>
                <a:spcPct val="0"/>
              </a:spcAft>
              <a:defRPr sz="1100">
                <a:solidFill>
                  <a:schemeClr val="tx1"/>
                </a:solidFill>
                <a:latin typeface="Arial" panose="020B0604020202020204" pitchFamily="34" charset="0"/>
              </a:defRPr>
            </a:lvl8pPr>
            <a:lvl9pPr marL="3718316" indent="-218724" defTabSz="891607" eaLnBrk="0" fontAlgn="base" hangingPunct="0">
              <a:spcBef>
                <a:spcPct val="30000"/>
              </a:spcBef>
              <a:spcAft>
                <a:spcPct val="0"/>
              </a:spcAft>
              <a:defRPr sz="1100">
                <a:solidFill>
                  <a:schemeClr val="tx1"/>
                </a:solidFill>
                <a:latin typeface="Arial" panose="020B0604020202020204" pitchFamily="34" charset="0"/>
              </a:defRPr>
            </a:lvl9pPr>
          </a:lstStyle>
          <a:p>
            <a:pPr>
              <a:spcBef>
                <a:spcPct val="0"/>
              </a:spcBef>
            </a:pPr>
            <a:fld id="{3244DE14-48A7-489F-9092-C4B576E4E583}" type="slidenum">
              <a:rPr lang="en-US" altLang="en-US" sz="1200"/>
              <a:pPr>
                <a:spcBef>
                  <a:spcPct val="0"/>
                </a:spcBef>
              </a:pPr>
              <a:t>25</a:t>
            </a:fld>
            <a:endParaRPr lang="en-US" altLang="en-US" sz="12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CCF20241-C3EB-4828-BC07-AE40290F3B95}"/>
              </a:ext>
            </a:extLst>
          </p:cNvPr>
          <p:cNvSpPr>
            <a:spLocks noGrp="1" noRot="1" noChangeAspect="1" noChangeArrowheads="1" noTextEdit="1"/>
          </p:cNvSpPr>
          <p:nvPr>
            <p:ph type="sldImg"/>
          </p:nvPr>
        </p:nvSpPr>
        <p:spPr>
          <a:ln/>
        </p:spPr>
      </p:sp>
      <p:sp>
        <p:nvSpPr>
          <p:cNvPr id="39939" name="Notes Placeholder 2">
            <a:extLst>
              <a:ext uri="{FF2B5EF4-FFF2-40B4-BE49-F238E27FC236}">
                <a16:creationId xmlns:a16="http://schemas.microsoft.com/office/drawing/2014/main" id="{927DDD28-124D-4B95-85FA-0D991728613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Smokies species have three main choices in the face of climate change:</a:t>
            </a:r>
          </a:p>
          <a:p>
            <a:pPr marL="164043" indent="-164043">
              <a:buFont typeface="Arial" panose="020B0604020202020204" pitchFamily="34" charset="0"/>
              <a:buChar char="•"/>
            </a:pPr>
            <a:r>
              <a:rPr lang="en-US" altLang="en-US" b="1" dirty="0">
                <a:latin typeface="Arial" panose="020B0604020202020204" pitchFamily="34" charset="0"/>
              </a:rPr>
              <a:t>Adapt:  </a:t>
            </a:r>
            <a:r>
              <a:rPr lang="en-US" altLang="en-US" dirty="0">
                <a:latin typeface="Arial" panose="020B0604020202020204" pitchFamily="34" charset="0"/>
              </a:rPr>
              <a:t>poison ivy thrives in high CO2 conditions and coyotes are very adaptable and are expanding their territory</a:t>
            </a:r>
          </a:p>
          <a:p>
            <a:pPr marL="164043" indent="-164043">
              <a:buFont typeface="Arial" panose="020B0604020202020204" pitchFamily="34" charset="0"/>
              <a:buChar char="•"/>
            </a:pPr>
            <a:r>
              <a:rPr lang="en-US" altLang="en-US" b="1" dirty="0">
                <a:latin typeface="Arial" panose="020B0604020202020204" pitchFamily="34" charset="0"/>
              </a:rPr>
              <a:t>Migrate:  </a:t>
            </a:r>
            <a:r>
              <a:rPr lang="en-US" altLang="en-US" dirty="0">
                <a:latin typeface="Arial" panose="020B0604020202020204" pitchFamily="34" charset="0"/>
              </a:rPr>
              <a:t>green tree frogs and nine-banded armadillos have started being seen in the park this past decade, presumably hitching rides from park visitors and finding suitable conditions here; red-cheeked salamanders, as a species, may be able to retreat into cooler pockets of spruce-fir habitat on northern facing slopes or in deeper gullies.</a:t>
            </a:r>
          </a:p>
          <a:p>
            <a:pPr marL="164043" indent="-164043">
              <a:buFont typeface="Arial" panose="020B0604020202020204" pitchFamily="34" charset="0"/>
              <a:buChar char="•"/>
            </a:pPr>
            <a:r>
              <a:rPr lang="en-US" altLang="en-US" b="1" dirty="0">
                <a:latin typeface="Arial" panose="020B0604020202020204" pitchFamily="34" charset="0"/>
              </a:rPr>
              <a:t>Some may perish</a:t>
            </a:r>
            <a:r>
              <a:rPr lang="en-US" altLang="en-US" dirty="0">
                <a:latin typeface="Arial" panose="020B0604020202020204" pitchFamily="34" charset="0"/>
              </a:rPr>
              <a:t>:  if high elevations lose fog and dry out, species such as the federally endangered Spreading Avens and Spruce-fir moss spider may go extinct. (The spruce fir moss spider is one of the smallest tarantulas in the world, only a ¼” in size! It relies on moss in high elevations.)</a:t>
            </a:r>
          </a:p>
          <a:p>
            <a:pPr marL="164043" indent="-164043">
              <a:buFont typeface="Arial" panose="020B0604020202020204" pitchFamily="34" charset="0"/>
              <a:buChar char="•"/>
            </a:pPr>
            <a:r>
              <a:rPr lang="en-US" altLang="en-US" dirty="0">
                <a:latin typeface="Arial" panose="020B0604020202020204" pitchFamily="34" charset="0"/>
              </a:rPr>
              <a:t>Phenological changes are causing mismatches in timing that can also have an effect.</a:t>
            </a:r>
          </a:p>
        </p:txBody>
      </p:sp>
      <p:sp>
        <p:nvSpPr>
          <p:cNvPr id="39940" name="Slide Number Placeholder 3">
            <a:extLst>
              <a:ext uri="{FF2B5EF4-FFF2-40B4-BE49-F238E27FC236}">
                <a16:creationId xmlns:a16="http://schemas.microsoft.com/office/drawing/2014/main" id="{B6603EE1-1AD9-4E3D-BA18-B45C6BDCB88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1607">
              <a:spcBef>
                <a:spcPct val="30000"/>
              </a:spcBef>
              <a:defRPr sz="1100">
                <a:solidFill>
                  <a:schemeClr val="tx1"/>
                </a:solidFill>
                <a:latin typeface="Arial" panose="020B0604020202020204" pitchFamily="34" charset="0"/>
              </a:defRPr>
            </a:lvl1pPr>
            <a:lvl2pPr marL="710855" indent="-273406" defTabSz="891607">
              <a:spcBef>
                <a:spcPct val="30000"/>
              </a:spcBef>
              <a:defRPr sz="1100">
                <a:solidFill>
                  <a:schemeClr val="tx1"/>
                </a:solidFill>
                <a:latin typeface="Arial" panose="020B0604020202020204" pitchFamily="34" charset="0"/>
              </a:defRPr>
            </a:lvl2pPr>
            <a:lvl3pPr marL="1093622" indent="-218724" defTabSz="891607">
              <a:spcBef>
                <a:spcPct val="30000"/>
              </a:spcBef>
              <a:defRPr sz="1100">
                <a:solidFill>
                  <a:schemeClr val="tx1"/>
                </a:solidFill>
                <a:latin typeface="Arial" panose="020B0604020202020204" pitchFamily="34" charset="0"/>
              </a:defRPr>
            </a:lvl3pPr>
            <a:lvl4pPr marL="1531071" indent="-218724" defTabSz="891607">
              <a:spcBef>
                <a:spcPct val="30000"/>
              </a:spcBef>
              <a:defRPr sz="1100">
                <a:solidFill>
                  <a:schemeClr val="tx1"/>
                </a:solidFill>
                <a:latin typeface="Arial" panose="020B0604020202020204" pitchFamily="34" charset="0"/>
              </a:defRPr>
            </a:lvl4pPr>
            <a:lvl5pPr marL="1968520" indent="-218724" defTabSz="891607">
              <a:spcBef>
                <a:spcPct val="30000"/>
              </a:spcBef>
              <a:defRPr sz="1100">
                <a:solidFill>
                  <a:schemeClr val="tx1"/>
                </a:solidFill>
                <a:latin typeface="Arial" panose="020B0604020202020204" pitchFamily="34" charset="0"/>
              </a:defRPr>
            </a:lvl5pPr>
            <a:lvl6pPr marL="2405969" indent="-218724" defTabSz="891607" eaLnBrk="0" fontAlgn="base" hangingPunct="0">
              <a:spcBef>
                <a:spcPct val="30000"/>
              </a:spcBef>
              <a:spcAft>
                <a:spcPct val="0"/>
              </a:spcAft>
              <a:defRPr sz="1100">
                <a:solidFill>
                  <a:schemeClr val="tx1"/>
                </a:solidFill>
                <a:latin typeface="Arial" panose="020B0604020202020204" pitchFamily="34" charset="0"/>
              </a:defRPr>
            </a:lvl6pPr>
            <a:lvl7pPr marL="2843418" indent="-218724" defTabSz="891607" eaLnBrk="0" fontAlgn="base" hangingPunct="0">
              <a:spcBef>
                <a:spcPct val="30000"/>
              </a:spcBef>
              <a:spcAft>
                <a:spcPct val="0"/>
              </a:spcAft>
              <a:defRPr sz="1100">
                <a:solidFill>
                  <a:schemeClr val="tx1"/>
                </a:solidFill>
                <a:latin typeface="Arial" panose="020B0604020202020204" pitchFamily="34" charset="0"/>
              </a:defRPr>
            </a:lvl7pPr>
            <a:lvl8pPr marL="3280867" indent="-218724" defTabSz="891607" eaLnBrk="0" fontAlgn="base" hangingPunct="0">
              <a:spcBef>
                <a:spcPct val="30000"/>
              </a:spcBef>
              <a:spcAft>
                <a:spcPct val="0"/>
              </a:spcAft>
              <a:defRPr sz="1100">
                <a:solidFill>
                  <a:schemeClr val="tx1"/>
                </a:solidFill>
                <a:latin typeface="Arial" panose="020B0604020202020204" pitchFamily="34" charset="0"/>
              </a:defRPr>
            </a:lvl8pPr>
            <a:lvl9pPr marL="3718316" indent="-218724" defTabSz="891607" eaLnBrk="0" fontAlgn="base" hangingPunct="0">
              <a:spcBef>
                <a:spcPct val="30000"/>
              </a:spcBef>
              <a:spcAft>
                <a:spcPct val="0"/>
              </a:spcAft>
              <a:defRPr sz="1100">
                <a:solidFill>
                  <a:schemeClr val="tx1"/>
                </a:solidFill>
                <a:latin typeface="Arial" panose="020B0604020202020204" pitchFamily="34" charset="0"/>
              </a:defRPr>
            </a:lvl9pPr>
          </a:lstStyle>
          <a:p>
            <a:pPr>
              <a:spcBef>
                <a:spcPct val="0"/>
              </a:spcBef>
            </a:pPr>
            <a:fld id="{FDAD7AA5-C8F8-48E1-96D6-8337E13A6DD8}" type="slidenum">
              <a:rPr lang="en-US" altLang="en-US" sz="1200"/>
              <a:pPr>
                <a:spcBef>
                  <a:spcPct val="0"/>
                </a:spcBef>
              </a:pPr>
              <a:t>26</a:t>
            </a:fld>
            <a:endParaRPr lang="en-US" altLang="en-US"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74898">
              <a:defRPr/>
            </a:pPr>
            <a:r>
              <a:rPr lang="en-US"/>
              <a:t>To understand the timing of things, we can look at dates of arrivals over time. Let’s start by using an example of a flower called the White Trillium. Have any of you seen this flower before? It is a white flower that is mostly found here in the Smoky Mountains and blooms in the spring time. We are going to look at the date in which it first blooms each year from 1985 all the way to 2005. (20 years) This means we are going to be plotting the dates for which researchers first saw it blooming each year. </a:t>
            </a:r>
          </a:p>
          <a:p>
            <a:endParaRPr lang="en-US"/>
          </a:p>
          <a:p>
            <a:endParaRPr lang="en-US"/>
          </a:p>
          <a:p>
            <a:endParaRPr lang="en-US"/>
          </a:p>
          <a:p>
            <a:pPr defTabSz="874898">
              <a:defRPr/>
            </a:pPr>
            <a:r>
              <a:rPr lang="en-US" sz="1100" i="1">
                <a:hlinkClick r:id="" action="ppaction://noaction"/>
              </a:rPr>
              <a:t>Image: White Trillium (USDA.gov) http://plants.usda.gov/java/largeImage?imageID=trgr4_003_ahp.tif</a:t>
            </a:r>
            <a:endParaRPr lang="en-US" sz="1100" i="1"/>
          </a:p>
          <a:p>
            <a:endParaRPr lang="en-US"/>
          </a:p>
        </p:txBody>
      </p:sp>
      <p:sp>
        <p:nvSpPr>
          <p:cNvPr id="4" name="Slide Number Placeholder 3"/>
          <p:cNvSpPr>
            <a:spLocks noGrp="1"/>
          </p:cNvSpPr>
          <p:nvPr>
            <p:ph type="sldNum" sz="quarter" idx="5"/>
          </p:nvPr>
        </p:nvSpPr>
        <p:spPr/>
        <p:txBody>
          <a:bodyPr/>
          <a:lstStyle/>
          <a:p>
            <a:fld id="{5C55CB8C-176F-474B-9900-0BD089F183A9}" type="slidenum">
              <a:rPr lang="en-US" smtClean="0"/>
              <a:pPr/>
              <a:t>27</a:t>
            </a:fld>
            <a:endParaRPr lang="en-US"/>
          </a:p>
        </p:txBody>
      </p:sp>
    </p:spTree>
    <p:extLst>
      <p:ext uri="{BB962C8B-B14F-4D97-AF65-F5344CB8AC3E}">
        <p14:creationId xmlns:p14="http://schemas.microsoft.com/office/powerpoint/2010/main" val="15855098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will have two axes— with two variables.</a:t>
            </a:r>
          </a:p>
          <a:p>
            <a:r>
              <a:rPr lang="en-US"/>
              <a:t>A </a:t>
            </a:r>
            <a:r>
              <a:rPr lang="en-US" b="1"/>
              <a:t>VARIABLE</a:t>
            </a:r>
            <a:r>
              <a:rPr lang="en-US"/>
              <a:t> is an object, time period or any other type of category we are trying to measure. </a:t>
            </a:r>
          </a:p>
          <a:p>
            <a:pPr marL="218724" indent="-218724">
              <a:buAutoNum type="arabicParenR"/>
            </a:pPr>
            <a:r>
              <a:rPr lang="en-US" b="1"/>
              <a:t>The year </a:t>
            </a:r>
            <a:r>
              <a:rPr lang="en-US"/>
              <a:t>is the </a:t>
            </a:r>
            <a:r>
              <a:rPr lang="en-US" b="1"/>
              <a:t>independent variable</a:t>
            </a:r>
            <a:r>
              <a:rPr lang="en-US"/>
              <a:t>, meaning it is not changed by the other variables, so it goes on </a:t>
            </a:r>
            <a:r>
              <a:rPr lang="en-US" b="1"/>
              <a:t>the x-axis </a:t>
            </a:r>
            <a:r>
              <a:rPr lang="en-US"/>
              <a:t>along the bottom.</a:t>
            </a:r>
          </a:p>
          <a:p>
            <a:pPr marL="218724" indent="-218724">
              <a:buAutoNum type="arabicParenR"/>
            </a:pPr>
            <a:r>
              <a:rPr lang="en-US"/>
              <a:t>The timing of first blooms would be </a:t>
            </a:r>
            <a:r>
              <a:rPr lang="en-US" b="1"/>
              <a:t>dependent variables, </a:t>
            </a:r>
            <a:r>
              <a:rPr lang="en-US" b="0"/>
              <a:t>because they change and depend on other factors</a:t>
            </a:r>
            <a:r>
              <a:rPr lang="en-US"/>
              <a:t>. We would plot those bloom dates on the </a:t>
            </a:r>
            <a:r>
              <a:rPr lang="en-US" b="1"/>
              <a:t>y-axis</a:t>
            </a:r>
            <a:r>
              <a:rPr lang="en-US"/>
              <a:t> along the left side. </a:t>
            </a:r>
          </a:p>
          <a:p>
            <a:endParaRPr lang="en-US"/>
          </a:p>
          <a:p>
            <a:endParaRPr lang="en-US"/>
          </a:p>
          <a:p>
            <a:endParaRPr lang="en-US"/>
          </a:p>
          <a:p>
            <a:endParaRPr lang="en-US"/>
          </a:p>
          <a:p>
            <a:pPr defTabSz="874898">
              <a:defRPr/>
            </a:pPr>
            <a:r>
              <a:rPr lang="en-US"/>
              <a:t>Image: White Trillium (USDA.gov) </a:t>
            </a:r>
            <a:r>
              <a:rPr lang="en-US" sz="1100" i="1">
                <a:hlinkClick r:id="" action="ppaction://noaction"/>
              </a:rPr>
              <a:t>http://plants.usda.gov/java/largeImage?imageID=trgr4_003_ahp.tif</a:t>
            </a:r>
            <a:endParaRPr lang="en-US" sz="1100" i="1"/>
          </a:p>
          <a:p>
            <a:endParaRPr lang="en-US"/>
          </a:p>
        </p:txBody>
      </p:sp>
      <p:sp>
        <p:nvSpPr>
          <p:cNvPr id="4" name="Slide Number Placeholder 3"/>
          <p:cNvSpPr>
            <a:spLocks noGrp="1"/>
          </p:cNvSpPr>
          <p:nvPr>
            <p:ph type="sldNum" sz="quarter" idx="10"/>
          </p:nvPr>
        </p:nvSpPr>
        <p:spPr/>
        <p:txBody>
          <a:bodyPr/>
          <a:lstStyle/>
          <a:p>
            <a:fld id="{5C55CB8C-176F-474B-9900-0BD089F183A9}" type="slidenum">
              <a:rPr lang="en-US" smtClean="0"/>
              <a:pPr/>
              <a:t>28</a:t>
            </a:fld>
            <a:endParaRPr lang="en-US"/>
          </a:p>
        </p:txBody>
      </p:sp>
    </p:spTree>
    <p:extLst>
      <p:ext uri="{BB962C8B-B14F-4D97-AF65-F5344CB8AC3E}">
        <p14:creationId xmlns:p14="http://schemas.microsoft.com/office/powerpoint/2010/main" val="10623073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Science community once you have all your data collected, you must find a good way to share your findings. Graphs help scientists to share their data in a visual way. Using the Julian calendar is a great way to show data over a length of time (years). </a:t>
            </a:r>
          </a:p>
        </p:txBody>
      </p:sp>
      <p:sp>
        <p:nvSpPr>
          <p:cNvPr id="4" name="Slide Number Placeholder 3"/>
          <p:cNvSpPr>
            <a:spLocks noGrp="1"/>
          </p:cNvSpPr>
          <p:nvPr>
            <p:ph type="sldNum" sz="quarter" idx="5"/>
          </p:nvPr>
        </p:nvSpPr>
        <p:spPr/>
        <p:txBody>
          <a:bodyPr/>
          <a:lstStyle/>
          <a:p>
            <a:fld id="{5C55CB8C-176F-474B-9900-0BD089F183A9}" type="slidenum">
              <a:rPr lang="en-US" smtClean="0"/>
              <a:pPr/>
              <a:t>30</a:t>
            </a:fld>
            <a:endParaRPr lang="en-US"/>
          </a:p>
        </p:txBody>
      </p:sp>
    </p:spTree>
    <p:extLst>
      <p:ext uri="{BB962C8B-B14F-4D97-AF65-F5344CB8AC3E}">
        <p14:creationId xmlns:p14="http://schemas.microsoft.com/office/powerpoint/2010/main" val="25025355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Julian calendar was introduced by Julius Caesar in 45 BCE and served as the predominant calendar in the Western world for over 1600 years. It was based on a 365-day solar year, with an additional day added every four years to account for the extra 0.25 days in the solar year. Solar year, which is the length of time it takes for the Earth to orbit the sun. This calendar was very accurate in its calculations, great way to visually show representation of data.</a:t>
            </a:r>
          </a:p>
          <a:p>
            <a:r>
              <a:rPr lang="en-US" dirty="0"/>
              <a:t>Key Features of the Julian Calendar</a:t>
            </a:r>
          </a:p>
          <a:p>
            <a:r>
              <a:rPr lang="en-US" dirty="0"/>
              <a:t>1.	365-day year: The Julian calendar is based on a 365-day year, divided into 12 months.</a:t>
            </a:r>
          </a:p>
          <a:p>
            <a:r>
              <a:rPr lang="en-US" dirty="0"/>
              <a:t>Key Points to Remember</a:t>
            </a:r>
          </a:p>
          <a:p>
            <a:r>
              <a:rPr lang="en-US" dirty="0"/>
              <a:t>•	Julian calendar introduced by Julius Caesar in 45 BCE</a:t>
            </a:r>
          </a:p>
          <a:p>
            <a:r>
              <a:rPr lang="en-US" dirty="0"/>
              <a:t>•	365-day year with a leap year every 4 years</a:t>
            </a:r>
          </a:p>
          <a:p>
            <a:r>
              <a:rPr lang="en-US" dirty="0"/>
              <a:t>•	Replaced by the Gregorian calendar in 1582</a:t>
            </a:r>
          </a:p>
          <a:p>
            <a:r>
              <a:rPr lang="en-US" dirty="0"/>
              <a:t>•	Important for historical and astronomical studies</a:t>
            </a:r>
          </a:p>
          <a:p>
            <a:r>
              <a:rPr lang="en-US" dirty="0"/>
              <a:t>Have the students find the Julian calendar number that matches up to their birthday in the Gregorian calendar. </a:t>
            </a:r>
          </a:p>
          <a:p>
            <a:endParaRPr lang="en-US" dirty="0"/>
          </a:p>
        </p:txBody>
      </p:sp>
      <p:sp>
        <p:nvSpPr>
          <p:cNvPr id="4" name="Slide Number Placeholder 3"/>
          <p:cNvSpPr>
            <a:spLocks noGrp="1"/>
          </p:cNvSpPr>
          <p:nvPr>
            <p:ph type="sldNum" sz="quarter" idx="5"/>
          </p:nvPr>
        </p:nvSpPr>
        <p:spPr/>
        <p:txBody>
          <a:bodyPr/>
          <a:lstStyle/>
          <a:p>
            <a:fld id="{5C55CB8C-176F-474B-9900-0BD089F183A9}" type="slidenum">
              <a:rPr lang="en-US" smtClean="0"/>
              <a:pPr/>
              <a:t>32</a:t>
            </a:fld>
            <a:endParaRPr lang="en-US"/>
          </a:p>
        </p:txBody>
      </p:sp>
    </p:spTree>
    <p:extLst>
      <p:ext uri="{BB962C8B-B14F-4D97-AF65-F5344CB8AC3E}">
        <p14:creationId xmlns:p14="http://schemas.microsoft.com/office/powerpoint/2010/main" val="20374509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is recorded onto the graph with dots.</a:t>
            </a:r>
          </a:p>
          <a:p>
            <a:r>
              <a:rPr lang="en-US" dirty="0"/>
              <a:t>Let’ translate what we see. </a:t>
            </a:r>
          </a:p>
          <a:p>
            <a:pPr marL="218724" indent="-218724">
              <a:buAutoNum type="arabicParenR"/>
            </a:pPr>
            <a:r>
              <a:rPr lang="en-US" dirty="0"/>
              <a:t>In 1992, approximately when did the trillium first bloom? (about March 30- 89 day of Julian Calendar)</a:t>
            </a:r>
          </a:p>
          <a:p>
            <a:pPr marL="218724" indent="-218724">
              <a:buAutoNum type="arabicParenR"/>
            </a:pPr>
            <a:r>
              <a:rPr lang="en-US" dirty="0"/>
              <a:t>What year was the earliest first bloom recorded? (1991, February 29- 61</a:t>
            </a:r>
            <a:r>
              <a:rPr lang="en-US" baseline="30000" dirty="0"/>
              <a:t>st</a:t>
            </a:r>
            <a:r>
              <a:rPr lang="en-US" dirty="0"/>
              <a:t> day of the Julian Calendar)</a:t>
            </a:r>
            <a:endParaRPr lang="en-US" baseline="0" dirty="0"/>
          </a:p>
          <a:p>
            <a:pPr marL="218724" indent="-218724">
              <a:buAutoNum type="arabicParenR"/>
            </a:pPr>
            <a:r>
              <a:rPr lang="en-US" baseline="0" dirty="0"/>
              <a:t>Looking at the 20 years represented, would you say that on average the earliest date blooming is coming earlier, later or staying the same? Can you tell?</a:t>
            </a:r>
            <a:endParaRPr lang="en-US" dirty="0"/>
          </a:p>
        </p:txBody>
      </p:sp>
      <p:sp>
        <p:nvSpPr>
          <p:cNvPr id="4" name="Slide Number Placeholder 3"/>
          <p:cNvSpPr>
            <a:spLocks noGrp="1"/>
          </p:cNvSpPr>
          <p:nvPr>
            <p:ph type="sldNum" sz="quarter" idx="10"/>
          </p:nvPr>
        </p:nvSpPr>
        <p:spPr/>
        <p:txBody>
          <a:bodyPr/>
          <a:lstStyle/>
          <a:p>
            <a:fld id="{5C55CB8C-176F-474B-9900-0BD089F183A9}" type="slidenum">
              <a:rPr lang="en-US" smtClean="0"/>
              <a:pPr/>
              <a:t>33</a:t>
            </a:fld>
            <a:endParaRPr lang="en-US"/>
          </a:p>
        </p:txBody>
      </p:sp>
    </p:spTree>
    <p:extLst>
      <p:ext uri="{BB962C8B-B14F-4D97-AF65-F5344CB8AC3E}">
        <p14:creationId xmlns:p14="http://schemas.microsoft.com/office/powerpoint/2010/main" val="38639258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With such variable data, we need to interpret the data so that it’s easier to understand.  We can create a </a:t>
            </a:r>
            <a:r>
              <a:rPr lang="en-US" b="1"/>
              <a:t>TREND LINE</a:t>
            </a:r>
            <a:r>
              <a:rPr lang="en-US"/>
              <a:t>.</a:t>
            </a:r>
          </a:p>
          <a:p>
            <a:r>
              <a:rPr lang="en-US" baseline="0"/>
              <a:t>The trend line is the line showing the general pattern of the data, based on averages of highs and lows. This trend line is sloping slightly downwards which is showing a “negative relationship”. This doesn’t mean it is “bad” but means that there is a downward trend relationship; blooms are happening earlier in the year, on average, over time. They are going downward. </a:t>
            </a:r>
          </a:p>
          <a:p>
            <a:endParaRPr lang="en-US" baseline="0"/>
          </a:p>
          <a:p>
            <a:r>
              <a:rPr lang="en-US" baseline="0"/>
              <a:t>The trend line would slope upward if the relationship was positive; the later the year, the later the time of year for blooming. </a:t>
            </a:r>
          </a:p>
          <a:p>
            <a:r>
              <a:rPr lang="en-US" baseline="0"/>
              <a:t>There could also be no relationship with no change seen. </a:t>
            </a:r>
          </a:p>
          <a:p>
            <a:endParaRPr lang="en-US" baseline="0"/>
          </a:p>
          <a:p>
            <a:r>
              <a:rPr lang="en-US" baseline="0"/>
              <a:t>In the grey box towards the top, you will see what is called the R-Value. </a:t>
            </a:r>
          </a:p>
          <a:p>
            <a:pPr marL="164043" indent="-164043">
              <a:buFont typeface="Arial" panose="020B0604020202020204" pitchFamily="34" charset="0"/>
              <a:buChar char="•"/>
            </a:pPr>
            <a:r>
              <a:rPr lang="en-US" baseline="0"/>
              <a:t>The </a:t>
            </a:r>
            <a:r>
              <a:rPr lang="en-US" b="1" baseline="0"/>
              <a:t>R-value</a:t>
            </a:r>
            <a:r>
              <a:rPr lang="en-US" baseline="0"/>
              <a:t> is the </a:t>
            </a:r>
            <a:r>
              <a:rPr lang="en-US" b="1" baseline="0"/>
              <a:t>relationship of reliability between the x and y axis </a:t>
            </a:r>
            <a:r>
              <a:rPr lang="en-US" baseline="0"/>
              <a:t>values. An R values closer to 1 indicate an excellent linear reliability. This R value is .0045 which is not close to 1.0 so it doesn’t have good reliability. This means the data has a lot of </a:t>
            </a:r>
            <a:r>
              <a:rPr lang="en-US" b="1" baseline="0"/>
              <a:t>variability</a:t>
            </a:r>
            <a:r>
              <a:rPr lang="en-US" baseline="0"/>
              <a:t>, but it doesn’t mean the data is not </a:t>
            </a:r>
            <a:r>
              <a:rPr lang="en-US" b="1" baseline="0"/>
              <a:t>reliable</a:t>
            </a:r>
            <a:r>
              <a:rPr lang="en-US" baseline="0"/>
              <a:t>. We just need more data.</a:t>
            </a:r>
          </a:p>
          <a:p>
            <a:pPr marL="164043" indent="-164043">
              <a:buFont typeface="Arial" panose="020B0604020202020204" pitchFamily="34" charset="0"/>
              <a:buChar char="•"/>
            </a:pPr>
            <a:r>
              <a:rPr lang="en-US" baseline="0"/>
              <a:t>This study was only 20 years. By increasing the number of years studied, or numbers of plants, we might improve the R-value.</a:t>
            </a:r>
            <a:endParaRPr lang="en-US"/>
          </a:p>
        </p:txBody>
      </p:sp>
      <p:sp>
        <p:nvSpPr>
          <p:cNvPr id="4" name="Slide Number Placeholder 3"/>
          <p:cNvSpPr>
            <a:spLocks noGrp="1"/>
          </p:cNvSpPr>
          <p:nvPr>
            <p:ph type="sldNum" sz="quarter" idx="10"/>
          </p:nvPr>
        </p:nvSpPr>
        <p:spPr/>
        <p:txBody>
          <a:bodyPr/>
          <a:lstStyle/>
          <a:p>
            <a:fld id="{5C55CB8C-176F-474B-9900-0BD089F183A9}" type="slidenum">
              <a:rPr lang="en-US" smtClean="0"/>
              <a:pPr/>
              <a:t>34</a:t>
            </a:fld>
            <a:endParaRPr lang="en-US"/>
          </a:p>
        </p:txBody>
      </p:sp>
    </p:spTree>
    <p:extLst>
      <p:ext uri="{BB962C8B-B14F-4D97-AF65-F5344CB8AC3E}">
        <p14:creationId xmlns:p14="http://schemas.microsoft.com/office/powerpoint/2010/main" val="38296607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74898">
              <a:defRPr/>
            </a:pPr>
            <a:r>
              <a:rPr lang="en-US" sz="1100"/>
              <a:t>One species that is affected by climate and the budding and blooming of plants is the Black Throated Green Warbler. They eat almost exclusively </a:t>
            </a:r>
            <a:r>
              <a:rPr lang="en-US" sz="1100" b="1"/>
              <a:t>insects</a:t>
            </a:r>
            <a:r>
              <a:rPr lang="en-US" sz="1100"/>
              <a:t> during the breeding season, especially caterpillars, which they glean from small branches on both coniferous and deciduous trees. They also take berries in migration and feed on the buds of cecropia trees while wintering in the tropics.</a:t>
            </a:r>
            <a:endParaRPr lang="en-US"/>
          </a:p>
          <a:p>
            <a:endParaRPr lang="en-US" sz="1100"/>
          </a:p>
          <a:p>
            <a:r>
              <a:rPr lang="en-US" sz="1100"/>
              <a:t>While some birds, like the hummingbird, depend on photoperiods for migration timing, this bird migrates with weather. </a:t>
            </a:r>
          </a:p>
          <a:p>
            <a:endParaRPr lang="en-US" sz="1100"/>
          </a:p>
        </p:txBody>
      </p:sp>
      <p:sp>
        <p:nvSpPr>
          <p:cNvPr id="4" name="Slide Number Placeholder 3"/>
          <p:cNvSpPr>
            <a:spLocks noGrp="1"/>
          </p:cNvSpPr>
          <p:nvPr>
            <p:ph type="sldNum" sz="quarter" idx="5"/>
          </p:nvPr>
        </p:nvSpPr>
        <p:spPr/>
        <p:txBody>
          <a:bodyPr/>
          <a:lstStyle/>
          <a:p>
            <a:fld id="{5C55CB8C-176F-474B-9900-0BD089F183A9}" type="slidenum">
              <a:rPr lang="en-US" smtClean="0"/>
              <a:pPr/>
              <a:t>35</a:t>
            </a:fld>
            <a:endParaRPr lang="en-US"/>
          </a:p>
        </p:txBody>
      </p:sp>
    </p:spTree>
    <p:extLst>
      <p:ext uri="{BB962C8B-B14F-4D97-AF65-F5344CB8AC3E}">
        <p14:creationId xmlns:p14="http://schemas.microsoft.com/office/powerpoint/2010/main" val="26771816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FCF82E3D-31F6-4F2C-A4E7-40B16B9342F5}"/>
              </a:ext>
            </a:extLst>
          </p:cNvPr>
          <p:cNvSpPr>
            <a:spLocks noGrp="1" noRot="1" noChangeAspect="1" noChangeArrowheads="1" noTextEdit="1"/>
          </p:cNvSpPr>
          <p:nvPr>
            <p:ph type="sldImg"/>
          </p:nvPr>
        </p:nvSpPr>
        <p:spPr>
          <a:ln/>
        </p:spPr>
      </p:sp>
      <p:sp>
        <p:nvSpPr>
          <p:cNvPr id="44035" name="Notes Placeholder 2">
            <a:extLst>
              <a:ext uri="{FF2B5EF4-FFF2-40B4-BE49-F238E27FC236}">
                <a16:creationId xmlns:a16="http://schemas.microsoft.com/office/drawing/2014/main" id="{56247474-2FAF-4768-86F1-7E2B2A64AA5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We can study a changing climate and its impact on the Smokies through the study of phenology. </a:t>
            </a:r>
          </a:p>
          <a:p>
            <a:r>
              <a:rPr lang="en-US" altLang="en-US">
                <a:latin typeface="Arial" panose="020B0604020202020204" pitchFamily="34" charset="0"/>
              </a:rPr>
              <a:t>Are plants blooming earlier than normal?  How does that impact pollinators? How does it impact birds, like the Black Throated Green Warbler.</a:t>
            </a:r>
          </a:p>
          <a:p>
            <a:endParaRPr lang="en-US" altLang="en-US">
              <a:latin typeface="Arial" panose="020B0604020202020204" pitchFamily="34" charset="0"/>
            </a:endParaRPr>
          </a:p>
          <a:p>
            <a:r>
              <a:rPr lang="en-US" altLang="en-US">
                <a:latin typeface="Arial" panose="020B0604020202020204" pitchFamily="34" charset="0"/>
              </a:rPr>
              <a:t>The Great Smoky Mountains Institute at Tremont, our residential environmental center in Tennessee, has been recording first appearance of birds, amphibians and flowers for over 35 years.  We are seeing trends of early arrivals for some bird species and some flowering plants.  </a:t>
            </a:r>
          </a:p>
        </p:txBody>
      </p:sp>
      <p:sp>
        <p:nvSpPr>
          <p:cNvPr id="44036" name="Slide Number Placeholder 3">
            <a:extLst>
              <a:ext uri="{FF2B5EF4-FFF2-40B4-BE49-F238E27FC236}">
                <a16:creationId xmlns:a16="http://schemas.microsoft.com/office/drawing/2014/main" id="{607B2524-9653-47EC-BD64-C706C98F4CA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1607">
              <a:spcBef>
                <a:spcPct val="30000"/>
              </a:spcBef>
              <a:defRPr sz="1100">
                <a:solidFill>
                  <a:schemeClr val="tx1"/>
                </a:solidFill>
                <a:latin typeface="Arial" panose="020B0604020202020204" pitchFamily="34" charset="0"/>
              </a:defRPr>
            </a:lvl1pPr>
            <a:lvl2pPr marL="710855" indent="-273406" defTabSz="891607">
              <a:spcBef>
                <a:spcPct val="30000"/>
              </a:spcBef>
              <a:defRPr sz="1100">
                <a:solidFill>
                  <a:schemeClr val="tx1"/>
                </a:solidFill>
                <a:latin typeface="Arial" panose="020B0604020202020204" pitchFamily="34" charset="0"/>
              </a:defRPr>
            </a:lvl2pPr>
            <a:lvl3pPr marL="1093622" indent="-218724" defTabSz="891607">
              <a:spcBef>
                <a:spcPct val="30000"/>
              </a:spcBef>
              <a:defRPr sz="1100">
                <a:solidFill>
                  <a:schemeClr val="tx1"/>
                </a:solidFill>
                <a:latin typeface="Arial" panose="020B0604020202020204" pitchFamily="34" charset="0"/>
              </a:defRPr>
            </a:lvl3pPr>
            <a:lvl4pPr marL="1531071" indent="-218724" defTabSz="891607">
              <a:spcBef>
                <a:spcPct val="30000"/>
              </a:spcBef>
              <a:defRPr sz="1100">
                <a:solidFill>
                  <a:schemeClr val="tx1"/>
                </a:solidFill>
                <a:latin typeface="Arial" panose="020B0604020202020204" pitchFamily="34" charset="0"/>
              </a:defRPr>
            </a:lvl4pPr>
            <a:lvl5pPr marL="1968520" indent="-218724" defTabSz="891607">
              <a:spcBef>
                <a:spcPct val="30000"/>
              </a:spcBef>
              <a:defRPr sz="1100">
                <a:solidFill>
                  <a:schemeClr val="tx1"/>
                </a:solidFill>
                <a:latin typeface="Arial" panose="020B0604020202020204" pitchFamily="34" charset="0"/>
              </a:defRPr>
            </a:lvl5pPr>
            <a:lvl6pPr marL="2405969" indent="-218724" defTabSz="891607" eaLnBrk="0" fontAlgn="base" hangingPunct="0">
              <a:spcBef>
                <a:spcPct val="30000"/>
              </a:spcBef>
              <a:spcAft>
                <a:spcPct val="0"/>
              </a:spcAft>
              <a:defRPr sz="1100">
                <a:solidFill>
                  <a:schemeClr val="tx1"/>
                </a:solidFill>
                <a:latin typeface="Arial" panose="020B0604020202020204" pitchFamily="34" charset="0"/>
              </a:defRPr>
            </a:lvl6pPr>
            <a:lvl7pPr marL="2843418" indent="-218724" defTabSz="891607" eaLnBrk="0" fontAlgn="base" hangingPunct="0">
              <a:spcBef>
                <a:spcPct val="30000"/>
              </a:spcBef>
              <a:spcAft>
                <a:spcPct val="0"/>
              </a:spcAft>
              <a:defRPr sz="1100">
                <a:solidFill>
                  <a:schemeClr val="tx1"/>
                </a:solidFill>
                <a:latin typeface="Arial" panose="020B0604020202020204" pitchFamily="34" charset="0"/>
              </a:defRPr>
            </a:lvl7pPr>
            <a:lvl8pPr marL="3280867" indent="-218724" defTabSz="891607" eaLnBrk="0" fontAlgn="base" hangingPunct="0">
              <a:spcBef>
                <a:spcPct val="30000"/>
              </a:spcBef>
              <a:spcAft>
                <a:spcPct val="0"/>
              </a:spcAft>
              <a:defRPr sz="1100">
                <a:solidFill>
                  <a:schemeClr val="tx1"/>
                </a:solidFill>
                <a:latin typeface="Arial" panose="020B0604020202020204" pitchFamily="34" charset="0"/>
              </a:defRPr>
            </a:lvl8pPr>
            <a:lvl9pPr marL="3718316" indent="-218724" defTabSz="891607" eaLnBrk="0" fontAlgn="base" hangingPunct="0">
              <a:spcBef>
                <a:spcPct val="30000"/>
              </a:spcBef>
              <a:spcAft>
                <a:spcPct val="0"/>
              </a:spcAft>
              <a:defRPr sz="1100">
                <a:solidFill>
                  <a:schemeClr val="tx1"/>
                </a:solidFill>
                <a:latin typeface="Arial" panose="020B0604020202020204" pitchFamily="34" charset="0"/>
              </a:defRPr>
            </a:lvl9pPr>
          </a:lstStyle>
          <a:p>
            <a:pPr>
              <a:spcBef>
                <a:spcPct val="0"/>
              </a:spcBef>
            </a:pPr>
            <a:fld id="{6E8211A5-04E2-4095-BC0F-F28865A147CE}" type="slidenum">
              <a:rPr lang="en-US" altLang="en-US" sz="1200"/>
              <a:pPr>
                <a:spcBef>
                  <a:spcPct val="0"/>
                </a:spcBef>
              </a:pPr>
              <a:t>36</a:t>
            </a:fld>
            <a:endParaRPr lang="en-US" altLang="en-US" sz="12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Once we add a trend line, can you see a POSITIVE or NEGATIVE trend over time? </a:t>
            </a:r>
          </a:p>
          <a:p>
            <a:r>
              <a:rPr lang="en-US" b="0" baseline="0" dirty="0"/>
              <a:t>When we average the results, this </a:t>
            </a:r>
            <a:r>
              <a:rPr lang="en-US" baseline="0" dirty="0"/>
              <a:t>is showing a </a:t>
            </a:r>
            <a:r>
              <a:rPr lang="en-US" b="1" baseline="0" dirty="0"/>
              <a:t>positive trend </a:t>
            </a:r>
            <a:r>
              <a:rPr lang="en-US" baseline="0" dirty="0"/>
              <a:t>with a trend of the bird being seen later in the year over time.  </a:t>
            </a:r>
          </a:p>
          <a:p>
            <a:endParaRPr lang="en-US" baseline="0" dirty="0"/>
          </a:p>
          <a:p>
            <a:r>
              <a:rPr lang="en-US" baseline="0" dirty="0"/>
              <a:t>From the information on this graph, we can summarize our conclusions: there is a trend that spring came later in the Smokies between 2009 - 2019.  (If looking at the last date, it was two weeks earlier, but the average was more like 5 days).</a:t>
            </a:r>
          </a:p>
          <a:p>
            <a:endParaRPr lang="en-US" baseline="0" dirty="0"/>
          </a:p>
          <a:p>
            <a:r>
              <a:rPr lang="en-US" b="1" baseline="0" dirty="0"/>
              <a:t>Is ten years enough time to draw a conclusion? </a:t>
            </a:r>
            <a:r>
              <a:rPr lang="en-US" baseline="0" dirty="0"/>
              <a:t>What is the R-value? (In the grey box). (It’s only .0464) We like to see an R-value close to 1.0 for reliability of data. </a:t>
            </a:r>
          </a:p>
          <a:p>
            <a:endParaRPr lang="en-US" baseline="0" dirty="0"/>
          </a:p>
        </p:txBody>
      </p:sp>
      <p:sp>
        <p:nvSpPr>
          <p:cNvPr id="4" name="Slide Number Placeholder 3"/>
          <p:cNvSpPr>
            <a:spLocks noGrp="1"/>
          </p:cNvSpPr>
          <p:nvPr>
            <p:ph type="sldNum" sz="quarter" idx="10"/>
          </p:nvPr>
        </p:nvSpPr>
        <p:spPr/>
        <p:txBody>
          <a:bodyPr/>
          <a:lstStyle/>
          <a:p>
            <a:fld id="{5C55CB8C-176F-474B-9900-0BD089F183A9}" type="slidenum">
              <a:rPr lang="en-US" smtClean="0"/>
              <a:pPr/>
              <a:t>37</a:t>
            </a:fld>
            <a:endParaRPr lang="en-US"/>
          </a:p>
        </p:txBody>
      </p:sp>
    </p:spTree>
    <p:extLst>
      <p:ext uri="{BB962C8B-B14F-4D97-AF65-F5344CB8AC3E}">
        <p14:creationId xmlns:p14="http://schemas.microsoft.com/office/powerpoint/2010/main" val="10623073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it is time to create your own graph!  (Hand out the data and the graph</a:t>
            </a:r>
            <a:r>
              <a:rPr lang="en-US" baseline="0"/>
              <a:t> sheet template.)</a:t>
            </a:r>
          </a:p>
          <a:p>
            <a:pPr marL="164043" indent="-164043">
              <a:buFont typeface="Arial" panose="020B0604020202020204" pitchFamily="34" charset="0"/>
              <a:buChar char="•"/>
            </a:pPr>
            <a:r>
              <a:rPr lang="en-US" baseline="0"/>
              <a:t>You will be creating your graphs using a blank grid. </a:t>
            </a:r>
          </a:p>
          <a:p>
            <a:pPr marL="164043" indent="-164043">
              <a:buFont typeface="Arial" panose="020B0604020202020204" pitchFamily="34" charset="0"/>
              <a:buChar char="•"/>
            </a:pPr>
            <a:r>
              <a:rPr lang="en-US" b="0" baseline="0"/>
              <a:t>We will supply you with data about the arrival of Black Throated Green Warblers, or other species, and you can plot the data on the chart by date of their arrival.</a:t>
            </a:r>
          </a:p>
          <a:p>
            <a:pPr marL="164043" indent="-164043">
              <a:buFont typeface="Arial" panose="020B0604020202020204" pitchFamily="34" charset="0"/>
              <a:buChar char="•"/>
            </a:pPr>
            <a:r>
              <a:rPr lang="en-US" b="0" baseline="0"/>
              <a:t>Looking over your graph, you can determine if the birds are arriving earlier or later, by looking at the Trend Line.</a:t>
            </a:r>
          </a:p>
          <a:p>
            <a:pPr marL="164043" indent="-164043">
              <a:buFont typeface="Arial" panose="020B0604020202020204" pitchFamily="34" charset="0"/>
              <a:buChar char="•"/>
            </a:pPr>
            <a:endParaRPr lang="en-US" b="0" baseline="0"/>
          </a:p>
          <a:p>
            <a:endParaRPr lang="en-US" b="0" baseline="0"/>
          </a:p>
          <a:p>
            <a:r>
              <a:rPr lang="en-US" baseline="0"/>
              <a:t>Some tips: Don’t forget your labels and a tip – use a similar spacing for you dependent variable graphing. Don’t just put down the dates in the random way they show up on your data sheet. Would it be best to do 5, 10, 15 day intervals? This is up to you but think about your viewer being able to see distinctions in the data. </a:t>
            </a:r>
            <a:endParaRPr lang="en-US"/>
          </a:p>
        </p:txBody>
      </p:sp>
      <p:sp>
        <p:nvSpPr>
          <p:cNvPr id="4" name="Slide Number Placeholder 3"/>
          <p:cNvSpPr>
            <a:spLocks noGrp="1"/>
          </p:cNvSpPr>
          <p:nvPr>
            <p:ph type="sldNum" sz="quarter" idx="10"/>
          </p:nvPr>
        </p:nvSpPr>
        <p:spPr/>
        <p:txBody>
          <a:bodyPr/>
          <a:lstStyle/>
          <a:p>
            <a:fld id="{5C55CB8C-176F-474B-9900-0BD089F183A9}" type="slidenum">
              <a:rPr lang="en-US" smtClean="0"/>
              <a:pPr/>
              <a:t>38</a:t>
            </a:fld>
            <a:endParaRPr lang="en-US"/>
          </a:p>
        </p:txBody>
      </p:sp>
    </p:spTree>
    <p:extLst>
      <p:ext uri="{BB962C8B-B14F-4D97-AF65-F5344CB8AC3E}">
        <p14:creationId xmlns:p14="http://schemas.microsoft.com/office/powerpoint/2010/main" val="17269079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24854">
              <a:defRPr/>
            </a:pPr>
            <a:r>
              <a:rPr lang="en-US" dirty="0"/>
              <a:t>What will happen if we add more data? Instead of 10 years, let’s graph 34 years together.</a:t>
            </a:r>
          </a:p>
          <a:p>
            <a:pPr defTabSz="924854">
              <a:defRPr/>
            </a:pPr>
            <a:endParaRPr lang="en-US" dirty="0"/>
          </a:p>
          <a:p>
            <a:pPr defTabSz="924854">
              <a:defRPr/>
            </a:pPr>
            <a:r>
              <a:rPr lang="en-US" dirty="0"/>
              <a:t>(Pass out student graphing activity sheets).</a:t>
            </a:r>
          </a:p>
          <a:p>
            <a:endParaRPr lang="en-US" dirty="0"/>
          </a:p>
        </p:txBody>
      </p:sp>
      <p:sp>
        <p:nvSpPr>
          <p:cNvPr id="4" name="Slide Number Placeholder 3"/>
          <p:cNvSpPr>
            <a:spLocks noGrp="1"/>
          </p:cNvSpPr>
          <p:nvPr>
            <p:ph type="sldNum" sz="quarter" idx="10"/>
          </p:nvPr>
        </p:nvSpPr>
        <p:spPr/>
        <p:txBody>
          <a:bodyPr/>
          <a:lstStyle/>
          <a:p>
            <a:fld id="{5C55CB8C-176F-474B-9900-0BD089F183A9}" type="slidenum">
              <a:rPr lang="en-US" smtClean="0"/>
              <a:pPr/>
              <a:t>39</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will be entering data from a table to a graph. Some groups will be working with Black Throated Green Warblers, some will be working with Spring Peepers. </a:t>
            </a:r>
          </a:p>
          <a:p>
            <a:r>
              <a:rPr lang="en-US" dirty="0"/>
              <a:t>For this example, we’ll look at the Black throated green warblers but the process is exactly the same.</a:t>
            </a:r>
          </a:p>
          <a:p>
            <a:r>
              <a:rPr lang="en-US" dirty="0"/>
              <a:t>Look at the first year that data is listed, and the calendar date that they first arrived.</a:t>
            </a:r>
          </a:p>
          <a:p>
            <a:r>
              <a:rPr lang="en-US" dirty="0"/>
              <a:t>What year? (1985)</a:t>
            </a:r>
          </a:p>
          <a:p>
            <a:r>
              <a:rPr lang="en-US" dirty="0"/>
              <a:t>What was the date? (April 8</a:t>
            </a:r>
            <a:r>
              <a:rPr lang="en-US" baseline="30000" dirty="0"/>
              <a:t>th</a:t>
            </a:r>
            <a:r>
              <a:rPr lang="en-US" dirty="0"/>
              <a:t>)</a:t>
            </a:r>
          </a:p>
          <a:p>
            <a:r>
              <a:rPr lang="en-US" dirty="0"/>
              <a:t>Above 1985 on the x-axis, enter a dot closest to April 8. (See example on screen).</a:t>
            </a:r>
          </a:p>
          <a:p>
            <a:endParaRPr lang="en-US" dirty="0"/>
          </a:p>
          <a:p>
            <a:r>
              <a:rPr lang="en-US" dirty="0"/>
              <a:t>Go ahead and fill out the rest of the graph with your data. </a:t>
            </a:r>
          </a:p>
          <a:p>
            <a:endParaRPr lang="en-US" dirty="0"/>
          </a:p>
          <a:p>
            <a:r>
              <a:rPr lang="en-US" b="1" i="1" dirty="0"/>
              <a:t>(When groups are done, have them report what they found.) </a:t>
            </a:r>
          </a:p>
        </p:txBody>
      </p:sp>
      <p:sp>
        <p:nvSpPr>
          <p:cNvPr id="4" name="Slide Number Placeholder 3"/>
          <p:cNvSpPr>
            <a:spLocks noGrp="1"/>
          </p:cNvSpPr>
          <p:nvPr>
            <p:ph type="sldNum" sz="quarter" idx="5"/>
          </p:nvPr>
        </p:nvSpPr>
        <p:spPr/>
        <p:txBody>
          <a:bodyPr/>
          <a:lstStyle/>
          <a:p>
            <a:fld id="{5C55CB8C-176F-474B-9900-0BD089F183A9}" type="slidenum">
              <a:rPr lang="en-US" smtClean="0"/>
              <a:pPr/>
              <a:t>40</a:t>
            </a:fld>
            <a:endParaRPr lang="en-US"/>
          </a:p>
        </p:txBody>
      </p:sp>
    </p:spTree>
    <p:extLst>
      <p:ext uri="{BB962C8B-B14F-4D97-AF65-F5344CB8AC3E}">
        <p14:creationId xmlns:p14="http://schemas.microsoft.com/office/powerpoint/2010/main" val="36679089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24854">
              <a:defRPr/>
            </a:pPr>
            <a:r>
              <a:rPr lang="en-US" dirty="0"/>
              <a:t>You should have something that looks similar to this.</a:t>
            </a:r>
          </a:p>
          <a:p>
            <a:pPr defTabSz="924854">
              <a:defRPr/>
            </a:pPr>
            <a:r>
              <a:rPr lang="en-US" dirty="0"/>
              <a:t>Can you tell if the trend is positive or negative? (going up, or going down?)</a:t>
            </a:r>
          </a:p>
          <a:p>
            <a:pPr defTabSz="924854">
              <a:defRPr/>
            </a:pPr>
            <a:r>
              <a:rPr lang="en-US" dirty="0"/>
              <a:t>Would you say the warblers coming earlier or later? Can you tell?</a:t>
            </a:r>
          </a:p>
          <a:p>
            <a:pPr defTabSz="924854">
              <a:defRPr/>
            </a:pPr>
            <a:endParaRPr lang="en-US" dirty="0"/>
          </a:p>
          <a:p>
            <a:endParaRPr lang="en-US" dirty="0"/>
          </a:p>
        </p:txBody>
      </p:sp>
      <p:sp>
        <p:nvSpPr>
          <p:cNvPr id="4" name="Slide Number Placeholder 3"/>
          <p:cNvSpPr>
            <a:spLocks noGrp="1"/>
          </p:cNvSpPr>
          <p:nvPr>
            <p:ph type="sldNum" sz="quarter" idx="10"/>
          </p:nvPr>
        </p:nvSpPr>
        <p:spPr/>
        <p:txBody>
          <a:bodyPr/>
          <a:lstStyle/>
          <a:p>
            <a:fld id="{5C55CB8C-176F-474B-9900-0BD089F183A9}" type="slidenum">
              <a:rPr lang="en-US" smtClean="0"/>
              <a:pPr/>
              <a:t>41</a:t>
            </a:fld>
            <a:endParaRPr lang="en-US"/>
          </a:p>
        </p:txBody>
      </p:sp>
    </p:spTree>
    <p:extLst>
      <p:ext uri="{BB962C8B-B14F-4D97-AF65-F5344CB8AC3E}">
        <p14:creationId xmlns:p14="http://schemas.microsoft.com/office/powerpoint/2010/main" val="33416945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defTabSz="924854">
              <a:defRPr/>
            </a:pPr>
            <a:r>
              <a:rPr lang="en-US" dirty="0"/>
              <a:t>Now let’s add the trend line from your results.</a:t>
            </a:r>
          </a:p>
          <a:p>
            <a:pPr defTabSz="924854">
              <a:defRPr/>
            </a:pPr>
            <a:r>
              <a:rPr lang="en-US" dirty="0"/>
              <a:t>Is the trend line positive or negative? (Negative)</a:t>
            </a:r>
          </a:p>
          <a:p>
            <a:pPr defTabSz="924854">
              <a:defRPr/>
            </a:pPr>
            <a:r>
              <a:rPr lang="en-US" dirty="0"/>
              <a:t>What is happening? (The trend is that warblers are arriving on average, about 3 weeks earlier).</a:t>
            </a:r>
          </a:p>
          <a:p>
            <a:pPr defTabSz="924854">
              <a:defRPr/>
            </a:pPr>
            <a:endParaRPr lang="en-US" dirty="0"/>
          </a:p>
          <a:p>
            <a:pPr defTabSz="924854">
              <a:defRPr/>
            </a:pPr>
            <a:r>
              <a:rPr lang="en-US" dirty="0"/>
              <a:t>How reliable is this chart compared to the 10 year chart? (The R-value moved from .046 to .45 which is closer to 1.0 and therefor more reliable). It also moved from a positive trend line, showing the birds arriving later in the year to a negative trend line showing the birds arriving earlier in the year over time. </a:t>
            </a:r>
          </a:p>
          <a:p>
            <a:pPr defTabSz="924854">
              <a:defRPr/>
            </a:pPr>
            <a:endParaRPr lang="en-US" dirty="0"/>
          </a:p>
          <a:p>
            <a:pPr defTabSz="924854">
              <a:defRPr/>
            </a:pPr>
            <a:r>
              <a:rPr lang="en-US" dirty="0"/>
              <a:t>More data means that we have a clearer trend line. Scientists sometimes hesitate to announce that something is due to climate change, because some studies need more time for data collection. </a:t>
            </a:r>
          </a:p>
          <a:p>
            <a:pPr defTabSz="924854">
              <a:defRPr/>
            </a:pPr>
            <a:endParaRPr lang="en-US" dirty="0"/>
          </a:p>
          <a:p>
            <a:pPr defTabSz="924854">
              <a:defRPr/>
            </a:pPr>
            <a:r>
              <a:rPr lang="en-US" dirty="0"/>
              <a:t>1985-2019- 34 years</a:t>
            </a:r>
          </a:p>
          <a:p>
            <a:pPr defTabSz="924854">
              <a:defRPr/>
            </a:pPr>
            <a:r>
              <a:rPr lang="en-US" dirty="0"/>
              <a:t>With more data, the story from the data has changed dramatically going from positive to negative. It is important to make conclusions based off a reliable amount of data. More data will give you a stronger, more reliable conclusion. With year-to-year variations, overall, the slope is negative meaning this bird is continually arriving earlier in the Smokies. The big question: Is the arrival of the bird in sync with the food it needs to feed its young?</a:t>
            </a:r>
          </a:p>
          <a:p>
            <a:pPr defTabSz="924854">
              <a:defRPr/>
            </a:pPr>
            <a:endParaRPr lang="en-US" dirty="0"/>
          </a:p>
          <a:p>
            <a:pPr defTabSz="924854">
              <a:defRPr/>
            </a:pPr>
            <a:r>
              <a:rPr lang="en-US" dirty="0"/>
              <a:t>If we continue this study, we will have more data, and the R value should become more reliable.</a:t>
            </a:r>
          </a:p>
          <a:p>
            <a:endParaRPr lang="en-US" dirty="0"/>
          </a:p>
        </p:txBody>
      </p:sp>
      <p:sp>
        <p:nvSpPr>
          <p:cNvPr id="4" name="Slide Number Placeholder 3"/>
          <p:cNvSpPr>
            <a:spLocks noGrp="1"/>
          </p:cNvSpPr>
          <p:nvPr>
            <p:ph type="sldNum" sz="quarter" idx="10"/>
          </p:nvPr>
        </p:nvSpPr>
        <p:spPr/>
        <p:txBody>
          <a:bodyPr/>
          <a:lstStyle/>
          <a:p>
            <a:fld id="{5C55CB8C-176F-474B-9900-0BD089F183A9}" type="slidenum">
              <a:rPr lang="en-US" smtClean="0"/>
              <a:pPr/>
              <a:t>42</a:t>
            </a:fld>
            <a:endParaRPr lang="en-US"/>
          </a:p>
        </p:txBody>
      </p:sp>
    </p:spTree>
    <p:extLst>
      <p:ext uri="{BB962C8B-B14F-4D97-AF65-F5344CB8AC3E}">
        <p14:creationId xmlns:p14="http://schemas.microsoft.com/office/powerpoint/2010/main" val="15141206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24854">
              <a:defRPr/>
            </a:pPr>
            <a:r>
              <a:rPr lang="en-US" dirty="0"/>
              <a:t>Let’s look at the Spring Peeper data.</a:t>
            </a:r>
          </a:p>
          <a:p>
            <a:pPr defTabSz="924854">
              <a:defRPr/>
            </a:pPr>
            <a:r>
              <a:rPr lang="en-US" dirty="0"/>
              <a:t>You should have something that looks similar to this.</a:t>
            </a:r>
          </a:p>
          <a:p>
            <a:pPr defTabSz="924854">
              <a:defRPr/>
            </a:pPr>
            <a:r>
              <a:rPr lang="en-US" dirty="0"/>
              <a:t>Can you tell if the trend is positive or negative? (going up, or going down?)</a:t>
            </a:r>
          </a:p>
          <a:p>
            <a:pPr defTabSz="924854">
              <a:defRPr/>
            </a:pPr>
            <a:r>
              <a:rPr lang="en-US" dirty="0"/>
              <a:t>Would you say the spring peepers are being heard earlier or later? Can you tell?</a:t>
            </a:r>
          </a:p>
          <a:p>
            <a:pPr defTabSz="924854">
              <a:defRPr/>
            </a:pPr>
            <a:endParaRPr lang="en-US" dirty="0"/>
          </a:p>
          <a:p>
            <a:pPr marL="0" marR="0" lvl="0" indent="0" algn="l" defTabSz="924854" rtl="0" eaLnBrk="1" fontAlgn="base" latinLnBrk="0" hangingPunct="1">
              <a:lnSpc>
                <a:spcPct val="100000"/>
              </a:lnSpc>
              <a:spcBef>
                <a:spcPct val="30000"/>
              </a:spcBef>
              <a:spcAft>
                <a:spcPct val="0"/>
              </a:spcAft>
              <a:buClrTx/>
              <a:buSzTx/>
              <a:buFontTx/>
              <a:buNone/>
              <a:tabLst/>
              <a:defRPr/>
            </a:pPr>
            <a:r>
              <a:rPr lang="en-US" dirty="0"/>
              <a:t>Okay Spring Peeper group, let’s add the trend line from your results.</a:t>
            </a:r>
          </a:p>
          <a:p>
            <a:pPr defTabSz="924854">
              <a:defRPr/>
            </a:pPr>
            <a:endParaRPr lang="en-US" dirty="0"/>
          </a:p>
          <a:p>
            <a:pPr defTabSz="924854">
              <a:defRPr/>
            </a:pPr>
            <a:endParaRPr lang="en-US" dirty="0"/>
          </a:p>
          <a:p>
            <a:endParaRPr lang="en-US" dirty="0"/>
          </a:p>
        </p:txBody>
      </p:sp>
      <p:sp>
        <p:nvSpPr>
          <p:cNvPr id="4" name="Slide Number Placeholder 3"/>
          <p:cNvSpPr>
            <a:spLocks noGrp="1"/>
          </p:cNvSpPr>
          <p:nvPr>
            <p:ph type="sldNum" sz="quarter" idx="10"/>
          </p:nvPr>
        </p:nvSpPr>
        <p:spPr/>
        <p:txBody>
          <a:bodyPr/>
          <a:lstStyle/>
          <a:p>
            <a:fld id="{5C55CB8C-176F-474B-9900-0BD089F183A9}" type="slidenum">
              <a:rPr lang="en-US" smtClean="0"/>
              <a:pPr/>
              <a:t>43</a:t>
            </a:fld>
            <a:endParaRPr lang="en-US"/>
          </a:p>
        </p:txBody>
      </p:sp>
    </p:spTree>
    <p:extLst>
      <p:ext uri="{BB962C8B-B14F-4D97-AF65-F5344CB8AC3E}">
        <p14:creationId xmlns:p14="http://schemas.microsoft.com/office/powerpoint/2010/main" val="1599070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24854">
              <a:defRPr/>
            </a:pPr>
            <a:r>
              <a:rPr lang="en-US" dirty="0"/>
              <a:t>Now that we’ve added the Trendline to our graph- what does it mean?</a:t>
            </a:r>
          </a:p>
          <a:p>
            <a:pPr defTabSz="924854">
              <a:defRPr/>
            </a:pPr>
            <a:r>
              <a:rPr lang="en-US" dirty="0"/>
              <a:t>Is the trend line positive or negative? (Negative)</a:t>
            </a:r>
          </a:p>
          <a:p>
            <a:pPr defTabSz="924854">
              <a:defRPr/>
            </a:pPr>
            <a:r>
              <a:rPr lang="en-US" dirty="0"/>
              <a:t>What is happening, what does the trend mean? (The trend is that the peepers are being heard on average about 2-3 weeks earlier).</a:t>
            </a:r>
          </a:p>
          <a:p>
            <a:pPr defTabSz="924854">
              <a:defRPr/>
            </a:pPr>
            <a:endParaRPr lang="en-US" dirty="0"/>
          </a:p>
          <a:p>
            <a:endParaRPr lang="en-US" dirty="0"/>
          </a:p>
        </p:txBody>
      </p:sp>
      <p:sp>
        <p:nvSpPr>
          <p:cNvPr id="4" name="Slide Number Placeholder 3"/>
          <p:cNvSpPr>
            <a:spLocks noGrp="1"/>
          </p:cNvSpPr>
          <p:nvPr>
            <p:ph type="sldNum" sz="quarter" idx="10"/>
          </p:nvPr>
        </p:nvSpPr>
        <p:spPr/>
        <p:txBody>
          <a:bodyPr/>
          <a:lstStyle/>
          <a:p>
            <a:fld id="{5C55CB8C-176F-474B-9900-0BD089F183A9}" type="slidenum">
              <a:rPr lang="en-US" smtClean="0"/>
              <a:pPr/>
              <a:t>44</a:t>
            </a:fld>
            <a:endParaRPr lang="en-US"/>
          </a:p>
        </p:txBody>
      </p:sp>
    </p:spTree>
    <p:extLst>
      <p:ext uri="{BB962C8B-B14F-4D97-AF65-F5344CB8AC3E}">
        <p14:creationId xmlns:p14="http://schemas.microsoft.com/office/powerpoint/2010/main" val="39775530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Okay, don’t worry. We can figure this one out. It is demonstrating the averages of minimum temperatures from April through June from 1970 to 2019. Each color is a different month. </a:t>
            </a:r>
          </a:p>
          <a:p>
            <a:pPr marL="218724" indent="-218724">
              <a:buAutoNum type="arabicParenR"/>
            </a:pPr>
            <a:r>
              <a:rPr lang="en-US"/>
              <a:t>What is the range of years that we are looking at? (X-axis along the bottom: 1970-2019).</a:t>
            </a:r>
          </a:p>
          <a:p>
            <a:pPr marL="218724" indent="-218724">
              <a:buAutoNum type="arabicParenR"/>
            </a:pPr>
            <a:r>
              <a:rPr lang="en-US"/>
              <a:t>What are the four months that we’re comparing with the lines? (Each color of line graph: March, April, May &amp; June).</a:t>
            </a:r>
          </a:p>
          <a:p>
            <a:pPr marL="218724" indent="-218724">
              <a:buAutoNum type="arabicParenR"/>
            </a:pPr>
            <a:r>
              <a:rPr lang="en-US"/>
              <a:t>What is being compared over time? (Y-axis along the left side: we’re comparing temperature in degrees Fahrenheit).</a:t>
            </a:r>
          </a:p>
          <a:p>
            <a:endParaRPr lang="en-US"/>
          </a:p>
          <a:p>
            <a:r>
              <a:rPr lang="en-US"/>
              <a:t>What does this data tell you? (without trend lines). The lines represent temperatures going up and down, month by month, year by year. But can you see a trend over time? Let’s add some trend lines and see if that helps. We’ll average all these ups and downs.</a:t>
            </a:r>
          </a:p>
          <a:p>
            <a:endParaRPr lang="en-US"/>
          </a:p>
        </p:txBody>
      </p:sp>
      <p:sp>
        <p:nvSpPr>
          <p:cNvPr id="4" name="Slide Number Placeholder 3"/>
          <p:cNvSpPr>
            <a:spLocks noGrp="1"/>
          </p:cNvSpPr>
          <p:nvPr>
            <p:ph type="sldNum" sz="quarter" idx="10"/>
          </p:nvPr>
        </p:nvSpPr>
        <p:spPr/>
        <p:txBody>
          <a:bodyPr/>
          <a:lstStyle/>
          <a:p>
            <a:fld id="{5C55CB8C-176F-474B-9900-0BD089F183A9}" type="slidenum">
              <a:rPr lang="en-US" smtClean="0"/>
              <a:pPr/>
              <a:t>45</a:t>
            </a:fld>
            <a:endParaRPr lang="en-US"/>
          </a:p>
        </p:txBody>
      </p:sp>
    </p:spTree>
    <p:extLst>
      <p:ext uri="{BB962C8B-B14F-4D97-AF65-F5344CB8AC3E}">
        <p14:creationId xmlns:p14="http://schemas.microsoft.com/office/powerpoint/2010/main" val="37174184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Can you see the trend-lines? By comparing the various colors and lines, what is your first impression on what is happening with temperatures? While there are dips and valleys, the line shows the tendency moving upwards.</a:t>
            </a:r>
          </a:p>
          <a:p>
            <a:endParaRPr lang="en-US"/>
          </a:p>
          <a:p>
            <a:r>
              <a:rPr lang="en-US"/>
              <a:t>This graph shows</a:t>
            </a:r>
            <a:r>
              <a:rPr lang="en-US" baseline="0"/>
              <a:t> data from 1970 – 2019 (almost 50 years) for the months of March, April, May and June, and the 3-month average minimum temperatures. You see a pattern of variability but with each month showing an overall warming trend. </a:t>
            </a:r>
          </a:p>
          <a:p>
            <a:pPr marL="164043" indent="-164043">
              <a:buFont typeface="Arial" panose="020B0604020202020204" pitchFamily="34" charset="0"/>
              <a:buChar char="•"/>
            </a:pPr>
            <a:r>
              <a:rPr lang="en-US" baseline="0"/>
              <a:t>This has implications for the bloom times for flowers and trees, the emergence for insects, amphibians and other animals.</a:t>
            </a:r>
          </a:p>
          <a:p>
            <a:pPr marL="164043" indent="-164043">
              <a:buFont typeface="Arial" panose="020B0604020202020204" pitchFamily="34" charset="0"/>
              <a:buChar char="•"/>
            </a:pPr>
            <a:r>
              <a:rPr lang="en-US" baseline="0"/>
              <a:t>It could also affect migratory birds and other insects important to either pollination or population control. </a:t>
            </a:r>
          </a:p>
          <a:p>
            <a:endParaRPr lang="en-US" baseline="0"/>
          </a:p>
          <a:p>
            <a:pPr defTabSz="874898">
              <a:defRPr/>
            </a:pPr>
            <a:r>
              <a:rPr lang="en-US"/>
              <a:t>Take a look at the two lowest lines, March and April. What do you notice in the shapes of the lines? There are a lot of extreme shifts in minimum temperature. </a:t>
            </a:r>
          </a:p>
          <a:p>
            <a:pPr marL="164043" indent="-164043" defTabSz="874898">
              <a:buFont typeface="Arial" panose="020B0604020202020204" pitchFamily="34" charset="0"/>
              <a:buChar char="•"/>
              <a:defRPr/>
            </a:pPr>
            <a:r>
              <a:rPr lang="en-US"/>
              <a:t>While we’re seeing a warming spring – but the critters, plants and things are getting mixed messages. While the overall trend is going upwards, there are spikes and drops in temperature, and they can make young animals and plants vulnerable.</a:t>
            </a:r>
          </a:p>
          <a:p>
            <a:pPr marL="164043" indent="-164043" defTabSz="874898">
              <a:buFont typeface="Arial" panose="020B0604020202020204" pitchFamily="34" charset="0"/>
              <a:buChar char="•"/>
              <a:defRPr/>
            </a:pPr>
            <a:r>
              <a:rPr lang="en-US"/>
              <a:t>Plants and animals might be adapted to the cold in January February, but once they have started “doing their spring thing”, (reproducing, blooming, laying eggs) huge changes in temperature makes them more vulnerable.</a:t>
            </a:r>
          </a:p>
          <a:p>
            <a:endParaRPr lang="en-US"/>
          </a:p>
        </p:txBody>
      </p:sp>
      <p:sp>
        <p:nvSpPr>
          <p:cNvPr id="4" name="Slide Number Placeholder 3"/>
          <p:cNvSpPr>
            <a:spLocks noGrp="1"/>
          </p:cNvSpPr>
          <p:nvPr>
            <p:ph type="sldNum" sz="quarter" idx="10"/>
          </p:nvPr>
        </p:nvSpPr>
        <p:spPr/>
        <p:txBody>
          <a:bodyPr/>
          <a:lstStyle/>
          <a:p>
            <a:fld id="{5C55CB8C-176F-474B-9900-0BD089F183A9}" type="slidenum">
              <a:rPr lang="en-US" smtClean="0"/>
              <a:pPr/>
              <a:t>46</a:t>
            </a:fld>
            <a:endParaRPr lang="en-US"/>
          </a:p>
        </p:txBody>
      </p:sp>
    </p:spTree>
    <p:extLst>
      <p:ext uri="{BB962C8B-B14F-4D97-AF65-F5344CB8AC3E}">
        <p14:creationId xmlns:p14="http://schemas.microsoft.com/office/powerpoint/2010/main" val="4046516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343DEF9B-E406-4938-A0FC-7C98D8CC3BA9}"/>
              </a:ext>
            </a:extLst>
          </p:cNvPr>
          <p:cNvSpPr>
            <a:spLocks noGrp="1" noRot="1" noChangeAspect="1" noChangeArrowheads="1" noTextEdit="1"/>
          </p:cNvSpPr>
          <p:nvPr>
            <p:ph type="sldImg"/>
          </p:nvPr>
        </p:nvSpPr>
        <p:spPr>
          <a:ln/>
        </p:spPr>
      </p:sp>
      <p:sp>
        <p:nvSpPr>
          <p:cNvPr id="25603" name="Notes Placeholder 2">
            <a:extLst>
              <a:ext uri="{FF2B5EF4-FFF2-40B4-BE49-F238E27FC236}">
                <a16:creationId xmlns:a16="http://schemas.microsoft.com/office/drawing/2014/main" id="{D612495F-B2CE-4517-8E4D-93FFD2F92C3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What are some other symptoms of a changing climate? Have you ever witnessed an extreme weather event? (Flood? Fire? Landslides?) How many of you remember in early 2016, when many parts of the area were under water and some people were stranded? Oddly, later that year, we experienced record drought and devastating fires.  Changes in weather patterns are swinging more wildly at an increasing pace. In 2020, Cherokee again experienced dramatic flooding. Does anyone remember that or another crazy weather event?</a:t>
            </a:r>
          </a:p>
          <a:p>
            <a:endParaRPr lang="en-US" altLang="en-US" dirty="0">
              <a:latin typeface="Arial" panose="020B0604020202020204" pitchFamily="34" charset="0"/>
            </a:endParaRPr>
          </a:p>
          <a:p>
            <a:r>
              <a:rPr lang="en-US" altLang="en-US" dirty="0">
                <a:latin typeface="Arial" panose="020B0604020202020204" pitchFamily="34" charset="0"/>
              </a:rPr>
              <a:t>In line with climate modeling, some predictions </a:t>
            </a:r>
            <a:r>
              <a:rPr lang="en-US" altLang="en-US" u="sng" dirty="0">
                <a:latin typeface="Arial" panose="020B0604020202020204" pitchFamily="34" charset="0"/>
              </a:rPr>
              <a:t>are</a:t>
            </a:r>
            <a:r>
              <a:rPr lang="en-US" altLang="en-US" dirty="0">
                <a:latin typeface="Arial" panose="020B0604020202020204" pitchFamily="34" charset="0"/>
              </a:rPr>
              <a:t> coming true for the Southern Appalachian mountains: </a:t>
            </a:r>
          </a:p>
          <a:p>
            <a:r>
              <a:rPr lang="en-US" altLang="en-US" dirty="0">
                <a:latin typeface="Arial" panose="020B0604020202020204" pitchFamily="34" charset="0"/>
              </a:rPr>
              <a:t>We are seeing “Rainier rains, </a:t>
            </a:r>
            <a:r>
              <a:rPr lang="en-US" altLang="en-US" dirty="0" err="1">
                <a:latin typeface="Arial" panose="020B0604020202020204" pitchFamily="34" charset="0"/>
              </a:rPr>
              <a:t>droughtier</a:t>
            </a:r>
            <a:r>
              <a:rPr lang="en-US" altLang="en-US" dirty="0">
                <a:latin typeface="Arial" panose="020B0604020202020204" pitchFamily="34" charset="0"/>
              </a:rPr>
              <a:t> droughts, </a:t>
            </a:r>
            <a:r>
              <a:rPr lang="en-US" altLang="en-US" dirty="0" err="1">
                <a:latin typeface="Arial" panose="020B0604020202020204" pitchFamily="34" charset="0"/>
              </a:rPr>
              <a:t>floodier</a:t>
            </a:r>
            <a:r>
              <a:rPr lang="en-US" altLang="en-US" dirty="0">
                <a:latin typeface="Arial" panose="020B0604020202020204" pitchFamily="34" charset="0"/>
              </a:rPr>
              <a:t> floods, &amp; windier winds…”</a:t>
            </a:r>
          </a:p>
          <a:p>
            <a:endParaRPr lang="en-US" altLang="en-US" dirty="0">
              <a:latin typeface="Arial" panose="020B0604020202020204" pitchFamily="34" charset="0"/>
            </a:endParaRPr>
          </a:p>
          <a:p>
            <a:r>
              <a:rPr lang="en-US" altLang="en-US" dirty="0">
                <a:latin typeface="Arial" panose="020B0604020202020204" pitchFamily="34" charset="0"/>
              </a:rPr>
              <a:t>With that, in the past 115 years, we have seen a trend of more frequent flooding, more extreme rain events and more frequent landslides, increases in soil erosion, stream sedimentation, wildfires, increases in diseases and insect outbreaks.</a:t>
            </a:r>
          </a:p>
          <a:p>
            <a:endParaRPr lang="en-US" altLang="en-US" dirty="0">
              <a:latin typeface="Arial" panose="020B0604020202020204" pitchFamily="34" charset="0"/>
            </a:endParaRPr>
          </a:p>
          <a:p>
            <a:endParaRPr lang="en-US" altLang="en-US" dirty="0">
              <a:latin typeface="Arial" panose="020B0604020202020204" pitchFamily="34" charset="0"/>
            </a:endParaRPr>
          </a:p>
          <a:p>
            <a:endParaRPr lang="en-US" altLang="en-US" dirty="0">
              <a:latin typeface="Arial" panose="020B0604020202020204" pitchFamily="34" charset="0"/>
            </a:endParaRPr>
          </a:p>
          <a:p>
            <a:endParaRPr lang="en-US" altLang="en-US" dirty="0">
              <a:latin typeface="Arial" panose="020B0604020202020204" pitchFamily="34" charset="0"/>
            </a:endParaRPr>
          </a:p>
          <a:p>
            <a:r>
              <a:rPr lang="en-US" altLang="en-US" dirty="0">
                <a:latin typeface="Arial" panose="020B0604020202020204" pitchFamily="34" charset="0"/>
              </a:rPr>
              <a:t>------------------</a:t>
            </a:r>
          </a:p>
          <a:p>
            <a:r>
              <a:rPr lang="en-US" altLang="en-US" dirty="0">
                <a:latin typeface="Arial" panose="020B0604020202020204" pitchFamily="34" charset="0"/>
              </a:rPr>
              <a:t>Sources: National Climatic Data Center</a:t>
            </a:r>
          </a:p>
        </p:txBody>
      </p:sp>
      <p:sp>
        <p:nvSpPr>
          <p:cNvPr id="25604" name="Slide Number Placeholder 3">
            <a:extLst>
              <a:ext uri="{FF2B5EF4-FFF2-40B4-BE49-F238E27FC236}">
                <a16:creationId xmlns:a16="http://schemas.microsoft.com/office/drawing/2014/main" id="{9E93340B-23EE-44E1-A901-666E893CB39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1607">
              <a:spcBef>
                <a:spcPct val="30000"/>
              </a:spcBef>
              <a:defRPr sz="1100">
                <a:solidFill>
                  <a:schemeClr val="tx1"/>
                </a:solidFill>
                <a:latin typeface="Arial" panose="020B0604020202020204" pitchFamily="34" charset="0"/>
              </a:defRPr>
            </a:lvl1pPr>
            <a:lvl2pPr marL="710855" indent="-273406" defTabSz="891607">
              <a:spcBef>
                <a:spcPct val="30000"/>
              </a:spcBef>
              <a:defRPr sz="1100">
                <a:solidFill>
                  <a:schemeClr val="tx1"/>
                </a:solidFill>
                <a:latin typeface="Arial" panose="020B0604020202020204" pitchFamily="34" charset="0"/>
              </a:defRPr>
            </a:lvl2pPr>
            <a:lvl3pPr marL="1093622" indent="-218724" defTabSz="891607">
              <a:spcBef>
                <a:spcPct val="30000"/>
              </a:spcBef>
              <a:defRPr sz="1100">
                <a:solidFill>
                  <a:schemeClr val="tx1"/>
                </a:solidFill>
                <a:latin typeface="Arial" panose="020B0604020202020204" pitchFamily="34" charset="0"/>
              </a:defRPr>
            </a:lvl3pPr>
            <a:lvl4pPr marL="1531071" indent="-218724" defTabSz="891607">
              <a:spcBef>
                <a:spcPct val="30000"/>
              </a:spcBef>
              <a:defRPr sz="1100">
                <a:solidFill>
                  <a:schemeClr val="tx1"/>
                </a:solidFill>
                <a:latin typeface="Arial" panose="020B0604020202020204" pitchFamily="34" charset="0"/>
              </a:defRPr>
            </a:lvl4pPr>
            <a:lvl5pPr marL="1968520" indent="-218724" defTabSz="891607">
              <a:spcBef>
                <a:spcPct val="30000"/>
              </a:spcBef>
              <a:defRPr sz="1100">
                <a:solidFill>
                  <a:schemeClr val="tx1"/>
                </a:solidFill>
                <a:latin typeface="Arial" panose="020B0604020202020204" pitchFamily="34" charset="0"/>
              </a:defRPr>
            </a:lvl5pPr>
            <a:lvl6pPr marL="2405969" indent="-218724" defTabSz="891607" eaLnBrk="0" fontAlgn="base" hangingPunct="0">
              <a:spcBef>
                <a:spcPct val="30000"/>
              </a:spcBef>
              <a:spcAft>
                <a:spcPct val="0"/>
              </a:spcAft>
              <a:defRPr sz="1100">
                <a:solidFill>
                  <a:schemeClr val="tx1"/>
                </a:solidFill>
                <a:latin typeface="Arial" panose="020B0604020202020204" pitchFamily="34" charset="0"/>
              </a:defRPr>
            </a:lvl6pPr>
            <a:lvl7pPr marL="2843418" indent="-218724" defTabSz="891607" eaLnBrk="0" fontAlgn="base" hangingPunct="0">
              <a:spcBef>
                <a:spcPct val="30000"/>
              </a:spcBef>
              <a:spcAft>
                <a:spcPct val="0"/>
              </a:spcAft>
              <a:defRPr sz="1100">
                <a:solidFill>
                  <a:schemeClr val="tx1"/>
                </a:solidFill>
                <a:latin typeface="Arial" panose="020B0604020202020204" pitchFamily="34" charset="0"/>
              </a:defRPr>
            </a:lvl7pPr>
            <a:lvl8pPr marL="3280867" indent="-218724" defTabSz="891607" eaLnBrk="0" fontAlgn="base" hangingPunct="0">
              <a:spcBef>
                <a:spcPct val="30000"/>
              </a:spcBef>
              <a:spcAft>
                <a:spcPct val="0"/>
              </a:spcAft>
              <a:defRPr sz="1100">
                <a:solidFill>
                  <a:schemeClr val="tx1"/>
                </a:solidFill>
                <a:latin typeface="Arial" panose="020B0604020202020204" pitchFamily="34" charset="0"/>
              </a:defRPr>
            </a:lvl8pPr>
            <a:lvl9pPr marL="3718316" indent="-218724" defTabSz="891607" eaLnBrk="0" fontAlgn="base" hangingPunct="0">
              <a:spcBef>
                <a:spcPct val="30000"/>
              </a:spcBef>
              <a:spcAft>
                <a:spcPct val="0"/>
              </a:spcAft>
              <a:defRPr sz="1100">
                <a:solidFill>
                  <a:schemeClr val="tx1"/>
                </a:solidFill>
                <a:latin typeface="Arial" panose="020B0604020202020204" pitchFamily="34" charset="0"/>
              </a:defRPr>
            </a:lvl9pPr>
          </a:lstStyle>
          <a:p>
            <a:pPr>
              <a:spcBef>
                <a:spcPct val="0"/>
              </a:spcBef>
            </a:pPr>
            <a:fld id="{0CD20741-5DB2-4E17-851D-5E16448D2E89}" type="slidenum">
              <a:rPr lang="en-US" altLang="en-US" sz="1200"/>
              <a:pPr>
                <a:spcBef>
                  <a:spcPct val="0"/>
                </a:spcBef>
              </a:pPr>
              <a:t>47</a:t>
            </a:fld>
            <a:endParaRPr lang="en-US" altLang="en-US" sz="120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B676FBDE-8CCE-4CB0-B50C-E2BB82EF4F9A}"/>
              </a:ext>
            </a:extLst>
          </p:cNvPr>
          <p:cNvSpPr>
            <a:spLocks noGrp="1" noRot="1" noChangeAspect="1" noChangeArrowheads="1" noTextEdit="1"/>
          </p:cNvSpPr>
          <p:nvPr>
            <p:ph type="sldImg"/>
          </p:nvPr>
        </p:nvSpPr>
        <p:spPr>
          <a:ln/>
        </p:spPr>
      </p:sp>
      <p:sp>
        <p:nvSpPr>
          <p:cNvPr id="27651" name="Notes Placeholder 2">
            <a:extLst>
              <a:ext uri="{FF2B5EF4-FFF2-40B4-BE49-F238E27FC236}">
                <a16:creationId xmlns:a16="http://schemas.microsoft.com/office/drawing/2014/main" id="{FD31DCBA-2469-402A-B533-E280D5CF0D1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We have also have noted a 38% increase in winds associated with storms and patterns called “mountain waves” impacting mostly the TN side of the park. </a:t>
            </a:r>
          </a:p>
          <a:p>
            <a:endParaRPr lang="en-US" altLang="en-US">
              <a:latin typeface="Arial" panose="020B0604020202020204" pitchFamily="34" charset="0"/>
            </a:endParaRPr>
          </a:p>
          <a:p>
            <a:r>
              <a:rPr lang="en-US" altLang="en-US">
                <a:latin typeface="Arial" panose="020B0604020202020204" pitchFamily="34" charset="0"/>
              </a:rPr>
              <a:t>------------------------------------</a:t>
            </a:r>
          </a:p>
          <a:p>
            <a:r>
              <a:rPr lang="en-US" altLang="en-US">
                <a:latin typeface="Arial" panose="020B0604020202020204" pitchFamily="34" charset="0"/>
              </a:rPr>
              <a:t>This is creating a lot of damage to trails and property, &amp; causes park road closures on a regular basis. Sadly, there is also an increase in visitors who have been injured or even lost their lives to falling trees.</a:t>
            </a:r>
          </a:p>
          <a:p>
            <a:endParaRPr lang="en-US" altLang="en-US">
              <a:latin typeface="Arial" panose="020B0604020202020204" pitchFamily="34" charset="0"/>
            </a:endParaRPr>
          </a:p>
          <a:p>
            <a:pPr eaLnBrk="1" hangingPunct="1">
              <a:spcBef>
                <a:spcPct val="50000"/>
              </a:spcBef>
              <a:buFontTx/>
              <a:buNone/>
            </a:pPr>
            <a:r>
              <a:rPr lang="en-US" altLang="en-US" sz="1100">
                <a:latin typeface="Calibri" panose="020F0502020204030204" pitchFamily="34" charset="0"/>
                <a:cs typeface="Calibri" panose="020F0502020204030204" pitchFamily="34" charset="0"/>
              </a:rPr>
              <a:t>Mountain Waves winds and extreme drought caused unusual fire behavior in the Chimney Tops II fire, and other fires, of 2016.)</a:t>
            </a:r>
          </a:p>
          <a:p>
            <a:pPr eaLnBrk="1" hangingPunct="1">
              <a:spcBef>
                <a:spcPct val="50000"/>
              </a:spcBef>
              <a:buFontTx/>
              <a:buNone/>
            </a:pPr>
            <a:endParaRPr lang="en-US" altLang="en-US" sz="1100">
              <a:latin typeface="Calibri" panose="020F0502020204030204" pitchFamily="34" charset="0"/>
              <a:cs typeface="Calibri" panose="020F0502020204030204" pitchFamily="34" charset="0"/>
            </a:endParaRPr>
          </a:p>
          <a:p>
            <a:pPr eaLnBrk="1" hangingPunct="1">
              <a:spcBef>
                <a:spcPct val="50000"/>
              </a:spcBef>
              <a:buFontTx/>
              <a:buNone/>
            </a:pPr>
            <a:r>
              <a:rPr lang="en-US" altLang="en-US" sz="1100">
                <a:latin typeface="Calibri" panose="020F0502020204030204" pitchFamily="34" charset="0"/>
                <a:cs typeface="Calibri" panose="020F0502020204030204" pitchFamily="34" charset="0"/>
              </a:rPr>
              <a:t>So we’re wondering: Is there a new pattern of climate behavior for our region? How will it affect not only the park visitors, but the species that live here?</a:t>
            </a:r>
          </a:p>
          <a:p>
            <a:endParaRPr lang="en-US" altLang="en-US">
              <a:latin typeface="Arial" panose="020B0604020202020204" pitchFamily="34" charset="0"/>
            </a:endParaRPr>
          </a:p>
        </p:txBody>
      </p:sp>
      <p:sp>
        <p:nvSpPr>
          <p:cNvPr id="27652" name="Slide Number Placeholder 3">
            <a:extLst>
              <a:ext uri="{FF2B5EF4-FFF2-40B4-BE49-F238E27FC236}">
                <a16:creationId xmlns:a16="http://schemas.microsoft.com/office/drawing/2014/main" id="{17F51E72-0993-4061-B65A-F80CC2DF862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1607">
              <a:spcBef>
                <a:spcPct val="30000"/>
              </a:spcBef>
              <a:defRPr sz="1100">
                <a:solidFill>
                  <a:schemeClr val="tx1"/>
                </a:solidFill>
                <a:latin typeface="Arial" panose="020B0604020202020204" pitchFamily="34" charset="0"/>
              </a:defRPr>
            </a:lvl1pPr>
            <a:lvl2pPr marL="710855" indent="-273406" defTabSz="891607">
              <a:spcBef>
                <a:spcPct val="30000"/>
              </a:spcBef>
              <a:defRPr sz="1100">
                <a:solidFill>
                  <a:schemeClr val="tx1"/>
                </a:solidFill>
                <a:latin typeface="Arial" panose="020B0604020202020204" pitchFamily="34" charset="0"/>
              </a:defRPr>
            </a:lvl2pPr>
            <a:lvl3pPr marL="1093622" indent="-218724" defTabSz="891607">
              <a:spcBef>
                <a:spcPct val="30000"/>
              </a:spcBef>
              <a:defRPr sz="1100">
                <a:solidFill>
                  <a:schemeClr val="tx1"/>
                </a:solidFill>
                <a:latin typeface="Arial" panose="020B0604020202020204" pitchFamily="34" charset="0"/>
              </a:defRPr>
            </a:lvl3pPr>
            <a:lvl4pPr marL="1531071" indent="-218724" defTabSz="891607">
              <a:spcBef>
                <a:spcPct val="30000"/>
              </a:spcBef>
              <a:defRPr sz="1100">
                <a:solidFill>
                  <a:schemeClr val="tx1"/>
                </a:solidFill>
                <a:latin typeface="Arial" panose="020B0604020202020204" pitchFamily="34" charset="0"/>
              </a:defRPr>
            </a:lvl4pPr>
            <a:lvl5pPr marL="1968520" indent="-218724" defTabSz="891607">
              <a:spcBef>
                <a:spcPct val="30000"/>
              </a:spcBef>
              <a:defRPr sz="1100">
                <a:solidFill>
                  <a:schemeClr val="tx1"/>
                </a:solidFill>
                <a:latin typeface="Arial" panose="020B0604020202020204" pitchFamily="34" charset="0"/>
              </a:defRPr>
            </a:lvl5pPr>
            <a:lvl6pPr marL="2405969" indent="-218724" defTabSz="891607" eaLnBrk="0" fontAlgn="base" hangingPunct="0">
              <a:spcBef>
                <a:spcPct val="30000"/>
              </a:spcBef>
              <a:spcAft>
                <a:spcPct val="0"/>
              </a:spcAft>
              <a:defRPr sz="1100">
                <a:solidFill>
                  <a:schemeClr val="tx1"/>
                </a:solidFill>
                <a:latin typeface="Arial" panose="020B0604020202020204" pitchFamily="34" charset="0"/>
              </a:defRPr>
            </a:lvl6pPr>
            <a:lvl7pPr marL="2843418" indent="-218724" defTabSz="891607" eaLnBrk="0" fontAlgn="base" hangingPunct="0">
              <a:spcBef>
                <a:spcPct val="30000"/>
              </a:spcBef>
              <a:spcAft>
                <a:spcPct val="0"/>
              </a:spcAft>
              <a:defRPr sz="1100">
                <a:solidFill>
                  <a:schemeClr val="tx1"/>
                </a:solidFill>
                <a:latin typeface="Arial" panose="020B0604020202020204" pitchFamily="34" charset="0"/>
              </a:defRPr>
            </a:lvl7pPr>
            <a:lvl8pPr marL="3280867" indent="-218724" defTabSz="891607" eaLnBrk="0" fontAlgn="base" hangingPunct="0">
              <a:spcBef>
                <a:spcPct val="30000"/>
              </a:spcBef>
              <a:spcAft>
                <a:spcPct val="0"/>
              </a:spcAft>
              <a:defRPr sz="1100">
                <a:solidFill>
                  <a:schemeClr val="tx1"/>
                </a:solidFill>
                <a:latin typeface="Arial" panose="020B0604020202020204" pitchFamily="34" charset="0"/>
              </a:defRPr>
            </a:lvl8pPr>
            <a:lvl9pPr marL="3718316" indent="-218724" defTabSz="891607" eaLnBrk="0" fontAlgn="base" hangingPunct="0">
              <a:spcBef>
                <a:spcPct val="30000"/>
              </a:spcBef>
              <a:spcAft>
                <a:spcPct val="0"/>
              </a:spcAft>
              <a:defRPr sz="1100">
                <a:solidFill>
                  <a:schemeClr val="tx1"/>
                </a:solidFill>
                <a:latin typeface="Arial" panose="020B0604020202020204" pitchFamily="34" charset="0"/>
              </a:defRPr>
            </a:lvl9pPr>
          </a:lstStyle>
          <a:p>
            <a:pPr>
              <a:spcBef>
                <a:spcPct val="0"/>
              </a:spcBef>
            </a:pPr>
            <a:fld id="{FA6499CB-0952-492C-A6F6-20F03F841DD8}" type="slidenum">
              <a:rPr lang="en-US" altLang="en-US" sz="1200"/>
              <a:pPr>
                <a:spcBef>
                  <a:spcPct val="0"/>
                </a:spcBef>
              </a:pPr>
              <a:t>48</a:t>
            </a:fld>
            <a:endParaRPr lang="en-US" altLang="en-US" sz="120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are we noticing with local plants?</a:t>
            </a:r>
          </a:p>
          <a:p>
            <a:r>
              <a:rPr lang="en-US"/>
              <a:t>On average, temperatures are getting warmer. This can be a problem especially in months that should be colder, like January and February. Otherwise, early warm temperatures may trigger plants to start growing early.</a:t>
            </a:r>
          </a:p>
          <a:p>
            <a:endParaRPr lang="en-US"/>
          </a:p>
          <a:p>
            <a:pPr defTabSz="874898">
              <a:defRPr/>
            </a:pPr>
            <a:r>
              <a:rPr lang="en-US"/>
              <a:t>Knowing the timing of different seasons lends itself to agriculture, harvesting medicinal plants, hunting of certain game, etc. The young, green leaves are rich in Vitamin C and are eaten like Collard Greens, Spinach or Kale. If we have a warm spell in February and </a:t>
            </a:r>
            <a:r>
              <a:rPr lang="en-US" err="1"/>
              <a:t>Sochan</a:t>
            </a:r>
            <a:r>
              <a:rPr lang="en-US"/>
              <a:t> starts to send up shoots and then a cold snap in March or April that kills those young, tender leaves, this plant will not be available for collecting. The reddish circle shows the only part of the plant that is collected, it is called a Turkey’s foot because that is what it resembles.</a:t>
            </a:r>
          </a:p>
          <a:p>
            <a:endParaRPr lang="en-US"/>
          </a:p>
          <a:p>
            <a:r>
              <a:rPr lang="en-US" dirty="0">
                <a:latin typeface="Arial"/>
                <a:cs typeface="Arial"/>
              </a:rPr>
              <a:t>Sochan is an important spring tonic plant for the Cherokee. Recently, the Great Smoky Mountains National Park and the Eastern Band of Cherokee collaborated on an effort that allows the selective harvesting of </a:t>
            </a:r>
            <a:r>
              <a:rPr lang="en-US" dirty="0" err="1">
                <a:latin typeface="Arial"/>
                <a:cs typeface="Arial"/>
              </a:rPr>
              <a:t>sochan</a:t>
            </a:r>
            <a:r>
              <a:rPr lang="en-US">
                <a:latin typeface="Arial"/>
                <a:cs typeface="Arial"/>
              </a:rPr>
              <a:t> by Eastern Band of the Cherokee members that have a permit to harvest. The Park is obligated to preserve and protect the natural resources… but we also want to respect tribal customs and traditions. So, the lottery helps us monitor the sustainability of the plants.</a:t>
            </a:r>
          </a:p>
          <a:p>
            <a:endParaRPr lang="en-US"/>
          </a:p>
          <a:p>
            <a:r>
              <a:rPr lang="en-US"/>
              <a:t>(Note: Collecting is not </a:t>
            </a:r>
            <a:r>
              <a:rPr lang="en-US" strike="noStrike"/>
              <a:t>permitted</a:t>
            </a:r>
            <a:r>
              <a:rPr lang="en-US"/>
              <a:t> in the Smokies except for the 30 EBCI tribal members that get selected in a lottery. )</a:t>
            </a:r>
          </a:p>
          <a:p>
            <a:endParaRPr lang="en-US"/>
          </a:p>
          <a:p>
            <a:pPr defTabSz="874898">
              <a:defRPr/>
            </a:pPr>
            <a:r>
              <a:rPr lang="en-US" i="1"/>
              <a:t>NPS Photos</a:t>
            </a:r>
          </a:p>
          <a:p>
            <a:endParaRPr lang="en-US"/>
          </a:p>
        </p:txBody>
      </p:sp>
      <p:sp>
        <p:nvSpPr>
          <p:cNvPr id="4" name="Slide Number Placeholder 3"/>
          <p:cNvSpPr>
            <a:spLocks noGrp="1"/>
          </p:cNvSpPr>
          <p:nvPr>
            <p:ph type="sldNum" sz="quarter" idx="5"/>
          </p:nvPr>
        </p:nvSpPr>
        <p:spPr/>
        <p:txBody>
          <a:bodyPr/>
          <a:lstStyle/>
          <a:p>
            <a:fld id="{5C55CB8C-176F-474B-9900-0BD089F183A9}" type="slidenum">
              <a:rPr lang="en-US" smtClean="0"/>
              <a:pPr/>
              <a:t>49</a:t>
            </a:fld>
            <a:endParaRPr lang="en-US"/>
          </a:p>
        </p:txBody>
      </p:sp>
    </p:spTree>
    <p:extLst>
      <p:ext uri="{BB962C8B-B14F-4D97-AF65-F5344CB8AC3E}">
        <p14:creationId xmlns:p14="http://schemas.microsoft.com/office/powerpoint/2010/main" val="378358239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answer this, we are using volunteers in the park to help monitor phenology and relationships</a:t>
            </a:r>
            <a:r>
              <a:rPr lang="en-US" baseline="0"/>
              <a:t> between species. </a:t>
            </a:r>
          </a:p>
          <a:p>
            <a:r>
              <a:rPr lang="en-US" baseline="0"/>
              <a:t>It is important to have different levels of the food chain as part of the study plots, as well as different locations.  </a:t>
            </a:r>
          </a:p>
          <a:p>
            <a:endParaRPr lang="en-US" baseline="0"/>
          </a:p>
          <a:p>
            <a:r>
              <a:rPr lang="en-US" baseline="0"/>
              <a:t>We also collect something called Metadata – that is the behind the scenes, or abiotic data that is important for showing the context. Metadata includes things like date, time, weather conditions etc.</a:t>
            </a:r>
            <a:endParaRPr lang="en-US"/>
          </a:p>
        </p:txBody>
      </p:sp>
      <p:sp>
        <p:nvSpPr>
          <p:cNvPr id="4" name="Slide Number Placeholder 3"/>
          <p:cNvSpPr>
            <a:spLocks noGrp="1"/>
          </p:cNvSpPr>
          <p:nvPr>
            <p:ph type="sldNum" sz="quarter" idx="10"/>
          </p:nvPr>
        </p:nvSpPr>
        <p:spPr/>
        <p:txBody>
          <a:bodyPr/>
          <a:lstStyle/>
          <a:p>
            <a:fld id="{5C55CB8C-176F-474B-9900-0BD089F183A9}" type="slidenum">
              <a:rPr lang="en-US" smtClean="0"/>
              <a:pPr/>
              <a:t>50</a:t>
            </a:fld>
            <a:endParaRPr lang="en-US"/>
          </a:p>
        </p:txBody>
      </p:sp>
    </p:spTree>
    <p:extLst>
      <p:ext uri="{BB962C8B-B14F-4D97-AF65-F5344CB8AC3E}">
        <p14:creationId xmlns:p14="http://schemas.microsoft.com/office/powerpoint/2010/main" val="64911256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a:t>You could add a study like this to your schoolyard or backyard and enter the data onto the National Phenology Network website, or Nature’s Notebook phone app.  Collect data on one species or many as often as you can. Any data is better than no data. </a:t>
            </a:r>
            <a:endParaRPr lang="en-US"/>
          </a:p>
        </p:txBody>
      </p:sp>
      <p:sp>
        <p:nvSpPr>
          <p:cNvPr id="4" name="Slide Number Placeholder 3"/>
          <p:cNvSpPr>
            <a:spLocks noGrp="1"/>
          </p:cNvSpPr>
          <p:nvPr>
            <p:ph type="sldNum" sz="quarter" idx="10"/>
          </p:nvPr>
        </p:nvSpPr>
        <p:spPr/>
        <p:txBody>
          <a:bodyPr/>
          <a:lstStyle/>
          <a:p>
            <a:fld id="{5C55CB8C-176F-474B-9900-0BD089F183A9}" type="slidenum">
              <a:rPr lang="en-US" smtClean="0"/>
              <a:pPr/>
              <a:t>51</a:t>
            </a:fld>
            <a:endParaRPr lang="en-US"/>
          </a:p>
        </p:txBody>
      </p:sp>
    </p:spTree>
    <p:extLst>
      <p:ext uri="{BB962C8B-B14F-4D97-AF65-F5344CB8AC3E}">
        <p14:creationId xmlns:p14="http://schemas.microsoft.com/office/powerpoint/2010/main" val="414878930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IF YOU WANT MORE….</a:t>
            </a:r>
          </a:p>
          <a:p>
            <a:endParaRPr lang="en-US"/>
          </a:p>
          <a:p>
            <a:r>
              <a:rPr lang="en-US"/>
              <a:t>Time to take</a:t>
            </a:r>
            <a:r>
              <a:rPr lang="en-US" baseline="0"/>
              <a:t> a quiz. Is it phenology or not.  </a:t>
            </a:r>
          </a:p>
          <a:p>
            <a:pPr marL="231214" indent="-231214">
              <a:buAutoNum type="arabicPeriod"/>
            </a:pPr>
            <a:r>
              <a:rPr lang="en-US" baseline="0"/>
              <a:t>Phenology</a:t>
            </a:r>
          </a:p>
          <a:p>
            <a:pPr marL="231214" indent="-231214">
              <a:buAutoNum type="arabicPeriod"/>
            </a:pPr>
            <a:r>
              <a:rPr lang="en-US" baseline="0"/>
              <a:t>Phenology</a:t>
            </a:r>
          </a:p>
          <a:p>
            <a:pPr marL="231214" indent="-231214">
              <a:buAutoNum type="arabicPeriod"/>
            </a:pPr>
            <a:r>
              <a:rPr lang="en-US" baseline="0"/>
              <a:t>Not</a:t>
            </a:r>
          </a:p>
          <a:p>
            <a:pPr marL="231214" indent="-231214">
              <a:buAutoNum type="arabicPeriod"/>
            </a:pPr>
            <a:r>
              <a:rPr lang="en-US" baseline="0"/>
              <a:t>Not</a:t>
            </a:r>
          </a:p>
          <a:p>
            <a:pPr marL="231214" indent="-231214">
              <a:buAutoNum type="arabicPeriod"/>
            </a:pPr>
            <a:r>
              <a:rPr lang="en-US" baseline="0"/>
              <a:t>Phenology</a:t>
            </a:r>
          </a:p>
          <a:p>
            <a:pPr marL="231214" indent="-231214">
              <a:buAutoNum type="arabicPeriod"/>
            </a:pPr>
            <a:r>
              <a:rPr lang="en-US" baseline="0"/>
              <a:t>Phenology</a:t>
            </a:r>
          </a:p>
          <a:p>
            <a:pPr marL="231214" indent="-231214">
              <a:buAutoNum type="arabicPeriod"/>
            </a:pPr>
            <a:r>
              <a:rPr lang="en-US" baseline="0"/>
              <a:t>Not</a:t>
            </a:r>
          </a:p>
          <a:p>
            <a:pPr marL="231214" indent="-231214">
              <a:buAutoNum type="arabicPeriod"/>
            </a:pPr>
            <a:r>
              <a:rPr lang="en-US" baseline="0"/>
              <a:t>Phenology</a:t>
            </a:r>
          </a:p>
          <a:p>
            <a:pPr marL="231214" indent="-231214">
              <a:buAutoNum type="arabicPeriod"/>
            </a:pPr>
            <a:r>
              <a:rPr lang="en-US" baseline="0"/>
              <a:t>Phenology</a:t>
            </a:r>
          </a:p>
          <a:p>
            <a:pPr marL="231214" indent="-231214">
              <a:buAutoNum type="arabicPeriod"/>
            </a:pPr>
            <a:r>
              <a:rPr lang="en-US" baseline="0"/>
              <a:t> not</a:t>
            </a:r>
            <a:endParaRPr lang="en-US"/>
          </a:p>
        </p:txBody>
      </p:sp>
      <p:sp>
        <p:nvSpPr>
          <p:cNvPr id="4" name="Slide Number Placeholder 3"/>
          <p:cNvSpPr>
            <a:spLocks noGrp="1"/>
          </p:cNvSpPr>
          <p:nvPr>
            <p:ph type="sldNum" sz="quarter" idx="10"/>
          </p:nvPr>
        </p:nvSpPr>
        <p:spPr/>
        <p:txBody>
          <a:bodyPr/>
          <a:lstStyle/>
          <a:p>
            <a:fld id="{5C55CB8C-176F-474B-9900-0BD089F183A9}" type="slidenum">
              <a:rPr lang="en-US" smtClean="0"/>
              <a:pPr/>
              <a:t>52</a:t>
            </a:fld>
            <a:endParaRPr lang="en-US"/>
          </a:p>
        </p:txBody>
      </p:sp>
    </p:spTree>
    <p:extLst>
      <p:ext uri="{BB962C8B-B14F-4D97-AF65-F5344CB8AC3E}">
        <p14:creationId xmlns:p14="http://schemas.microsoft.com/office/powerpoint/2010/main" val="8191940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Time to take</a:t>
            </a:r>
            <a:r>
              <a:rPr lang="en-US" baseline="0"/>
              <a:t> a quiz. Is it phenology or not.  </a:t>
            </a:r>
          </a:p>
          <a:p>
            <a:pPr marL="231214" indent="-231214">
              <a:buAutoNum type="arabicPeriod"/>
            </a:pPr>
            <a:r>
              <a:rPr lang="en-US" baseline="0"/>
              <a:t>Phenology</a:t>
            </a:r>
          </a:p>
          <a:p>
            <a:pPr marL="231214" indent="-231214">
              <a:buAutoNum type="arabicPeriod"/>
            </a:pPr>
            <a:r>
              <a:rPr lang="en-US" baseline="0"/>
              <a:t>Phenology</a:t>
            </a:r>
          </a:p>
          <a:p>
            <a:pPr marL="231214" indent="-231214">
              <a:buAutoNum type="arabicPeriod"/>
            </a:pPr>
            <a:r>
              <a:rPr lang="en-US" baseline="0"/>
              <a:t>Not</a:t>
            </a:r>
          </a:p>
          <a:p>
            <a:pPr marL="231214" indent="-231214">
              <a:buAutoNum type="arabicPeriod"/>
            </a:pPr>
            <a:r>
              <a:rPr lang="en-US" baseline="0"/>
              <a:t>Not</a:t>
            </a:r>
          </a:p>
          <a:p>
            <a:pPr marL="231214" indent="-231214">
              <a:buAutoNum type="arabicPeriod"/>
            </a:pPr>
            <a:r>
              <a:rPr lang="en-US" baseline="0"/>
              <a:t>Phenology</a:t>
            </a:r>
          </a:p>
          <a:p>
            <a:pPr marL="231214" indent="-231214">
              <a:buAutoNum type="arabicPeriod"/>
            </a:pPr>
            <a:r>
              <a:rPr lang="en-US" baseline="0"/>
              <a:t>Phenology</a:t>
            </a:r>
          </a:p>
          <a:p>
            <a:pPr marL="231214" indent="-231214">
              <a:buAutoNum type="arabicPeriod"/>
            </a:pPr>
            <a:r>
              <a:rPr lang="en-US" baseline="0"/>
              <a:t>Not</a:t>
            </a:r>
          </a:p>
          <a:p>
            <a:pPr marL="231214" indent="-231214">
              <a:buAutoNum type="arabicPeriod"/>
            </a:pPr>
            <a:r>
              <a:rPr lang="en-US" baseline="0"/>
              <a:t>Phenology</a:t>
            </a:r>
          </a:p>
          <a:p>
            <a:pPr marL="231214" indent="-231214">
              <a:buAutoNum type="arabicPeriod"/>
            </a:pPr>
            <a:r>
              <a:rPr lang="en-US" baseline="0"/>
              <a:t>Phenology</a:t>
            </a:r>
          </a:p>
          <a:p>
            <a:pPr marL="231214" indent="-231214">
              <a:buAutoNum type="arabicPeriod"/>
            </a:pPr>
            <a:r>
              <a:rPr lang="en-US" baseline="0"/>
              <a:t> not</a:t>
            </a:r>
            <a:endParaRPr lang="en-US"/>
          </a:p>
        </p:txBody>
      </p:sp>
      <p:sp>
        <p:nvSpPr>
          <p:cNvPr id="4" name="Slide Number Placeholder 3"/>
          <p:cNvSpPr>
            <a:spLocks noGrp="1"/>
          </p:cNvSpPr>
          <p:nvPr>
            <p:ph type="sldNum" sz="quarter" idx="10"/>
          </p:nvPr>
        </p:nvSpPr>
        <p:spPr/>
        <p:txBody>
          <a:bodyPr/>
          <a:lstStyle/>
          <a:p>
            <a:fld id="{5C55CB8C-176F-474B-9900-0BD089F183A9}" type="slidenum">
              <a:rPr lang="en-US" smtClean="0"/>
              <a:pPr/>
              <a:t>53</a:t>
            </a:fld>
            <a:endParaRPr lang="en-US"/>
          </a:p>
        </p:txBody>
      </p:sp>
    </p:spTree>
    <p:extLst>
      <p:ext uri="{BB962C8B-B14F-4D97-AF65-F5344CB8AC3E}">
        <p14:creationId xmlns:p14="http://schemas.microsoft.com/office/powerpoint/2010/main" val="271467031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solidFill>
                  <a:schemeClr val="accent5">
                    <a:lumMod val="50000"/>
                  </a:schemeClr>
                </a:solidFill>
              </a:rPr>
              <a:t>Add slide FOR TEACHER PRESENTATIONS: </a:t>
            </a:r>
          </a:p>
          <a:p>
            <a:r>
              <a:rPr lang="en-US" b="1" i="1" dirty="0">
                <a:solidFill>
                  <a:schemeClr val="accent5">
                    <a:lumMod val="50000"/>
                  </a:schemeClr>
                </a:solidFill>
              </a:rPr>
              <a:t>Some inventory and monitoring work in the Smokies is done by citizen and community scientists, including many students from around the region. It is possible that you will all be a part of some type of monitoring effort here in the Smokies, studying salamanders, snails, air quality, lichens, invertebrates or phenology.</a:t>
            </a:r>
          </a:p>
          <a:p>
            <a:endParaRPr lang="en-US" b="1" dirty="0">
              <a:solidFill>
                <a:schemeClr val="accent5">
                  <a:lumMod val="50000"/>
                </a:schemeClr>
              </a:solidFill>
            </a:endParaRPr>
          </a:p>
          <a:p>
            <a:r>
              <a:rPr lang="en-US" dirty="0"/>
              <a:t>Seeking Paths in Nature is a </a:t>
            </a:r>
            <a:r>
              <a:rPr lang="en-US" sz="1100" dirty="0"/>
              <a:t>partnership between Great Smoky Mountains National Park, Cherokee Central Schools, Eastern Band of Cherokee Indians and other federal and community partners with funding assistance from the Cherokee Preservation Foundation, Friends of the Smokies and Smokies Life. </a:t>
            </a:r>
          </a:p>
          <a:p>
            <a:endParaRPr lang="en-US" sz="1100" dirty="0"/>
          </a:p>
        </p:txBody>
      </p:sp>
      <p:sp>
        <p:nvSpPr>
          <p:cNvPr id="4" name="Slide Number Placeholder 3"/>
          <p:cNvSpPr>
            <a:spLocks noGrp="1"/>
          </p:cNvSpPr>
          <p:nvPr>
            <p:ph type="sldNum" sz="quarter" idx="5"/>
          </p:nvPr>
        </p:nvSpPr>
        <p:spPr/>
        <p:txBody>
          <a:bodyPr/>
          <a:lstStyle/>
          <a:p>
            <a:fld id="{5C55CB8C-176F-474B-9900-0BD089F183A9}" type="slidenum">
              <a:rPr lang="en-US" smtClean="0"/>
              <a:pPr/>
              <a:t>54</a:t>
            </a:fld>
            <a:endParaRPr lang="en-US"/>
          </a:p>
        </p:txBody>
      </p:sp>
    </p:spTree>
    <p:extLst>
      <p:ext uri="{BB962C8B-B14F-4D97-AF65-F5344CB8AC3E}">
        <p14:creationId xmlns:p14="http://schemas.microsoft.com/office/powerpoint/2010/main" val="16833001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74898">
              <a:defRPr/>
            </a:pPr>
            <a:endParaRPr lang="en-US"/>
          </a:p>
          <a:p>
            <a:pPr defTabSz="874898">
              <a:defRPr/>
            </a:pPr>
            <a:r>
              <a:rPr lang="en-US"/>
              <a:t>Fringed Phacelia flower with its beetle pollinator</a:t>
            </a:r>
          </a:p>
          <a:p>
            <a:pPr defTabSz="874898">
              <a:defRPr/>
            </a:pPr>
            <a:endParaRPr lang="en-US"/>
          </a:p>
          <a:p>
            <a:pPr defTabSz="874898">
              <a:defRPr/>
            </a:pPr>
            <a:endParaRPr lang="en-US"/>
          </a:p>
          <a:p>
            <a:pPr defTabSz="874898">
              <a:defRPr/>
            </a:pPr>
            <a:endParaRPr lang="en-US"/>
          </a:p>
          <a:p>
            <a:pPr defTabSz="874898">
              <a:defRPr/>
            </a:pPr>
            <a:r>
              <a:rPr lang="en-US"/>
              <a:t>(Can add own name and contact if needed).</a:t>
            </a:r>
          </a:p>
          <a:p>
            <a:pPr defTabSz="874898">
              <a:defRPr/>
            </a:pPr>
            <a:endParaRPr lang="en-US"/>
          </a:p>
          <a:p>
            <a:r>
              <a:rPr lang="en-US"/>
              <a:t>(NPS)</a:t>
            </a:r>
          </a:p>
        </p:txBody>
      </p:sp>
      <p:sp>
        <p:nvSpPr>
          <p:cNvPr id="4" name="Slide Number Placeholder 3"/>
          <p:cNvSpPr>
            <a:spLocks noGrp="1"/>
          </p:cNvSpPr>
          <p:nvPr>
            <p:ph type="sldNum" sz="quarter" idx="5"/>
          </p:nvPr>
        </p:nvSpPr>
        <p:spPr/>
        <p:txBody>
          <a:bodyPr/>
          <a:lstStyle/>
          <a:p>
            <a:fld id="{5C55CB8C-176F-474B-9900-0BD089F183A9}" type="slidenum">
              <a:rPr lang="en-US" smtClean="0"/>
              <a:pPr/>
              <a:t>55</a:t>
            </a:fld>
            <a:endParaRPr lang="en-US"/>
          </a:p>
        </p:txBody>
      </p:sp>
    </p:spTree>
    <p:extLst>
      <p:ext uri="{BB962C8B-B14F-4D97-AF65-F5344CB8AC3E}">
        <p14:creationId xmlns:p14="http://schemas.microsoft.com/office/powerpoint/2010/main" val="402831913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55CB8C-176F-474B-9900-0BD089F183A9}" type="slidenum">
              <a:rPr lang="en-US" smtClean="0"/>
              <a:pPr/>
              <a:t>56</a:t>
            </a:fld>
            <a:endParaRPr lang="en-US"/>
          </a:p>
        </p:txBody>
      </p:sp>
    </p:spTree>
    <p:extLst>
      <p:ext uri="{BB962C8B-B14F-4D97-AF65-F5344CB8AC3E}">
        <p14:creationId xmlns:p14="http://schemas.microsoft.com/office/powerpoint/2010/main" val="1248140199"/>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rotWithShape="1">
          <a:blip r:embed="rId2">
            <a:duotone>
              <a:schemeClr val="bg2">
                <a:shade val="69000"/>
                <a:hueMod val="108000"/>
                <a:satMod val="164000"/>
                <a:lumMod val="74000"/>
              </a:schemeClr>
              <a:schemeClr val="bg2">
                <a:tint val="96000"/>
                <a:hueMod val="88000"/>
                <a:satMod val="140000"/>
                <a:lumMod val="132000"/>
              </a:schemeClr>
            </a:duotone>
            <a:extLst>
              <a:ext uri="{BEBA8EAE-BF5A-486C-A8C5-ECC9F3942E4B}">
                <a14:imgProps xmlns:a14="http://schemas.microsoft.com/office/drawing/2010/main">
                  <a14:imgLayer r:embed="rId3">
                    <a14:imgEffect>
                      <a14:artisticGlass/>
                    </a14:imgEffect>
                  </a14:imgLayer>
                </a14:imgProps>
              </a:ext>
            </a:extLst>
          </a:blip>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AAD347D-5ACD-4C99-B74B-A9C85AD731AF}" type="datetimeFigureOut">
              <a:rPr lang="en-US" dirty="0"/>
              <a:t>5/22/2026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noFill/>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1821828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p>
            <a:fld id="{4509A250-FF31-4206-8172-F9D3106AACB1}" type="datetimeFigureOut">
              <a:rPr lang="en-US" dirty="0"/>
              <a:t>5/22/2026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3418624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5/22/2026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41479880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796027F-7875-4030-9381-8BD8C4F21935}" type="datetimeFigureOut">
              <a:rPr lang="en-US" dirty="0"/>
              <a:t>5/22/2026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3310726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796027F-7875-4030-9381-8BD8C4F21935}" type="datetimeFigureOut">
              <a:rPr lang="en-US" dirty="0"/>
              <a:t>5/22/2026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134508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Date Placeholder 2"/>
          <p:cNvSpPr>
            <a:spLocks noGrp="1"/>
          </p:cNvSpPr>
          <p:nvPr>
            <p:ph type="dt" sz="half" idx="10"/>
          </p:nvPr>
        </p:nvSpPr>
        <p:spPr/>
        <p:txBody>
          <a:bodyPr/>
          <a:lstStyle/>
          <a:p>
            <a:fld id="{4509A250-FF31-4206-8172-F9D3106AACB1}" type="datetimeFigureOut">
              <a:rPr lang="en-US" dirty="0"/>
              <a:t>5/22/2026</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1834089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5/22/2026</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2236090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5/22/2026</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30113092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5/22/2026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729484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5/22/2026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1189921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5/22/2026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10785283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a:t>Click to edit Master title style</a:t>
            </a:r>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5/22/2026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a:t>”</a:t>
            </a:r>
          </a:p>
        </p:txBody>
      </p:sp>
    </p:spTree>
    <p:extLst>
      <p:ext uri="{BB962C8B-B14F-4D97-AF65-F5344CB8AC3E}">
        <p14:creationId xmlns:p14="http://schemas.microsoft.com/office/powerpoint/2010/main" val="31415684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5/22/2026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27636961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5/22/2026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37358136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5/22/2026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13045777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09A250-FF31-4206-8172-F9D3106AACB1}" type="datetimeFigureOut">
              <a:rPr lang="en-US" dirty="0"/>
              <a:t>5/22/2026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34785423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09A250-FF31-4206-8172-F9D3106AACB1}" type="datetimeFigureOut">
              <a:rPr lang="en-US" dirty="0"/>
              <a:t>5/22/2026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25764052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723900" y="1143000"/>
            <a:ext cx="76962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68926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23900" y="1143000"/>
            <a:ext cx="7696200" cy="838200"/>
          </a:xfrm>
        </p:spPr>
        <p:txBody>
          <a:bodyPr/>
          <a:lstStyle/>
          <a:p>
            <a:r>
              <a:rPr lang="en-US"/>
              <a:t>Click to edit Master title style</a:t>
            </a:r>
          </a:p>
        </p:txBody>
      </p:sp>
      <p:sp>
        <p:nvSpPr>
          <p:cNvPr id="3" name="Content Placeholder 2"/>
          <p:cNvSpPr>
            <a:spLocks noGrp="1"/>
          </p:cNvSpPr>
          <p:nvPr>
            <p:ph sz="half" idx="1"/>
          </p:nvPr>
        </p:nvSpPr>
        <p:spPr>
          <a:xfrm>
            <a:off x="990600" y="2057400"/>
            <a:ext cx="3498850" cy="381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1850" y="2057400"/>
            <a:ext cx="3500438" cy="381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49847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429077-6783-4355-8EF7-6C01C1D5CBF7}"/>
              </a:ext>
            </a:extLst>
          </p:cNvPr>
          <p:cNvSpPr>
            <a:spLocks noGrp="1"/>
          </p:cNvSpPr>
          <p:nvPr>
            <p:ph sz="quarter" idx="10"/>
          </p:nvPr>
        </p:nvSpPr>
        <p:spPr>
          <a:xfrm>
            <a:off x="8416925" y="701675"/>
            <a:ext cx="9144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63011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5/22/2026</a:t>
            </a:fld>
            <a:endParaRPr lang="en-US"/>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D57F1E4F-1CFF-5643-939E-02111984F565}" type="slidenum">
              <a:rPr lang="en-US" dirty="0"/>
              <a:t>‹#›</a:t>
            </a:fld>
            <a:endParaRPr lang="en-US"/>
          </a:p>
        </p:txBody>
      </p:sp>
    </p:spTree>
    <p:extLst>
      <p:ext uri="{BB962C8B-B14F-4D97-AF65-F5344CB8AC3E}">
        <p14:creationId xmlns:p14="http://schemas.microsoft.com/office/powerpoint/2010/main" val="660825100"/>
      </p:ext>
    </p:extLst>
  </p:cSld>
  <p:clrMap bg1="dk1" tx1="lt1" bg2="dk2" tx2="lt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 id="2147483685" r:id="rId19"/>
    <p:sldLayoutId id="2147483686" r:id="rId20"/>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microsoft.com/office/2007/relationships/hdphoto" Target="../media/hdphoto3.wdp"/><Relationship Id="rId5" Type="http://schemas.openxmlformats.org/officeDocument/2006/relationships/image" Target="../media/image7.png"/><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1.jpe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3.jpeg"/><Relationship Id="rId7"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hyperlink" Target="https://www.farmandfleet.com/blog/maple-tree-identification-mapping/" TargetMode="External"/><Relationship Id="rId9" Type="http://schemas.openxmlformats.org/officeDocument/2006/relationships/image" Target="../media/image18.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jpe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jpeg"/><Relationship Id="rId7"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25.jpeg"/><Relationship Id="rId4" Type="http://schemas.openxmlformats.org/officeDocument/2006/relationships/image" Target="../media/image8.png"/><Relationship Id="rId9" Type="http://schemas.microsoft.com/office/2007/relationships/hdphoto" Target="../media/hdphoto4.wdp"/></Relationships>
</file>

<file path=ppt/slides/_rels/slide8.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1.jpeg"/><Relationship Id="rId7"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27.jpeg"/></Relationships>
</file>

<file path=ppt/slides/_rels/slide9.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1.jpeg"/><Relationship Id="rId7"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9.xml"/><Relationship Id="rId6" Type="http://schemas.openxmlformats.org/officeDocument/2006/relationships/image" Target="../media/image10.png"/><Relationship Id="rId11" Type="http://schemas.openxmlformats.org/officeDocument/2006/relationships/image" Target="../media/image31.jpeg"/><Relationship Id="rId5" Type="http://schemas.openxmlformats.org/officeDocument/2006/relationships/image" Target="../media/image9.png"/><Relationship Id="rId10" Type="http://schemas.openxmlformats.org/officeDocument/2006/relationships/image" Target="../media/image30.jpeg"/><Relationship Id="rId4" Type="http://schemas.openxmlformats.org/officeDocument/2006/relationships/image" Target="../media/image8.png"/><Relationship Id="rId9" Type="http://schemas.openxmlformats.org/officeDocument/2006/relationships/image" Target="../media/image29.jpe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19.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microsoft.com/office/2007/relationships/hdphoto" Target="../media/hdphoto5.wdp"/></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microsoft.com/office/2007/relationships/hdphoto" Target="../media/hdphoto5.wdp"/></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microsoft.com/office/2007/relationships/hdphoto" Target="../media/hdphoto5.wdp"/></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microsoft.com/office/2007/relationships/hdphoto" Target="../media/hdphoto5.wdp"/></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microsoft.com/office/2007/relationships/hdphoto" Target="../media/hdphoto5.wdp"/></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microsoft.com/office/2007/relationships/hdphoto" Target="../media/hdphoto5.wdp"/></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microsoft.com/office/2007/relationships/hdphoto" Target="../media/hdphoto5.wdp"/></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microsoft.com/office/2007/relationships/hdphoto" Target="../media/hdphoto5.wdp"/></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microsoft.com/office/2007/relationships/hdphoto" Target="../media/hdphoto5.wdp"/></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microsoft.com/office/2007/relationships/hdphoto" Target="../media/hdphoto5.wdp"/></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hyperlink" Target="http://bugguide.net/node/view/126976" TargetMode="External"/><Relationship Id="rId7" Type="http://schemas.openxmlformats.org/officeDocument/2006/relationships/image" Target="../media/image38.jpeg"/><Relationship Id="rId2" Type="http://schemas.openxmlformats.org/officeDocument/2006/relationships/notesSlide" Target="../notesSlides/notesSlide22.xml"/><Relationship Id="rId1" Type="http://schemas.openxmlformats.org/officeDocument/2006/relationships/slideLayout" Target="../slideLayouts/slideLayout20.xml"/><Relationship Id="rId6" Type="http://schemas.openxmlformats.org/officeDocument/2006/relationships/image" Target="../media/image37.jpeg"/><Relationship Id="rId5" Type="http://schemas.openxmlformats.org/officeDocument/2006/relationships/image" Target="../media/image36.jpeg"/><Relationship Id="rId10" Type="http://schemas.openxmlformats.org/officeDocument/2006/relationships/image" Target="../media/image40.jpeg"/><Relationship Id="rId4" Type="http://schemas.openxmlformats.org/officeDocument/2006/relationships/image" Target="../media/image35.jpeg"/><Relationship Id="rId9" Type="http://schemas.openxmlformats.org/officeDocument/2006/relationships/hyperlink" Target="http://www.dlia.org/atbi/species/Animalia/Arthropoda/Insecta/Coleoptera/images/nitidulidae/psilopyga_nigripennis/psilopyga_nigripennis_dorsal_CEC640.ht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3.xml"/><Relationship Id="rId1" Type="http://schemas.openxmlformats.org/officeDocument/2006/relationships/slideLayout" Target="../slideLayouts/slideLayout20.xml"/><Relationship Id="rId5" Type="http://schemas.microsoft.com/office/2007/relationships/hdphoto" Target="../media/hdphoto6.wdp"/><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20.xml"/><Relationship Id="rId5" Type="http://schemas.openxmlformats.org/officeDocument/2006/relationships/image" Target="../media/image44.png"/><Relationship Id="rId4" Type="http://schemas.microsoft.com/office/2007/relationships/hdphoto" Target="../media/hdphoto7.wdp"/></Relationships>
</file>

<file path=ppt/slides/_rels/slide26.xml.rels><?xml version="1.0" encoding="UTF-8" standalone="yes"?>
<Relationships xmlns="http://schemas.openxmlformats.org/package/2006/relationships"><Relationship Id="rId8" Type="http://schemas.openxmlformats.org/officeDocument/2006/relationships/image" Target="../media/image47.jpeg"/><Relationship Id="rId13" Type="http://schemas.openxmlformats.org/officeDocument/2006/relationships/image" Target="../media/image50.png"/><Relationship Id="rId3" Type="http://schemas.openxmlformats.org/officeDocument/2006/relationships/hyperlink" Target="http://www.google.com/url?sa=i&amp;source=images&amp;cd=&amp;cad=rja&amp;uact=8&amp;docid=24GZY6MyQWGhsM&amp;tbnid=g7uvPjsq8L_mEM:&amp;ved=0CAgQjRw4GQ&amp;url=http%3A%2F%2Fwww.healthychildren.org%2FEnglish%2Ftips-tools%2Fsymptom-checker%2FPages%2FPoison-Ivy-Oak-Sumac.aspx&amp;ei=PFwaU-qQC-uP0gHyroHgDA&amp;psig=AFQjCNFgVXX2LVcMCAILF-rlIfBOaEl6fg&amp;ust=1394322876321902" TargetMode="External"/><Relationship Id="rId7" Type="http://schemas.openxmlformats.org/officeDocument/2006/relationships/hyperlink" Target="http://www.google.com/url?sa=i&amp;source=images&amp;cd=&amp;cad=rja&amp;uact=8&amp;docid=u-znLeM-zRJz7M&amp;tbnid=U13CjLIORsVkGM:&amp;ved=0CAgQjRw&amp;url=http%3A%2F%2Fwww.virginiaherpetologicalsociety.com%2Famphibians%2Ffrogsandtoads%2Fgreen-treefrog%2Fgreen_treefrog.htm&amp;ei=fF0aU-zXMojS0wGKjYGoCw&amp;psig=AFQjCNGgKmSM-U95_kqR8zjl2XhDIXQI4A&amp;ust=1394323196960435" TargetMode="External"/><Relationship Id="rId12" Type="http://schemas.openxmlformats.org/officeDocument/2006/relationships/hyperlink" Target="http://www.google.com/url?sa=i&amp;source=images&amp;cd=&amp;cad=rja&amp;uact=8&amp;docid=7jMxJx27wkkB5M&amp;tbnid=8SvVhKQNvGk9yM:&amp;ved=0CAgQjRw&amp;url=http%3A%2F%2Fwww.mar.henderson.k12.nc.us%2Fteachers%2FFOV4-0001B150%2FThe%2520Spider%2520Page&amp;ei=amQaU67YIMSb1AH4_IDYBw&amp;psig=AFQjCNF3tkSbLrGxYBJY7Dve0focnYpn9A&amp;ust=1394324970602202" TargetMode="External"/><Relationship Id="rId2" Type="http://schemas.openxmlformats.org/officeDocument/2006/relationships/notesSlide" Target="../notesSlides/notesSlide26.xml"/><Relationship Id="rId1" Type="http://schemas.openxmlformats.org/officeDocument/2006/relationships/slideLayout" Target="../slideLayouts/slideLayout20.xml"/><Relationship Id="rId6" Type="http://schemas.openxmlformats.org/officeDocument/2006/relationships/image" Target="../media/image46.jpeg"/><Relationship Id="rId11" Type="http://schemas.openxmlformats.org/officeDocument/2006/relationships/image" Target="../media/image49.jpeg"/><Relationship Id="rId5" Type="http://schemas.openxmlformats.org/officeDocument/2006/relationships/hyperlink" Target="http://www.google.com/url?sa=i&amp;source=images&amp;cd=&amp;cad=rja&amp;uact=8&amp;docid=evl7FDV-azBeoM&amp;tbnid=SZVH_srhYvqncM:&amp;ved=0CAgQjRw&amp;url=http%3A%2F%2Fncoutdoorsman.blogspot.com%2F2011%2F02%2Fcoyotes-in-triangle.html&amp;ei=8FwaU5ukE4yF0QHKh4GoAw&amp;psig=AFQjCNFFbuLbbexwI6-ZfVOSqCtVz9sTnA&amp;ust=1394323056390953" TargetMode="External"/><Relationship Id="rId10" Type="http://schemas.openxmlformats.org/officeDocument/2006/relationships/image" Target="../media/image48.jpeg"/><Relationship Id="rId4" Type="http://schemas.openxmlformats.org/officeDocument/2006/relationships/image" Target="../media/image45.jpeg"/><Relationship Id="rId9" Type="http://schemas.openxmlformats.org/officeDocument/2006/relationships/hyperlink" Target="http://www.google.com/url?sa=i&amp;source=images&amp;cd=&amp;docid=6W04NMZA7zD5KM&amp;tbnid=9zBDn0jw0NAtjM:&amp;ved=0CAgQjRw4Dw&amp;url=https%3A%2F%2Fscience.nature.nps.gov%2Fim%2Funits%2Faphn%2F&amp;ei=5GMaU6CnG_OA0AGg8oGoAw&amp;psig=AFQjCNGqoT1wVHC-Cm4N3pMPWS5nhzCezg&amp;ust=1394324836526190" TargetMode="External"/></Relationships>
</file>

<file path=ppt/slides/_rels/slide27.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1.jpeg"/><Relationship Id="rId7"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 Id="rId6" Type="http://schemas.openxmlformats.org/officeDocument/2006/relationships/image" Target="../media/image54.png"/><Relationship Id="rId5" Type="http://schemas.openxmlformats.org/officeDocument/2006/relationships/image" Target="../media/image11.png"/><Relationship Id="rId4" Type="http://schemas.openxmlformats.org/officeDocument/2006/relationships/image" Target="../media/image10.png"/></Relationships>
</file>

<file path=ppt/slides/_rels/slide32.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1.jpeg"/><Relationship Id="rId7"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35.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1.jpeg"/><Relationship Id="rId7" Type="http://schemas.openxmlformats.org/officeDocument/2006/relationships/image" Target="../media/image11.png"/><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37.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8.png"/><Relationship Id="rId7" Type="http://schemas.openxmlformats.org/officeDocument/2006/relationships/chart" Target="../charts/chart3.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61.jpe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8.png"/><Relationship Id="rId7" Type="http://schemas.openxmlformats.org/officeDocument/2006/relationships/image" Target="../media/image62.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openxmlformats.org/officeDocument/2006/relationships/image" Target="../media/image63.png"/></Relationships>
</file>

<file path=ppt/slides/_rels/slide41.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8.png"/><Relationship Id="rId7" Type="http://schemas.openxmlformats.org/officeDocument/2006/relationships/image" Target="../media/image64.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2.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8.png"/><Relationship Id="rId7" Type="http://schemas.openxmlformats.org/officeDocument/2006/relationships/image" Target="../media/image65.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3.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8.png"/><Relationship Id="rId7" Type="http://schemas.openxmlformats.org/officeDocument/2006/relationships/chart" Target="../charts/chart4.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microsoft.com/office/2007/relationships/hdphoto" Target="../media/hdphoto8.wdp"/></Relationships>
</file>

<file path=ppt/slides/_rels/slide44.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8.png"/><Relationship Id="rId7" Type="http://schemas.openxmlformats.org/officeDocument/2006/relationships/image" Target="../media/image67.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microsoft.com/office/2007/relationships/hdphoto" Target="../media/hdphoto8.wdp"/></Relationships>
</file>

<file path=ppt/slides/_rels/slide4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70.jpeg"/><Relationship Id="rId4" Type="http://schemas.openxmlformats.org/officeDocument/2006/relationships/image" Target="../media/image69.jpeg"/></Relationships>
</file>

<file path=ppt/slides/_rels/slide4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4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76.jpeg"/></Relationships>
</file>

<file path=ppt/slides/_rels/slide5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77.jpeg"/></Relationships>
</file>

<file path=ppt/slides/_rels/slide5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9.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9.xml"/></Relationships>
</file>

<file path=ppt/slides/_rels/slide54.xml.rels><?xml version="1.0" encoding="UTF-8" standalone="yes"?>
<Relationships xmlns="http://schemas.openxmlformats.org/package/2006/relationships"><Relationship Id="rId8" Type="http://schemas.openxmlformats.org/officeDocument/2006/relationships/image" Target="../media/image84.jpeg"/><Relationship Id="rId3" Type="http://schemas.openxmlformats.org/officeDocument/2006/relationships/image" Target="../media/image79.png"/><Relationship Id="rId7" Type="http://schemas.openxmlformats.org/officeDocument/2006/relationships/image" Target="../media/image83.png"/><Relationship Id="rId2" Type="http://schemas.openxmlformats.org/officeDocument/2006/relationships/notesSlide" Target="../notesSlides/notesSlide52.xml"/><Relationship Id="rId1" Type="http://schemas.openxmlformats.org/officeDocument/2006/relationships/slideLayout" Target="../slideLayouts/slideLayout4.xml"/><Relationship Id="rId6" Type="http://schemas.openxmlformats.org/officeDocument/2006/relationships/image" Target="../media/image82.jpeg"/><Relationship Id="rId11" Type="http://schemas.openxmlformats.org/officeDocument/2006/relationships/image" Target="../media/image87.jpeg"/><Relationship Id="rId5" Type="http://schemas.openxmlformats.org/officeDocument/2006/relationships/image" Target="../media/image81.png"/><Relationship Id="rId10" Type="http://schemas.openxmlformats.org/officeDocument/2006/relationships/image" Target="../media/image86.jpeg"/><Relationship Id="rId4" Type="http://schemas.openxmlformats.org/officeDocument/2006/relationships/image" Target="../media/image80.png"/><Relationship Id="rId9" Type="http://schemas.openxmlformats.org/officeDocument/2006/relationships/image" Target="../media/image85.jpeg"/></Relationships>
</file>

<file path=ppt/slides/_rels/slide55.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1.jpeg"/><Relationship Id="rId7" Type="http://schemas.openxmlformats.org/officeDocument/2006/relationships/image" Target="../media/image11.pn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4.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3F4807A-5068-4492-8025-D75F320E9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FE1B99-63EB-46B8-A046-C08F5C941136}"/>
              </a:ext>
            </a:extLst>
          </p:cNvPr>
          <p:cNvSpPr>
            <a:spLocks noGrp="1"/>
          </p:cNvSpPr>
          <p:nvPr>
            <p:ph type="ctrTitle"/>
          </p:nvPr>
        </p:nvSpPr>
        <p:spPr>
          <a:xfrm>
            <a:off x="6000627" y="1325880"/>
            <a:ext cx="2657598" cy="3066507"/>
          </a:xfrm>
        </p:spPr>
        <p:txBody>
          <a:bodyPr>
            <a:normAutofit/>
          </a:bodyPr>
          <a:lstStyle/>
          <a:p>
            <a:r>
              <a:rPr lang="en-US" sz="4200" dirty="0">
                <a:solidFill>
                  <a:srgbClr val="EBEBEB"/>
                </a:solidFill>
              </a:rPr>
              <a:t>Nature’s Calendar</a:t>
            </a:r>
          </a:p>
        </p:txBody>
      </p:sp>
      <p:sp>
        <p:nvSpPr>
          <p:cNvPr id="3" name="Subtitle 2">
            <a:extLst>
              <a:ext uri="{FF2B5EF4-FFF2-40B4-BE49-F238E27FC236}">
                <a16:creationId xmlns:a16="http://schemas.microsoft.com/office/drawing/2014/main" id="{50D1A88C-0BCA-4672-AC06-1BC3033F5F97}"/>
              </a:ext>
            </a:extLst>
          </p:cNvPr>
          <p:cNvSpPr>
            <a:spLocks noGrp="1"/>
          </p:cNvSpPr>
          <p:nvPr>
            <p:ph type="subTitle" idx="1"/>
          </p:nvPr>
        </p:nvSpPr>
        <p:spPr>
          <a:xfrm>
            <a:off x="5979852" y="4588329"/>
            <a:ext cx="2678373" cy="1621508"/>
          </a:xfrm>
        </p:spPr>
        <p:txBody>
          <a:bodyPr>
            <a:normAutofit/>
          </a:bodyPr>
          <a:lstStyle/>
          <a:p>
            <a:r>
              <a:rPr lang="en-US" sz="1600" dirty="0">
                <a:solidFill>
                  <a:schemeClr val="tx2">
                    <a:lumMod val="40000"/>
                    <a:lumOff val="60000"/>
                  </a:schemeClr>
                </a:solidFill>
              </a:rPr>
              <a:t>OBSERVING BIOLOGICAL PATTERNS</a:t>
            </a:r>
          </a:p>
        </p:txBody>
      </p:sp>
      <p:sp>
        <p:nvSpPr>
          <p:cNvPr id="18" name="Freeform 36">
            <a:extLst>
              <a:ext uri="{FF2B5EF4-FFF2-40B4-BE49-F238E27FC236}">
                <a16:creationId xmlns:a16="http://schemas.microsoft.com/office/drawing/2014/main" id="{B24996F8-180C-4DCB-8A26-DFA336CDE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560249"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5" name="Picture 4" descr="Illustration of songbird with yellow head with brown plumage and white and black stripe on wing standing on branch against light green background, black-throated green warbler" title="Bird">
            <a:extLst>
              <a:ext uri="{FF2B5EF4-FFF2-40B4-BE49-F238E27FC236}">
                <a16:creationId xmlns:a16="http://schemas.microsoft.com/office/drawing/2014/main" id="{BFB9EB13-07E1-4150-8A30-B6065B505EA8}"/>
              </a:ext>
            </a:extLst>
          </p:cNvPr>
          <p:cNvPicPr>
            <a:picLocks noChangeAspect="1"/>
          </p:cNvPicPr>
          <p:nvPr/>
        </p:nvPicPr>
        <p:blipFill rotWithShape="1">
          <a:blip r:embed="rId4">
            <a:extLst>
              <a:ext uri="{28A0092B-C50C-407E-A947-70E740481C1C}">
                <a14:useLocalDpi xmlns:a14="http://schemas.microsoft.com/office/drawing/2010/main" val="0"/>
              </a:ext>
            </a:extLst>
          </a:blip>
          <a:srcRect l="7389" r="7747"/>
          <a:stretch/>
        </p:blipFill>
        <p:spPr>
          <a:xfrm>
            <a:off x="20" y="10"/>
            <a:ext cx="5819935" cy="6857991"/>
          </a:xfrm>
          <a:custGeom>
            <a:avLst/>
            <a:gdLst/>
            <a:ahLst/>
            <a:cxnLst/>
            <a:rect l="l" t="t" r="r" b="b"/>
            <a:pathLst>
              <a:path w="7759940" h="6858001">
                <a:moveTo>
                  <a:pt x="0" y="0"/>
                </a:moveTo>
                <a:lnTo>
                  <a:pt x="1296537" y="0"/>
                </a:lnTo>
                <a:lnTo>
                  <a:pt x="1296537" y="1"/>
                </a:lnTo>
                <a:lnTo>
                  <a:pt x="6415225" y="1"/>
                </a:lnTo>
                <a:lnTo>
                  <a:pt x="6415225" y="0"/>
                </a:lnTo>
                <a:lnTo>
                  <a:pt x="7758763" y="0"/>
                </a:lnTo>
                <a:lnTo>
                  <a:pt x="7733718" y="155677"/>
                </a:lnTo>
                <a:lnTo>
                  <a:pt x="7709849" y="310668"/>
                </a:lnTo>
                <a:lnTo>
                  <a:pt x="7686485" y="466344"/>
                </a:lnTo>
                <a:lnTo>
                  <a:pt x="7666482" y="622707"/>
                </a:lnTo>
                <a:lnTo>
                  <a:pt x="7646311" y="778383"/>
                </a:lnTo>
                <a:lnTo>
                  <a:pt x="7627485" y="934746"/>
                </a:lnTo>
                <a:lnTo>
                  <a:pt x="7611349" y="1089051"/>
                </a:lnTo>
                <a:lnTo>
                  <a:pt x="7596053" y="1245413"/>
                </a:lnTo>
                <a:lnTo>
                  <a:pt x="7582101" y="1401090"/>
                </a:lnTo>
                <a:lnTo>
                  <a:pt x="7569999" y="1554023"/>
                </a:lnTo>
                <a:lnTo>
                  <a:pt x="7557896" y="1709014"/>
                </a:lnTo>
                <a:lnTo>
                  <a:pt x="7547811" y="1861947"/>
                </a:lnTo>
                <a:lnTo>
                  <a:pt x="7539911" y="2014881"/>
                </a:lnTo>
                <a:lnTo>
                  <a:pt x="7531674" y="2167128"/>
                </a:lnTo>
                <a:lnTo>
                  <a:pt x="7524783" y="2318004"/>
                </a:lnTo>
                <a:lnTo>
                  <a:pt x="7519908" y="2467509"/>
                </a:lnTo>
                <a:lnTo>
                  <a:pt x="7515706" y="2617013"/>
                </a:lnTo>
                <a:lnTo>
                  <a:pt x="7511672" y="2765146"/>
                </a:lnTo>
                <a:lnTo>
                  <a:pt x="7509823" y="2911221"/>
                </a:lnTo>
                <a:lnTo>
                  <a:pt x="7507806" y="3057297"/>
                </a:lnTo>
                <a:lnTo>
                  <a:pt x="7506797" y="3201315"/>
                </a:lnTo>
                <a:lnTo>
                  <a:pt x="7507806" y="3343961"/>
                </a:lnTo>
                <a:lnTo>
                  <a:pt x="7507806" y="3485236"/>
                </a:lnTo>
                <a:lnTo>
                  <a:pt x="7509823" y="3625139"/>
                </a:lnTo>
                <a:lnTo>
                  <a:pt x="7512848" y="3762299"/>
                </a:lnTo>
                <a:lnTo>
                  <a:pt x="7515706" y="3898087"/>
                </a:lnTo>
                <a:lnTo>
                  <a:pt x="7518900" y="4031133"/>
                </a:lnTo>
                <a:lnTo>
                  <a:pt x="7523774" y="4163492"/>
                </a:lnTo>
                <a:lnTo>
                  <a:pt x="7528985" y="4293793"/>
                </a:lnTo>
                <a:lnTo>
                  <a:pt x="7533691" y="4421352"/>
                </a:lnTo>
                <a:lnTo>
                  <a:pt x="7546971" y="4670298"/>
                </a:lnTo>
                <a:lnTo>
                  <a:pt x="7561090" y="4908956"/>
                </a:lnTo>
                <a:lnTo>
                  <a:pt x="7575882" y="5138013"/>
                </a:lnTo>
                <a:lnTo>
                  <a:pt x="7592187" y="5354726"/>
                </a:lnTo>
                <a:lnTo>
                  <a:pt x="7609164" y="5561838"/>
                </a:lnTo>
                <a:lnTo>
                  <a:pt x="7627485" y="5753862"/>
                </a:lnTo>
                <a:lnTo>
                  <a:pt x="7645471" y="5934227"/>
                </a:lnTo>
                <a:lnTo>
                  <a:pt x="7663456" y="6100191"/>
                </a:lnTo>
                <a:lnTo>
                  <a:pt x="7680433" y="6252438"/>
                </a:lnTo>
                <a:lnTo>
                  <a:pt x="7696570" y="6387541"/>
                </a:lnTo>
                <a:lnTo>
                  <a:pt x="7711866" y="6509613"/>
                </a:lnTo>
                <a:lnTo>
                  <a:pt x="7724641" y="6612483"/>
                </a:lnTo>
                <a:lnTo>
                  <a:pt x="7736743" y="6698894"/>
                </a:lnTo>
                <a:lnTo>
                  <a:pt x="7754057" y="6817538"/>
                </a:lnTo>
                <a:lnTo>
                  <a:pt x="7759940" y="6858000"/>
                </a:lnTo>
                <a:lnTo>
                  <a:pt x="6854586" y="6858000"/>
                </a:lnTo>
                <a:lnTo>
                  <a:pt x="6854586" y="6858001"/>
                </a:lnTo>
                <a:lnTo>
                  <a:pt x="764022" y="6858001"/>
                </a:lnTo>
                <a:lnTo>
                  <a:pt x="764022" y="6858000"/>
                </a:lnTo>
                <a:lnTo>
                  <a:pt x="0" y="6858000"/>
                </a:lnTo>
                <a:close/>
              </a:path>
            </a:pathLst>
          </a:custGeom>
        </p:spPr>
      </p:pic>
      <p:sp>
        <p:nvSpPr>
          <p:cNvPr id="20" name="Rectangle 19">
            <a:extLst>
              <a:ext uri="{FF2B5EF4-FFF2-40B4-BE49-F238E27FC236}">
                <a16:creationId xmlns:a16="http://schemas.microsoft.com/office/drawing/2014/main" id="{630182B0-3559-41D5-9EBC-0BD86BEDA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7" name="Picture 6" descr="SPIN logo, a grey spiral with the words, &quot;Seeking Paths in Nature&quot; curving out at the end" title="SPIN logo">
            <a:extLst>
              <a:ext uri="{FF2B5EF4-FFF2-40B4-BE49-F238E27FC236}">
                <a16:creationId xmlns:a16="http://schemas.microsoft.com/office/drawing/2014/main" id="{CCE4A6E0-FB4A-4120-BDCC-60B7D6ADB40E}"/>
              </a:ext>
            </a:extLst>
          </p:cNvPr>
          <p:cNvPicPr>
            <a:picLocks noChangeAspect="1"/>
          </p:cNvPicPr>
          <p:nvPr/>
        </p:nvPicPr>
        <p:blipFill>
          <a:blip r:embed="rId5" cstate="print">
            <a:lum bright="70000" contrast="-70000"/>
            <a:extLst>
              <a:ext uri="{28A0092B-C50C-407E-A947-70E740481C1C}">
                <a14:useLocalDpi xmlns:a14="http://schemas.microsoft.com/office/drawing/2010/main" val="0"/>
              </a:ext>
            </a:extLst>
          </a:blip>
          <a:stretch>
            <a:fillRect/>
          </a:stretch>
        </p:blipFill>
        <p:spPr>
          <a:xfrm>
            <a:off x="7175791" y="6061013"/>
            <a:ext cx="496074" cy="531325"/>
          </a:xfrm>
          <a:prstGeom prst="rect">
            <a:avLst/>
          </a:prstGeom>
        </p:spPr>
      </p:pic>
      <p:pic>
        <p:nvPicPr>
          <p:cNvPr id="11" name="Picture 10" descr="NPS logo, an arrowhead with the words National Park Service inside surrounding by graphics of a sequoia tree, buffalo, mountains, and lake" title="NPS logo">
            <a:extLst>
              <a:ext uri="{FF2B5EF4-FFF2-40B4-BE49-F238E27FC236}">
                <a16:creationId xmlns:a16="http://schemas.microsoft.com/office/drawing/2014/main" id="{610B1C96-743A-4EE0-8280-E4B9A6A3E9A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99850" y="5926565"/>
            <a:ext cx="496074" cy="634185"/>
          </a:xfrm>
          <a:prstGeom prst="rect">
            <a:avLst/>
          </a:prstGeom>
        </p:spPr>
      </p:pic>
    </p:spTree>
    <p:extLst>
      <p:ext uri="{BB962C8B-B14F-4D97-AF65-F5344CB8AC3E}">
        <p14:creationId xmlns:p14="http://schemas.microsoft.com/office/powerpoint/2010/main" val="3342713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4A7A1F1-B92C-49DB-ABD1-C0E1655CC8D4}"/>
              </a:ext>
            </a:extLst>
          </p:cNvPr>
          <p:cNvSpPr txBox="1">
            <a:spLocks noGrp="1"/>
          </p:cNvSpPr>
          <p:nvPr>
            <p:ph type="title" idx="4294967295"/>
          </p:nvPr>
        </p:nvSpPr>
        <p:spPr>
          <a:xfrm>
            <a:off x="741719" y="5043741"/>
            <a:ext cx="7805701" cy="8680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rtl="0" eaLnBrk="0" fontAlgn="base" hangingPunct="0">
              <a:spcBef>
                <a:spcPct val="0"/>
              </a:spcBef>
              <a:spcAft>
                <a:spcPct val="0"/>
              </a:spcAft>
              <a:defRPr sz="3200" b="1">
                <a:solidFill>
                  <a:schemeClr val="tx1"/>
                </a:solidFill>
                <a:latin typeface="+mj-lt"/>
                <a:ea typeface="+mj-ea"/>
                <a:cs typeface="+mj-cs"/>
              </a:defRPr>
            </a:lvl1pPr>
            <a:lvl2pPr algn="l" rtl="0" eaLnBrk="0" fontAlgn="base" hangingPunct="0">
              <a:spcBef>
                <a:spcPct val="0"/>
              </a:spcBef>
              <a:spcAft>
                <a:spcPct val="0"/>
              </a:spcAft>
              <a:defRPr sz="3200" b="1">
                <a:solidFill>
                  <a:schemeClr val="tx1"/>
                </a:solidFill>
                <a:latin typeface="NPSRawlinson" pitchFamily="18" charset="0"/>
              </a:defRPr>
            </a:lvl2pPr>
            <a:lvl3pPr algn="l" rtl="0" eaLnBrk="0" fontAlgn="base" hangingPunct="0">
              <a:spcBef>
                <a:spcPct val="0"/>
              </a:spcBef>
              <a:spcAft>
                <a:spcPct val="0"/>
              </a:spcAft>
              <a:defRPr sz="3200" b="1">
                <a:solidFill>
                  <a:schemeClr val="tx1"/>
                </a:solidFill>
                <a:latin typeface="NPSRawlinson" pitchFamily="18" charset="0"/>
              </a:defRPr>
            </a:lvl3pPr>
            <a:lvl4pPr algn="l" rtl="0" eaLnBrk="0" fontAlgn="base" hangingPunct="0">
              <a:spcBef>
                <a:spcPct val="0"/>
              </a:spcBef>
              <a:spcAft>
                <a:spcPct val="0"/>
              </a:spcAft>
              <a:defRPr sz="3200" b="1">
                <a:solidFill>
                  <a:schemeClr val="tx1"/>
                </a:solidFill>
                <a:latin typeface="NPSRawlinson" pitchFamily="18" charset="0"/>
              </a:defRPr>
            </a:lvl4pPr>
            <a:lvl5pPr algn="l" rtl="0" eaLnBrk="0" fontAlgn="base" hangingPunct="0">
              <a:spcBef>
                <a:spcPct val="0"/>
              </a:spcBef>
              <a:spcAft>
                <a:spcPct val="0"/>
              </a:spcAft>
              <a:defRPr sz="3200" b="1">
                <a:solidFill>
                  <a:schemeClr val="tx1"/>
                </a:solidFill>
                <a:latin typeface="NPSRawlinson" pitchFamily="18" charset="0"/>
              </a:defRPr>
            </a:lvl5pPr>
            <a:lvl6pPr marL="457200" algn="l" rtl="0" eaLnBrk="0" fontAlgn="base" hangingPunct="0">
              <a:spcBef>
                <a:spcPct val="0"/>
              </a:spcBef>
              <a:spcAft>
                <a:spcPct val="0"/>
              </a:spcAft>
              <a:defRPr sz="3200" b="1">
                <a:solidFill>
                  <a:schemeClr val="tx1"/>
                </a:solidFill>
                <a:latin typeface="NPSRawlinson" pitchFamily="18" charset="0"/>
              </a:defRPr>
            </a:lvl6pPr>
            <a:lvl7pPr marL="914400" algn="l" rtl="0" eaLnBrk="0" fontAlgn="base" hangingPunct="0">
              <a:spcBef>
                <a:spcPct val="0"/>
              </a:spcBef>
              <a:spcAft>
                <a:spcPct val="0"/>
              </a:spcAft>
              <a:defRPr sz="3200" b="1">
                <a:solidFill>
                  <a:schemeClr val="tx1"/>
                </a:solidFill>
                <a:latin typeface="NPSRawlinson" pitchFamily="18" charset="0"/>
              </a:defRPr>
            </a:lvl7pPr>
            <a:lvl8pPr marL="1371600" algn="l" rtl="0" eaLnBrk="0" fontAlgn="base" hangingPunct="0">
              <a:spcBef>
                <a:spcPct val="0"/>
              </a:spcBef>
              <a:spcAft>
                <a:spcPct val="0"/>
              </a:spcAft>
              <a:defRPr sz="3200" b="1">
                <a:solidFill>
                  <a:schemeClr val="tx1"/>
                </a:solidFill>
                <a:latin typeface="NPSRawlinson" pitchFamily="18" charset="0"/>
              </a:defRPr>
            </a:lvl8pPr>
            <a:lvl9pPr marL="1828800" algn="l" rtl="0" eaLnBrk="0" fontAlgn="base" hangingPunct="0">
              <a:spcBef>
                <a:spcPct val="0"/>
              </a:spcBef>
              <a:spcAft>
                <a:spcPct val="0"/>
              </a:spcAft>
              <a:defRPr sz="3200" b="1">
                <a:solidFill>
                  <a:schemeClr val="tx1"/>
                </a:solidFill>
                <a:latin typeface="NPSRawlinson" pitchFamily="18" charset="0"/>
              </a:defRPr>
            </a:lvl9pPr>
          </a:lstStyle>
          <a:p>
            <a:pPr marL="0" marR="0" lvl="0" indent="0" algn="l" defTabSz="457200" rtl="0" eaLnBrk="1" fontAlgn="base" latinLnBrk="0" hangingPunct="1">
              <a:lnSpc>
                <a:spcPct val="100000"/>
              </a:lnSpc>
              <a:spcBef>
                <a:spcPct val="0"/>
              </a:spcBef>
              <a:spcAft>
                <a:spcPts val="600"/>
              </a:spcAft>
              <a:buClrTx/>
              <a:buSzTx/>
              <a:buFontTx/>
              <a:buNone/>
              <a:tabLst/>
              <a:defRPr/>
            </a:pPr>
            <a:r>
              <a:rPr kumimoji="0" lang="en-US" sz="3200" b="0" i="0" u="none" strike="noStrike" kern="1200" cap="none" spc="0" normalizeH="0" baseline="0" noProof="0" dirty="0">
                <a:ln>
                  <a:noFill/>
                </a:ln>
                <a:solidFill>
                  <a:srgbClr val="EBEBEB"/>
                </a:solidFill>
                <a:effectLst/>
                <a:uLnTx/>
                <a:uFillTx/>
                <a:latin typeface="+mj-lt"/>
                <a:ea typeface="+mj-ea"/>
                <a:cs typeface="+mj-cs"/>
              </a:rPr>
              <a:t>Cherokee: the original stewards</a:t>
            </a:r>
          </a:p>
        </p:txBody>
      </p:sp>
      <p:pic>
        <p:nvPicPr>
          <p:cNvPr id="3" name="Picture 2" descr="Image of log cabin with two individuals standing outside surrounded by grassy field and forest" title="Black and White Photo">
            <a:extLst>
              <a:ext uri="{FF2B5EF4-FFF2-40B4-BE49-F238E27FC236}">
                <a16:creationId xmlns:a16="http://schemas.microsoft.com/office/drawing/2014/main" id="{25B6D64F-5471-4A8A-B613-9F3AA4C12ADA}"/>
              </a:ext>
            </a:extLst>
          </p:cNvPr>
          <p:cNvPicPr>
            <a:picLocks noChangeAspect="1"/>
          </p:cNvPicPr>
          <p:nvPr/>
        </p:nvPicPr>
        <p:blipFill>
          <a:blip r:embed="rId3" cstate="print">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741719" y="1500823"/>
            <a:ext cx="5185033" cy="3138674"/>
          </a:xfrm>
          <a:prstGeom prst="rect">
            <a:avLst/>
          </a:prstGeom>
          <a:ln>
            <a:noFill/>
          </a:ln>
          <a:effectLst>
            <a:outerShdw blurRad="292100" dist="139700" dir="2700000" algn="tl" rotWithShape="0">
              <a:srgbClr val="333333">
                <a:alpha val="65000"/>
              </a:srgbClr>
            </a:outerShdw>
          </a:effectLst>
        </p:spPr>
      </p:pic>
      <p:pic>
        <p:nvPicPr>
          <p:cNvPr id="4" name="Picture 3" descr="Black and white photo of Cherokee woman working with hands with child visible in background" title="Cherokee Woman">
            <a:extLst>
              <a:ext uri="{FF2B5EF4-FFF2-40B4-BE49-F238E27FC236}">
                <a16:creationId xmlns:a16="http://schemas.microsoft.com/office/drawing/2014/main" id="{1AE81568-0B4A-4C16-8A4E-EA600810AFDB}"/>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8800"/>
                    </a14:imgEffect>
                    <a14:imgEffect>
                      <a14:brightnessContrast bright="20000" contrast="-40000"/>
                    </a14:imgEffect>
                  </a14:imgLayer>
                </a14:imgProps>
              </a:ext>
            </a:extLst>
          </a:blip>
          <a:stretch>
            <a:fillRect/>
          </a:stretch>
        </p:blipFill>
        <p:spPr>
          <a:xfrm>
            <a:off x="6400801" y="1500824"/>
            <a:ext cx="1905788" cy="31137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140338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10" name="Picture 9">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12" name="Oval 11">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4" name="Picture 13">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16" name="Picture 15">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18" name="Rectangle 17">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 name="Picture 1" descr="Fall maple leaves with snow." title="Maple leaves">
            <a:extLst>
              <a:ext uri="{FF2B5EF4-FFF2-40B4-BE49-F238E27FC236}">
                <a16:creationId xmlns:a16="http://schemas.microsoft.com/office/drawing/2014/main" id="{96065440-2008-45EC-B0A9-53EAF87DD190}"/>
              </a:ext>
            </a:extLst>
          </p:cNvPr>
          <p:cNvPicPr>
            <a:picLocks noChangeAspect="1"/>
          </p:cNvPicPr>
          <p:nvPr/>
        </p:nvPicPr>
        <p:blipFill rotWithShape="1">
          <a:blip r:embed="rId8">
            <a:extLst>
              <a:ext uri="{28A0092B-C50C-407E-A947-70E740481C1C}">
                <a14:useLocalDpi xmlns:a14="http://schemas.microsoft.com/office/drawing/2010/main" val="0"/>
              </a:ext>
            </a:extLst>
          </a:blip>
          <a:srcRect t="9005" r="-2" b="8741"/>
          <a:stretch/>
        </p:blipFill>
        <p:spPr>
          <a:xfrm>
            <a:off x="20" y="-5"/>
            <a:ext cx="9143752" cy="5020241"/>
          </a:xfrm>
          <a:custGeom>
            <a:avLst/>
            <a:gdLst/>
            <a:ahLst/>
            <a:cxnLst/>
            <a:rect l="l" t="t" r="r" b="b"/>
            <a:pathLst>
              <a:path w="12191695" h="5020241">
                <a:moveTo>
                  <a:pt x="0" y="0"/>
                </a:moveTo>
                <a:lnTo>
                  <a:pt x="12191695" y="0"/>
                </a:lnTo>
                <a:lnTo>
                  <a:pt x="12191695" y="4057991"/>
                </a:lnTo>
                <a:lnTo>
                  <a:pt x="11914945" y="4110187"/>
                </a:lnTo>
                <a:lnTo>
                  <a:pt x="11639412" y="4159931"/>
                </a:lnTo>
                <a:lnTo>
                  <a:pt x="11362661" y="4208624"/>
                </a:lnTo>
                <a:lnTo>
                  <a:pt x="11084690" y="4250310"/>
                </a:lnTo>
                <a:lnTo>
                  <a:pt x="10807939" y="4292347"/>
                </a:lnTo>
                <a:lnTo>
                  <a:pt x="10529968" y="4331582"/>
                </a:lnTo>
                <a:lnTo>
                  <a:pt x="10255655" y="4365211"/>
                </a:lnTo>
                <a:lnTo>
                  <a:pt x="9977684" y="4397089"/>
                </a:lnTo>
                <a:lnTo>
                  <a:pt x="9700933" y="4426165"/>
                </a:lnTo>
                <a:lnTo>
                  <a:pt x="9429058" y="4451387"/>
                </a:lnTo>
                <a:lnTo>
                  <a:pt x="9153526" y="4476609"/>
                </a:lnTo>
                <a:lnTo>
                  <a:pt x="8881651" y="4497628"/>
                </a:lnTo>
                <a:lnTo>
                  <a:pt x="8609776" y="4514092"/>
                </a:lnTo>
                <a:lnTo>
                  <a:pt x="8339121" y="4531258"/>
                </a:lnTo>
                <a:lnTo>
                  <a:pt x="8070903" y="4545620"/>
                </a:lnTo>
                <a:lnTo>
                  <a:pt x="7805124" y="4555779"/>
                </a:lnTo>
                <a:lnTo>
                  <a:pt x="7539345" y="4564537"/>
                </a:lnTo>
                <a:lnTo>
                  <a:pt x="7276005" y="4572944"/>
                </a:lnTo>
                <a:lnTo>
                  <a:pt x="7016322" y="4576798"/>
                </a:lnTo>
                <a:lnTo>
                  <a:pt x="6756639" y="4581001"/>
                </a:lnTo>
                <a:lnTo>
                  <a:pt x="6500613" y="4583103"/>
                </a:lnTo>
                <a:lnTo>
                  <a:pt x="6247026" y="4581001"/>
                </a:lnTo>
                <a:lnTo>
                  <a:pt x="5995877" y="4581001"/>
                </a:lnTo>
                <a:lnTo>
                  <a:pt x="5747167" y="4576798"/>
                </a:lnTo>
                <a:lnTo>
                  <a:pt x="5503333" y="4570492"/>
                </a:lnTo>
                <a:lnTo>
                  <a:pt x="5261938" y="4564537"/>
                </a:lnTo>
                <a:lnTo>
                  <a:pt x="5025418" y="4557881"/>
                </a:lnTo>
                <a:lnTo>
                  <a:pt x="4790118" y="4547722"/>
                </a:lnTo>
                <a:lnTo>
                  <a:pt x="4558477" y="4536862"/>
                </a:lnTo>
                <a:lnTo>
                  <a:pt x="4331710" y="4527054"/>
                </a:lnTo>
                <a:lnTo>
                  <a:pt x="3889152" y="4499379"/>
                </a:lnTo>
                <a:lnTo>
                  <a:pt x="3464881" y="4469954"/>
                </a:lnTo>
                <a:lnTo>
                  <a:pt x="3057678" y="4439126"/>
                </a:lnTo>
                <a:lnTo>
                  <a:pt x="2672421" y="4405147"/>
                </a:lnTo>
                <a:lnTo>
                  <a:pt x="2304232" y="4369765"/>
                </a:lnTo>
                <a:lnTo>
                  <a:pt x="1962864" y="4331582"/>
                </a:lnTo>
                <a:lnTo>
                  <a:pt x="1642223" y="4294099"/>
                </a:lnTo>
                <a:lnTo>
                  <a:pt x="1347183" y="4256616"/>
                </a:lnTo>
                <a:lnTo>
                  <a:pt x="1076528" y="4221235"/>
                </a:lnTo>
                <a:lnTo>
                  <a:pt x="836351" y="4187605"/>
                </a:lnTo>
                <a:lnTo>
                  <a:pt x="619339" y="4155727"/>
                </a:lnTo>
                <a:lnTo>
                  <a:pt x="436464" y="4129104"/>
                </a:lnTo>
                <a:lnTo>
                  <a:pt x="282848" y="4103881"/>
                </a:lnTo>
                <a:lnTo>
                  <a:pt x="71932" y="4067800"/>
                </a:lnTo>
                <a:lnTo>
                  <a:pt x="1" y="4055539"/>
                </a:lnTo>
                <a:lnTo>
                  <a:pt x="1" y="5020241"/>
                </a:lnTo>
                <a:lnTo>
                  <a:pt x="0" y="5020241"/>
                </a:lnTo>
                <a:close/>
              </a:path>
            </a:pathLst>
          </a:custGeom>
        </p:spPr>
      </p:pic>
      <p:sp>
        <p:nvSpPr>
          <p:cNvPr id="20" name="Freeform 16">
            <a:extLst>
              <a:ext uri="{FF2B5EF4-FFF2-40B4-BE49-F238E27FC236}">
                <a16:creationId xmlns:a16="http://schemas.microsoft.com/office/drawing/2014/main" id="{E4F17063-EDA4-417B-946F-BA357F3B3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3753695"/>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2">
              <a:alpha val="40000"/>
            </a:schemeClr>
          </a:solidFill>
          <a:ln>
            <a:noFill/>
          </a:ln>
        </p:spPr>
        <p:txBody>
          <a:bodyPr rtlCol="0" anchor="ctr"/>
          <a:lstStyle/>
          <a:p>
            <a:pPr algn="ctr"/>
            <a:endParaRPr lang="en-US">
              <a:solidFill>
                <a:schemeClr val="tx1"/>
              </a:solidFill>
            </a:endParaRPr>
          </a:p>
        </p:txBody>
      </p:sp>
      <p:sp>
        <p:nvSpPr>
          <p:cNvPr id="22" name="Freeform: Shape 21">
            <a:extLst>
              <a:ext uri="{FF2B5EF4-FFF2-40B4-BE49-F238E27FC236}">
                <a16:creationId xmlns:a16="http://schemas.microsoft.com/office/drawing/2014/main" id="{D36F3EEA-55D4-4677-80E7-92D00B8F34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55533"/>
            <a:ext cx="9144000" cy="2802467"/>
          </a:xfrm>
          <a:custGeom>
            <a:avLst/>
            <a:gdLst>
              <a:gd name="connsiteX0" fmla="*/ 1 w 12192000"/>
              <a:gd name="connsiteY0" fmla="*/ 0 h 2802467"/>
              <a:gd name="connsiteX1" fmla="*/ 71932 w 12192000"/>
              <a:gd name="connsiteY1" fmla="*/ 12261 h 2802467"/>
              <a:gd name="connsiteX2" fmla="*/ 282848 w 12192000"/>
              <a:gd name="connsiteY2" fmla="*/ 48342 h 2802467"/>
              <a:gd name="connsiteX3" fmla="*/ 436464 w 12192000"/>
              <a:gd name="connsiteY3" fmla="*/ 73565 h 2802467"/>
              <a:gd name="connsiteX4" fmla="*/ 619339 w 12192000"/>
              <a:gd name="connsiteY4" fmla="*/ 100188 h 2802467"/>
              <a:gd name="connsiteX5" fmla="*/ 836351 w 12192000"/>
              <a:gd name="connsiteY5" fmla="*/ 132066 h 2802467"/>
              <a:gd name="connsiteX6" fmla="*/ 1076528 w 12192000"/>
              <a:gd name="connsiteY6" fmla="*/ 165696 h 2802467"/>
              <a:gd name="connsiteX7" fmla="*/ 1347183 w 12192000"/>
              <a:gd name="connsiteY7" fmla="*/ 201077 h 2802467"/>
              <a:gd name="connsiteX8" fmla="*/ 1642223 w 12192000"/>
              <a:gd name="connsiteY8" fmla="*/ 238560 h 2802467"/>
              <a:gd name="connsiteX9" fmla="*/ 1962864 w 12192000"/>
              <a:gd name="connsiteY9" fmla="*/ 276043 h 2802467"/>
              <a:gd name="connsiteX10" fmla="*/ 2304232 w 12192000"/>
              <a:gd name="connsiteY10" fmla="*/ 314226 h 2802467"/>
              <a:gd name="connsiteX11" fmla="*/ 2672421 w 12192000"/>
              <a:gd name="connsiteY11" fmla="*/ 349608 h 2802467"/>
              <a:gd name="connsiteX12" fmla="*/ 3057678 w 12192000"/>
              <a:gd name="connsiteY12" fmla="*/ 383587 h 2802467"/>
              <a:gd name="connsiteX13" fmla="*/ 3464881 w 12192000"/>
              <a:gd name="connsiteY13" fmla="*/ 414415 h 2802467"/>
              <a:gd name="connsiteX14" fmla="*/ 3889152 w 12192000"/>
              <a:gd name="connsiteY14" fmla="*/ 443840 h 2802467"/>
              <a:gd name="connsiteX15" fmla="*/ 4331710 w 12192000"/>
              <a:gd name="connsiteY15" fmla="*/ 471515 h 2802467"/>
              <a:gd name="connsiteX16" fmla="*/ 4558476 w 12192000"/>
              <a:gd name="connsiteY16" fmla="*/ 481323 h 2802467"/>
              <a:gd name="connsiteX17" fmla="*/ 4790118 w 12192000"/>
              <a:gd name="connsiteY17" fmla="*/ 492183 h 2802467"/>
              <a:gd name="connsiteX18" fmla="*/ 5025418 w 12192000"/>
              <a:gd name="connsiteY18" fmla="*/ 502342 h 2802467"/>
              <a:gd name="connsiteX19" fmla="*/ 5261937 w 12192000"/>
              <a:gd name="connsiteY19" fmla="*/ 508998 h 2802467"/>
              <a:gd name="connsiteX20" fmla="*/ 5503332 w 12192000"/>
              <a:gd name="connsiteY20" fmla="*/ 514953 h 2802467"/>
              <a:gd name="connsiteX21" fmla="*/ 5747166 w 12192000"/>
              <a:gd name="connsiteY21" fmla="*/ 521259 h 2802467"/>
              <a:gd name="connsiteX22" fmla="*/ 5995877 w 12192000"/>
              <a:gd name="connsiteY22" fmla="*/ 525462 h 2802467"/>
              <a:gd name="connsiteX23" fmla="*/ 6247026 w 12192000"/>
              <a:gd name="connsiteY23" fmla="*/ 525462 h 2802467"/>
              <a:gd name="connsiteX24" fmla="*/ 6500613 w 12192000"/>
              <a:gd name="connsiteY24" fmla="*/ 527564 h 2802467"/>
              <a:gd name="connsiteX25" fmla="*/ 6756639 w 12192000"/>
              <a:gd name="connsiteY25" fmla="*/ 525462 h 2802467"/>
              <a:gd name="connsiteX26" fmla="*/ 7016322 w 12192000"/>
              <a:gd name="connsiteY26" fmla="*/ 521259 h 2802467"/>
              <a:gd name="connsiteX27" fmla="*/ 7276005 w 12192000"/>
              <a:gd name="connsiteY27" fmla="*/ 517405 h 2802467"/>
              <a:gd name="connsiteX28" fmla="*/ 7539345 w 12192000"/>
              <a:gd name="connsiteY28" fmla="*/ 508998 h 2802467"/>
              <a:gd name="connsiteX29" fmla="*/ 7805124 w 12192000"/>
              <a:gd name="connsiteY29" fmla="*/ 500240 h 2802467"/>
              <a:gd name="connsiteX30" fmla="*/ 8070903 w 12192000"/>
              <a:gd name="connsiteY30" fmla="*/ 490081 h 2802467"/>
              <a:gd name="connsiteX31" fmla="*/ 8339121 w 12192000"/>
              <a:gd name="connsiteY31" fmla="*/ 475719 h 2802467"/>
              <a:gd name="connsiteX32" fmla="*/ 8609776 w 12192000"/>
              <a:gd name="connsiteY32" fmla="*/ 458553 h 2802467"/>
              <a:gd name="connsiteX33" fmla="*/ 8881651 w 12192000"/>
              <a:gd name="connsiteY33" fmla="*/ 442089 h 2802467"/>
              <a:gd name="connsiteX34" fmla="*/ 9153526 w 12192000"/>
              <a:gd name="connsiteY34" fmla="*/ 421070 h 2802467"/>
              <a:gd name="connsiteX35" fmla="*/ 9429058 w 12192000"/>
              <a:gd name="connsiteY35" fmla="*/ 395848 h 2802467"/>
              <a:gd name="connsiteX36" fmla="*/ 9700933 w 12192000"/>
              <a:gd name="connsiteY36" fmla="*/ 370626 h 2802467"/>
              <a:gd name="connsiteX37" fmla="*/ 9977684 w 12192000"/>
              <a:gd name="connsiteY37" fmla="*/ 341550 h 2802467"/>
              <a:gd name="connsiteX38" fmla="*/ 10255655 w 12192000"/>
              <a:gd name="connsiteY38" fmla="*/ 309672 h 2802467"/>
              <a:gd name="connsiteX39" fmla="*/ 10529968 w 12192000"/>
              <a:gd name="connsiteY39" fmla="*/ 276043 h 2802467"/>
              <a:gd name="connsiteX40" fmla="*/ 10807939 w 12192000"/>
              <a:gd name="connsiteY40" fmla="*/ 236808 h 2802467"/>
              <a:gd name="connsiteX41" fmla="*/ 11084690 w 12192000"/>
              <a:gd name="connsiteY41" fmla="*/ 194771 h 2802467"/>
              <a:gd name="connsiteX42" fmla="*/ 11362661 w 12192000"/>
              <a:gd name="connsiteY42" fmla="*/ 153085 h 2802467"/>
              <a:gd name="connsiteX43" fmla="*/ 11639412 w 12192000"/>
              <a:gd name="connsiteY43" fmla="*/ 104392 h 2802467"/>
              <a:gd name="connsiteX44" fmla="*/ 11914945 w 12192000"/>
              <a:gd name="connsiteY44" fmla="*/ 54648 h 2802467"/>
              <a:gd name="connsiteX45" fmla="*/ 12191696 w 12192000"/>
              <a:gd name="connsiteY45" fmla="*/ 2452 h 2802467"/>
              <a:gd name="connsiteX46" fmla="*/ 12191696 w 12192000"/>
              <a:gd name="connsiteY46" fmla="*/ 2236410 h 2802467"/>
              <a:gd name="connsiteX47" fmla="*/ 12192000 w 12192000"/>
              <a:gd name="connsiteY47" fmla="*/ 2236410 h 2802467"/>
              <a:gd name="connsiteX48" fmla="*/ 12192000 w 12192000"/>
              <a:gd name="connsiteY48" fmla="*/ 2802467 h 2802467"/>
              <a:gd name="connsiteX49" fmla="*/ 12191696 w 12192000"/>
              <a:gd name="connsiteY49" fmla="*/ 2802467 h 2802467"/>
              <a:gd name="connsiteX50" fmla="*/ 0 w 12192000"/>
              <a:gd name="connsiteY50" fmla="*/ 2802467 h 2802467"/>
              <a:gd name="connsiteX51" fmla="*/ 0 w 12192000"/>
              <a:gd name="connsiteY51" fmla="*/ 2236410 h 2802467"/>
              <a:gd name="connsiteX52" fmla="*/ 1 w 12192000"/>
              <a:gd name="connsiteY52" fmla="*/ 2236410 h 28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192000" h="2802467">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88B57B90-BE13-457F-B421-903AAB4F6715}"/>
              </a:ext>
            </a:extLst>
          </p:cNvPr>
          <p:cNvSpPr txBox="1">
            <a:spLocks noGrp="1"/>
          </p:cNvSpPr>
          <p:nvPr>
            <p:ph type="title" idx="4294967295"/>
          </p:nvPr>
        </p:nvSpPr>
        <p:spPr>
          <a:xfrm>
            <a:off x="533183" y="4816853"/>
            <a:ext cx="7805701" cy="8680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rtl="0" eaLnBrk="0" fontAlgn="base" hangingPunct="0">
              <a:spcBef>
                <a:spcPct val="0"/>
              </a:spcBef>
              <a:spcAft>
                <a:spcPct val="0"/>
              </a:spcAft>
              <a:defRPr sz="3200" b="1">
                <a:solidFill>
                  <a:schemeClr val="tx1"/>
                </a:solidFill>
                <a:latin typeface="+mj-lt"/>
                <a:ea typeface="+mj-ea"/>
                <a:cs typeface="+mj-cs"/>
              </a:defRPr>
            </a:lvl1pPr>
            <a:lvl2pPr algn="l" rtl="0" eaLnBrk="0" fontAlgn="base" hangingPunct="0">
              <a:spcBef>
                <a:spcPct val="0"/>
              </a:spcBef>
              <a:spcAft>
                <a:spcPct val="0"/>
              </a:spcAft>
              <a:defRPr sz="3200" b="1">
                <a:solidFill>
                  <a:schemeClr val="tx1"/>
                </a:solidFill>
                <a:latin typeface="NPSRawlinson" pitchFamily="18" charset="0"/>
              </a:defRPr>
            </a:lvl2pPr>
            <a:lvl3pPr algn="l" rtl="0" eaLnBrk="0" fontAlgn="base" hangingPunct="0">
              <a:spcBef>
                <a:spcPct val="0"/>
              </a:spcBef>
              <a:spcAft>
                <a:spcPct val="0"/>
              </a:spcAft>
              <a:defRPr sz="3200" b="1">
                <a:solidFill>
                  <a:schemeClr val="tx1"/>
                </a:solidFill>
                <a:latin typeface="NPSRawlinson" pitchFamily="18" charset="0"/>
              </a:defRPr>
            </a:lvl3pPr>
            <a:lvl4pPr algn="l" rtl="0" eaLnBrk="0" fontAlgn="base" hangingPunct="0">
              <a:spcBef>
                <a:spcPct val="0"/>
              </a:spcBef>
              <a:spcAft>
                <a:spcPct val="0"/>
              </a:spcAft>
              <a:defRPr sz="3200" b="1">
                <a:solidFill>
                  <a:schemeClr val="tx1"/>
                </a:solidFill>
                <a:latin typeface="NPSRawlinson" pitchFamily="18" charset="0"/>
              </a:defRPr>
            </a:lvl4pPr>
            <a:lvl5pPr algn="l" rtl="0" eaLnBrk="0" fontAlgn="base" hangingPunct="0">
              <a:spcBef>
                <a:spcPct val="0"/>
              </a:spcBef>
              <a:spcAft>
                <a:spcPct val="0"/>
              </a:spcAft>
              <a:defRPr sz="3200" b="1">
                <a:solidFill>
                  <a:schemeClr val="tx1"/>
                </a:solidFill>
                <a:latin typeface="NPSRawlinson" pitchFamily="18" charset="0"/>
              </a:defRPr>
            </a:lvl5pPr>
            <a:lvl6pPr marL="457200" algn="l" rtl="0" eaLnBrk="0" fontAlgn="base" hangingPunct="0">
              <a:spcBef>
                <a:spcPct val="0"/>
              </a:spcBef>
              <a:spcAft>
                <a:spcPct val="0"/>
              </a:spcAft>
              <a:defRPr sz="3200" b="1">
                <a:solidFill>
                  <a:schemeClr val="tx1"/>
                </a:solidFill>
                <a:latin typeface="NPSRawlinson" pitchFamily="18" charset="0"/>
              </a:defRPr>
            </a:lvl6pPr>
            <a:lvl7pPr marL="914400" algn="l" rtl="0" eaLnBrk="0" fontAlgn="base" hangingPunct="0">
              <a:spcBef>
                <a:spcPct val="0"/>
              </a:spcBef>
              <a:spcAft>
                <a:spcPct val="0"/>
              </a:spcAft>
              <a:defRPr sz="3200" b="1">
                <a:solidFill>
                  <a:schemeClr val="tx1"/>
                </a:solidFill>
                <a:latin typeface="NPSRawlinson" pitchFamily="18" charset="0"/>
              </a:defRPr>
            </a:lvl7pPr>
            <a:lvl8pPr marL="1371600" algn="l" rtl="0" eaLnBrk="0" fontAlgn="base" hangingPunct="0">
              <a:spcBef>
                <a:spcPct val="0"/>
              </a:spcBef>
              <a:spcAft>
                <a:spcPct val="0"/>
              </a:spcAft>
              <a:defRPr sz="3200" b="1">
                <a:solidFill>
                  <a:schemeClr val="tx1"/>
                </a:solidFill>
                <a:latin typeface="NPSRawlinson" pitchFamily="18" charset="0"/>
              </a:defRPr>
            </a:lvl8pPr>
            <a:lvl9pPr marL="1828800" algn="l" rtl="0" eaLnBrk="0" fontAlgn="base" hangingPunct="0">
              <a:spcBef>
                <a:spcPct val="0"/>
              </a:spcBef>
              <a:spcAft>
                <a:spcPct val="0"/>
              </a:spcAft>
              <a:defRPr sz="3200" b="1">
                <a:solidFill>
                  <a:schemeClr val="tx1"/>
                </a:solidFill>
                <a:latin typeface="NPSRawlinson" pitchFamily="18" charset="0"/>
              </a:defRPr>
            </a:lvl9pPr>
          </a:lstStyle>
          <a:p>
            <a:pPr marL="0" marR="0" lvl="0" indent="0" algn="l" defTabSz="457200" rtl="0" eaLnBrk="1" fontAlgn="base" latinLnBrk="0" hangingPunct="1">
              <a:lnSpc>
                <a:spcPct val="100000"/>
              </a:lnSpc>
              <a:spcBef>
                <a:spcPct val="0"/>
              </a:spcBef>
              <a:spcAft>
                <a:spcPts val="600"/>
              </a:spcAft>
              <a:buClrTx/>
              <a:buSzTx/>
              <a:buFontTx/>
              <a:buNone/>
              <a:tabLst/>
              <a:defRPr/>
            </a:pPr>
            <a:r>
              <a:rPr kumimoji="0" lang="en-US" sz="3200" b="0" i="0" u="none" strike="noStrike" kern="1200" cap="none" spc="0" normalizeH="0" baseline="0" noProof="0" dirty="0">
                <a:ln>
                  <a:noFill/>
                </a:ln>
                <a:solidFill>
                  <a:srgbClr val="EBEBEB"/>
                </a:solidFill>
                <a:effectLst/>
                <a:uLnTx/>
                <a:uFillTx/>
                <a:latin typeface="+mj-lt"/>
                <a:ea typeface="+mj-ea"/>
                <a:cs typeface="+mj-cs"/>
              </a:rPr>
              <a:t>Cherokee: the original stewards </a:t>
            </a:r>
          </a:p>
        </p:txBody>
      </p:sp>
    </p:spTree>
    <p:extLst>
      <p:ext uri="{BB962C8B-B14F-4D97-AF65-F5344CB8AC3E}">
        <p14:creationId xmlns:p14="http://schemas.microsoft.com/office/powerpoint/2010/main" val="7044751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81F98E4-56D5-4FEE-9708-132BC24D0C31}"/>
              </a:ext>
            </a:extLst>
          </p:cNvPr>
          <p:cNvSpPr txBox="1">
            <a:spLocks noGrp="1"/>
          </p:cNvSpPr>
          <p:nvPr>
            <p:ph type="title" idx="4294967295"/>
          </p:nvPr>
        </p:nvSpPr>
        <p:spPr>
          <a:xfrm>
            <a:off x="464534" y="33098"/>
            <a:ext cx="7805701" cy="8680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rtl="0" eaLnBrk="0" fontAlgn="base" hangingPunct="0">
              <a:spcBef>
                <a:spcPct val="0"/>
              </a:spcBef>
              <a:spcAft>
                <a:spcPct val="0"/>
              </a:spcAft>
              <a:defRPr sz="3200" b="1">
                <a:solidFill>
                  <a:schemeClr val="tx1"/>
                </a:solidFill>
                <a:latin typeface="+mj-lt"/>
                <a:ea typeface="+mj-ea"/>
                <a:cs typeface="+mj-cs"/>
              </a:defRPr>
            </a:lvl1pPr>
            <a:lvl2pPr algn="l" rtl="0" eaLnBrk="0" fontAlgn="base" hangingPunct="0">
              <a:spcBef>
                <a:spcPct val="0"/>
              </a:spcBef>
              <a:spcAft>
                <a:spcPct val="0"/>
              </a:spcAft>
              <a:defRPr sz="3200" b="1">
                <a:solidFill>
                  <a:schemeClr val="tx1"/>
                </a:solidFill>
                <a:latin typeface="NPSRawlinson" pitchFamily="18" charset="0"/>
              </a:defRPr>
            </a:lvl2pPr>
            <a:lvl3pPr algn="l" rtl="0" eaLnBrk="0" fontAlgn="base" hangingPunct="0">
              <a:spcBef>
                <a:spcPct val="0"/>
              </a:spcBef>
              <a:spcAft>
                <a:spcPct val="0"/>
              </a:spcAft>
              <a:defRPr sz="3200" b="1">
                <a:solidFill>
                  <a:schemeClr val="tx1"/>
                </a:solidFill>
                <a:latin typeface="NPSRawlinson" pitchFamily="18" charset="0"/>
              </a:defRPr>
            </a:lvl3pPr>
            <a:lvl4pPr algn="l" rtl="0" eaLnBrk="0" fontAlgn="base" hangingPunct="0">
              <a:spcBef>
                <a:spcPct val="0"/>
              </a:spcBef>
              <a:spcAft>
                <a:spcPct val="0"/>
              </a:spcAft>
              <a:defRPr sz="3200" b="1">
                <a:solidFill>
                  <a:schemeClr val="tx1"/>
                </a:solidFill>
                <a:latin typeface="NPSRawlinson" pitchFamily="18" charset="0"/>
              </a:defRPr>
            </a:lvl4pPr>
            <a:lvl5pPr algn="l" rtl="0" eaLnBrk="0" fontAlgn="base" hangingPunct="0">
              <a:spcBef>
                <a:spcPct val="0"/>
              </a:spcBef>
              <a:spcAft>
                <a:spcPct val="0"/>
              </a:spcAft>
              <a:defRPr sz="3200" b="1">
                <a:solidFill>
                  <a:schemeClr val="tx1"/>
                </a:solidFill>
                <a:latin typeface="NPSRawlinson" pitchFamily="18" charset="0"/>
              </a:defRPr>
            </a:lvl5pPr>
            <a:lvl6pPr marL="457200" algn="l" rtl="0" eaLnBrk="0" fontAlgn="base" hangingPunct="0">
              <a:spcBef>
                <a:spcPct val="0"/>
              </a:spcBef>
              <a:spcAft>
                <a:spcPct val="0"/>
              </a:spcAft>
              <a:defRPr sz="3200" b="1">
                <a:solidFill>
                  <a:schemeClr val="tx1"/>
                </a:solidFill>
                <a:latin typeface="NPSRawlinson" pitchFamily="18" charset="0"/>
              </a:defRPr>
            </a:lvl6pPr>
            <a:lvl7pPr marL="914400" algn="l" rtl="0" eaLnBrk="0" fontAlgn="base" hangingPunct="0">
              <a:spcBef>
                <a:spcPct val="0"/>
              </a:spcBef>
              <a:spcAft>
                <a:spcPct val="0"/>
              </a:spcAft>
              <a:defRPr sz="3200" b="1">
                <a:solidFill>
                  <a:schemeClr val="tx1"/>
                </a:solidFill>
                <a:latin typeface="NPSRawlinson" pitchFamily="18" charset="0"/>
              </a:defRPr>
            </a:lvl7pPr>
            <a:lvl8pPr marL="1371600" algn="l" rtl="0" eaLnBrk="0" fontAlgn="base" hangingPunct="0">
              <a:spcBef>
                <a:spcPct val="0"/>
              </a:spcBef>
              <a:spcAft>
                <a:spcPct val="0"/>
              </a:spcAft>
              <a:defRPr sz="3200" b="1">
                <a:solidFill>
                  <a:schemeClr val="tx1"/>
                </a:solidFill>
                <a:latin typeface="NPSRawlinson" pitchFamily="18" charset="0"/>
              </a:defRPr>
            </a:lvl8pPr>
            <a:lvl9pPr marL="1828800" algn="l" rtl="0" eaLnBrk="0" fontAlgn="base" hangingPunct="0">
              <a:spcBef>
                <a:spcPct val="0"/>
              </a:spcBef>
              <a:spcAft>
                <a:spcPct val="0"/>
              </a:spcAft>
              <a:defRPr sz="3200" b="1">
                <a:solidFill>
                  <a:schemeClr val="tx1"/>
                </a:solidFill>
                <a:latin typeface="NPSRawlinson" pitchFamily="18" charset="0"/>
              </a:defRPr>
            </a:lvl9pPr>
          </a:lstStyle>
          <a:p>
            <a:pPr marL="0" marR="0" lvl="0" indent="0" algn="l" defTabSz="457200" rtl="0" eaLnBrk="1" fontAlgn="base" latinLnBrk="0" hangingPunct="1">
              <a:lnSpc>
                <a:spcPct val="100000"/>
              </a:lnSpc>
              <a:spcBef>
                <a:spcPct val="0"/>
              </a:spcBef>
              <a:spcAft>
                <a:spcPts val="600"/>
              </a:spcAft>
              <a:buClrTx/>
              <a:buSzTx/>
              <a:buFontTx/>
              <a:buNone/>
              <a:tabLst/>
              <a:defRPr/>
            </a:pPr>
            <a:r>
              <a:rPr kumimoji="0" lang="en-US" sz="2800" b="0" i="0" u="none" strike="noStrike" kern="1200" cap="none" spc="0" normalizeH="0" baseline="0" noProof="0" dirty="0">
                <a:ln>
                  <a:noFill/>
                </a:ln>
                <a:solidFill>
                  <a:srgbClr val="EBEBEB"/>
                </a:solidFill>
                <a:effectLst/>
                <a:uLnTx/>
                <a:uFillTx/>
                <a:latin typeface="+mj-lt"/>
                <a:ea typeface="+mj-ea"/>
                <a:cs typeface="+mj-cs"/>
              </a:rPr>
              <a:t>Traditional Stories: Guides to the Seasons</a:t>
            </a:r>
          </a:p>
        </p:txBody>
      </p:sp>
      <p:pic>
        <p:nvPicPr>
          <p:cNvPr id="5" name="Picture 4" descr="Fall Tree&#10;&#10;A close up of orange maple leaves in fall">
            <a:extLst>
              <a:ext uri="{FF2B5EF4-FFF2-40B4-BE49-F238E27FC236}">
                <a16:creationId xmlns:a16="http://schemas.microsoft.com/office/drawing/2014/main" id="{39CBBFE2-4219-4F6D-B2E1-A61CF392ACD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356972" y="1025287"/>
            <a:ext cx="3085474" cy="4641863"/>
          </a:xfrm>
          <a:prstGeom prst="rect">
            <a:avLst/>
          </a:prstGeom>
        </p:spPr>
      </p:pic>
      <p:pic>
        <p:nvPicPr>
          <p:cNvPr id="9" name="Picture 8" descr="Pine branch with needles and pinecone covered in snow" title="Pine Needles">
            <a:extLst>
              <a:ext uri="{FF2B5EF4-FFF2-40B4-BE49-F238E27FC236}">
                <a16:creationId xmlns:a16="http://schemas.microsoft.com/office/drawing/2014/main" id="{5A9F2503-7890-46B7-9746-49EDCE997A3C}"/>
              </a:ext>
            </a:extLst>
          </p:cNvPr>
          <p:cNvPicPr>
            <a:picLocks noChangeAspect="1"/>
          </p:cNvPicPr>
          <p:nvPr/>
        </p:nvPicPr>
        <p:blipFill>
          <a:blip r:embed="rId5"/>
          <a:stretch>
            <a:fillRect/>
          </a:stretch>
        </p:blipFill>
        <p:spPr>
          <a:xfrm>
            <a:off x="238231" y="1139220"/>
            <a:ext cx="5458230" cy="3549439"/>
          </a:xfrm>
          <a:prstGeom prst="rect">
            <a:avLst/>
          </a:prstGeom>
        </p:spPr>
      </p:pic>
      <p:pic>
        <p:nvPicPr>
          <p:cNvPr id="3" name="Picture 2" descr="Small songbird perched on narrow branch" title="Small songbird">
            <a:extLst>
              <a:ext uri="{FF2B5EF4-FFF2-40B4-BE49-F238E27FC236}">
                <a16:creationId xmlns:a16="http://schemas.microsoft.com/office/drawing/2014/main" id="{D2A03140-509C-4077-9D56-B194914CD04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64260" y="2931620"/>
            <a:ext cx="3805238" cy="2538413"/>
          </a:xfrm>
          <a:prstGeom prst="rect">
            <a:avLst/>
          </a:prstGeom>
        </p:spPr>
      </p:pic>
      <p:pic>
        <p:nvPicPr>
          <p:cNvPr id="11" name="Picture 10" descr="Snow frosted tree tops with mountains in background" title="Trees in Winter">
            <a:extLst>
              <a:ext uri="{FF2B5EF4-FFF2-40B4-BE49-F238E27FC236}">
                <a16:creationId xmlns:a16="http://schemas.microsoft.com/office/drawing/2014/main" id="{918F74DF-227A-486E-B5B3-881EC62A675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3260" y="1534351"/>
            <a:ext cx="6375683" cy="4253115"/>
          </a:xfrm>
          <a:prstGeom prst="rect">
            <a:avLst/>
          </a:prstGeom>
        </p:spPr>
      </p:pic>
      <p:pic>
        <p:nvPicPr>
          <p:cNvPr id="13" name="Picture 12" descr="Photo&#10;&#10;A picture containing sky, outdoor, nature, sun">
            <a:extLst>
              <a:ext uri="{FF2B5EF4-FFF2-40B4-BE49-F238E27FC236}">
                <a16:creationId xmlns:a16="http://schemas.microsoft.com/office/drawing/2014/main" id="{440B5EB9-31F0-4574-AA9C-0A32337C9FC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19325" y="2669894"/>
            <a:ext cx="6375683" cy="3825410"/>
          </a:xfrm>
          <a:prstGeom prst="rect">
            <a:avLst/>
          </a:prstGeom>
        </p:spPr>
      </p:pic>
      <p:pic>
        <p:nvPicPr>
          <p:cNvPr id="7" name="Picture 6" descr="Meadow with yellow flowers with forest in background and mountains faintly visible behind " title="Meadow">
            <a:extLst>
              <a:ext uri="{FF2B5EF4-FFF2-40B4-BE49-F238E27FC236}">
                <a16:creationId xmlns:a16="http://schemas.microsoft.com/office/drawing/2014/main" id="{64FDFBCF-FAFF-44EB-AC62-EB8A79FE5134}"/>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940398" y="1621396"/>
            <a:ext cx="5871186" cy="4403390"/>
          </a:xfrm>
          <a:prstGeom prst="rect">
            <a:avLst/>
          </a:prstGeom>
        </p:spPr>
      </p:pic>
    </p:spTree>
    <p:extLst>
      <p:ext uri="{BB962C8B-B14F-4D97-AF65-F5344CB8AC3E}">
        <p14:creationId xmlns:p14="http://schemas.microsoft.com/office/powerpoint/2010/main" val="211506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5"/>
                                        </p:tgtEl>
                                      </p:cBhvr>
                                    </p:animEffect>
                                    <p:set>
                                      <p:cBhvr>
                                        <p:cTn id="20" dur="1" fill="hold">
                                          <p:stCondLst>
                                            <p:cond delay="499"/>
                                          </p:stCondLst>
                                        </p:cTn>
                                        <p:tgtEl>
                                          <p:spTgt spid="5"/>
                                        </p:tgtEl>
                                        <p:attrNameLst>
                                          <p:attrName>style.visibility</p:attrName>
                                        </p:attrNameLst>
                                      </p:cBhvr>
                                      <p:to>
                                        <p:strVal val="hidden"/>
                                      </p:to>
                                    </p:set>
                                  </p:childTnLst>
                                </p:cTn>
                              </p:par>
                              <p:par>
                                <p:cTn id="21" presetID="10"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500"/>
                                        <p:tgtEl>
                                          <p:spTgt spid="3"/>
                                        </p:tgtEl>
                                      </p:cBhvr>
                                    </p:animEffect>
                                    <p:set>
                                      <p:cBhvr>
                                        <p:cTn id="28" dur="1" fill="hold">
                                          <p:stCondLst>
                                            <p:cond delay="499"/>
                                          </p:stCondLst>
                                        </p:cTn>
                                        <p:tgtEl>
                                          <p:spTgt spid="3"/>
                                        </p:tgtEl>
                                        <p:attrNameLst>
                                          <p:attrName>style.visibility</p:attrName>
                                        </p:attrNameLst>
                                      </p:cBhvr>
                                      <p:to>
                                        <p:strVal val="hidden"/>
                                      </p:to>
                                    </p:set>
                                  </p:childTnLst>
                                </p:cTn>
                              </p:par>
                              <p:par>
                                <p:cTn id="29" presetID="10"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xit" presetSubtype="0" fill="hold" nodeType="clickEffect">
                                  <p:stCondLst>
                                    <p:cond delay="0"/>
                                  </p:stCondLst>
                                  <p:childTnLst>
                                    <p:animEffect transition="out" filter="fade">
                                      <p:cBhvr>
                                        <p:cTn id="35" dur="1000"/>
                                        <p:tgtEl>
                                          <p:spTgt spid="11"/>
                                        </p:tgtEl>
                                      </p:cBhvr>
                                    </p:animEffect>
                                    <p:anim calcmode="lin" valueType="num">
                                      <p:cBhvr>
                                        <p:cTn id="36" dur="1000"/>
                                        <p:tgtEl>
                                          <p:spTgt spid="11"/>
                                        </p:tgtEl>
                                        <p:attrNameLst>
                                          <p:attrName>ppt_x</p:attrName>
                                        </p:attrNameLst>
                                      </p:cBhvr>
                                      <p:tavLst>
                                        <p:tav tm="0">
                                          <p:val>
                                            <p:strVal val="ppt_x"/>
                                          </p:val>
                                        </p:tav>
                                        <p:tav tm="100000">
                                          <p:val>
                                            <p:strVal val="ppt_x"/>
                                          </p:val>
                                        </p:tav>
                                      </p:tavLst>
                                    </p:anim>
                                    <p:anim calcmode="lin" valueType="num">
                                      <p:cBhvr>
                                        <p:cTn id="37" dur="1000"/>
                                        <p:tgtEl>
                                          <p:spTgt spid="11"/>
                                        </p:tgtEl>
                                        <p:attrNameLst>
                                          <p:attrName>ppt_y</p:attrName>
                                        </p:attrNameLst>
                                      </p:cBhvr>
                                      <p:tavLst>
                                        <p:tav tm="0">
                                          <p:val>
                                            <p:strVal val="ppt_y"/>
                                          </p:val>
                                        </p:tav>
                                        <p:tav tm="100000">
                                          <p:val>
                                            <p:strVal val="ppt_y+.1"/>
                                          </p:val>
                                        </p:tav>
                                      </p:tavLst>
                                    </p:anim>
                                    <p:set>
                                      <p:cBhvr>
                                        <p:cTn id="38" dur="1" fill="hold">
                                          <p:stCondLst>
                                            <p:cond delay="999"/>
                                          </p:stCondLst>
                                        </p:cTn>
                                        <p:tgtEl>
                                          <p:spTgt spid="11"/>
                                        </p:tgtEl>
                                        <p:attrNameLst>
                                          <p:attrName>style.visibility</p:attrName>
                                        </p:attrNameLst>
                                      </p:cBhvr>
                                      <p:to>
                                        <p:strVal val="hidden"/>
                                      </p:to>
                                    </p:set>
                                  </p:childTnLst>
                                </p:cTn>
                              </p:par>
                              <p:par>
                                <p:cTn id="39" presetID="42" presetClass="entr" presetSubtype="0"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1000"/>
                                        <p:tgtEl>
                                          <p:spTgt spid="13"/>
                                        </p:tgtEl>
                                      </p:cBhvr>
                                    </p:animEffect>
                                    <p:anim calcmode="lin" valueType="num">
                                      <p:cBhvr>
                                        <p:cTn id="42" dur="1000" fill="hold"/>
                                        <p:tgtEl>
                                          <p:spTgt spid="13"/>
                                        </p:tgtEl>
                                        <p:attrNameLst>
                                          <p:attrName>ppt_x</p:attrName>
                                        </p:attrNameLst>
                                      </p:cBhvr>
                                      <p:tavLst>
                                        <p:tav tm="0">
                                          <p:val>
                                            <p:strVal val="#ppt_x"/>
                                          </p:val>
                                        </p:tav>
                                        <p:tav tm="100000">
                                          <p:val>
                                            <p:strVal val="#ppt_x"/>
                                          </p:val>
                                        </p:tav>
                                      </p:tavLst>
                                    </p:anim>
                                    <p:anim calcmode="lin" valueType="num">
                                      <p:cBhvr>
                                        <p:cTn id="4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nodeType="clickEffect">
                                  <p:stCondLst>
                                    <p:cond delay="0"/>
                                  </p:stCondLst>
                                  <p:childTnLst>
                                    <p:animEffect transition="out" filter="fade">
                                      <p:cBhvr>
                                        <p:cTn id="47" dur="500"/>
                                        <p:tgtEl>
                                          <p:spTgt spid="13"/>
                                        </p:tgtEl>
                                      </p:cBhvr>
                                    </p:animEffect>
                                    <p:set>
                                      <p:cBhvr>
                                        <p:cTn id="48" dur="1" fill="hold">
                                          <p:stCondLst>
                                            <p:cond delay="499"/>
                                          </p:stCondLst>
                                        </p:cTn>
                                        <p:tgtEl>
                                          <p:spTgt spid="13"/>
                                        </p:tgtEl>
                                        <p:attrNameLst>
                                          <p:attrName>style.visibility</p:attrName>
                                        </p:attrNameLst>
                                      </p:cBhvr>
                                      <p:to>
                                        <p:strVal val="hidden"/>
                                      </p:to>
                                    </p:set>
                                  </p:childTnLst>
                                </p:cTn>
                              </p:par>
                              <p:par>
                                <p:cTn id="49" presetID="10" presetClass="entr" presetSubtype="0" fill="hold" nodeType="with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0EB57D-5ED2-420C-88E2-EE9348C12AF0}"/>
              </a:ext>
            </a:extLst>
          </p:cNvPr>
          <p:cNvSpPr>
            <a:spLocks noGrp="1"/>
          </p:cNvSpPr>
          <p:nvPr>
            <p:ph type="title"/>
          </p:nvPr>
        </p:nvSpPr>
        <p:spPr>
          <a:xfrm>
            <a:off x="484584" y="452718"/>
            <a:ext cx="4221916" cy="1400530"/>
          </a:xfrm>
        </p:spPr>
        <p:txBody>
          <a:bodyPr>
            <a:normAutofit/>
          </a:bodyPr>
          <a:lstStyle/>
          <a:p>
            <a:r>
              <a:rPr lang="en-US" dirty="0">
                <a:cs typeface="Calibri" panose="020F0502020204030204" pitchFamily="34" charset="0"/>
              </a:rPr>
              <a:t>Question Time!</a:t>
            </a:r>
          </a:p>
        </p:txBody>
      </p:sp>
      <p:sp>
        <p:nvSpPr>
          <p:cNvPr id="73" name="Freeform: Shape 72">
            <a:extLst>
              <a:ext uri="{FF2B5EF4-FFF2-40B4-BE49-F238E27FC236}">
                <a16:creationId xmlns:a16="http://schemas.microsoft.com/office/drawing/2014/main" id="{B52D69C2-6C47-427C-AE60-582FE30B2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3641798" y="1355484"/>
            <a:ext cx="6858001" cy="4147033"/>
          </a:xfrm>
          <a:custGeom>
            <a:avLst/>
            <a:gdLst>
              <a:gd name="connsiteX0" fmla="*/ 6858001 w 6858001"/>
              <a:gd name="connsiteY0" fmla="*/ 1177 h 5529377"/>
              <a:gd name="connsiteX1" fmla="*/ 6858001 w 6858001"/>
              <a:gd name="connsiteY1" fmla="*/ 1344715 h 5529377"/>
              <a:gd name="connsiteX2" fmla="*/ 6858000 w 6858001"/>
              <a:gd name="connsiteY2" fmla="*/ 1344715 h 5529377"/>
              <a:gd name="connsiteX3" fmla="*/ 6858000 w 6858001"/>
              <a:gd name="connsiteY3" fmla="*/ 5529377 h 5529377"/>
              <a:gd name="connsiteX4" fmla="*/ 0 w 6858001"/>
              <a:gd name="connsiteY4" fmla="*/ 5529376 h 5529377"/>
              <a:gd name="connsiteX5" fmla="*/ 0 w 6858001"/>
              <a:gd name="connsiteY5" fmla="*/ 891096 h 5529377"/>
              <a:gd name="connsiteX6" fmla="*/ 1 w 6858001"/>
              <a:gd name="connsiteY6" fmla="*/ 891096 h 5529377"/>
              <a:gd name="connsiteX7" fmla="*/ 1 w 6858001"/>
              <a:gd name="connsiteY7" fmla="*/ 0 h 5529377"/>
              <a:gd name="connsiteX8" fmla="*/ 40463 w 6858001"/>
              <a:gd name="connsiteY8" fmla="*/ 5883 h 5529377"/>
              <a:gd name="connsiteX9" fmla="*/ 159107 w 6858001"/>
              <a:gd name="connsiteY9" fmla="*/ 23196 h 5529377"/>
              <a:gd name="connsiteX10" fmla="*/ 245518 w 6858001"/>
              <a:gd name="connsiteY10" fmla="*/ 35299 h 5529377"/>
              <a:gd name="connsiteX11" fmla="*/ 348388 w 6858001"/>
              <a:gd name="connsiteY11" fmla="*/ 48073 h 5529377"/>
              <a:gd name="connsiteX12" fmla="*/ 470460 w 6858001"/>
              <a:gd name="connsiteY12" fmla="*/ 63369 h 5529377"/>
              <a:gd name="connsiteX13" fmla="*/ 605563 w 6858001"/>
              <a:gd name="connsiteY13" fmla="*/ 79506 h 5529377"/>
              <a:gd name="connsiteX14" fmla="*/ 757810 w 6858001"/>
              <a:gd name="connsiteY14" fmla="*/ 96483 h 5529377"/>
              <a:gd name="connsiteX15" fmla="*/ 923774 w 6858001"/>
              <a:gd name="connsiteY15" fmla="*/ 114469 h 5529377"/>
              <a:gd name="connsiteX16" fmla="*/ 1104139 w 6858001"/>
              <a:gd name="connsiteY16" fmla="*/ 132454 h 5529377"/>
              <a:gd name="connsiteX17" fmla="*/ 1296163 w 6858001"/>
              <a:gd name="connsiteY17" fmla="*/ 150776 h 5529377"/>
              <a:gd name="connsiteX18" fmla="*/ 1503275 w 6858001"/>
              <a:gd name="connsiteY18" fmla="*/ 167753 h 5529377"/>
              <a:gd name="connsiteX19" fmla="*/ 1719988 w 6858001"/>
              <a:gd name="connsiteY19" fmla="*/ 184058 h 5529377"/>
              <a:gd name="connsiteX20" fmla="*/ 1949045 w 6858001"/>
              <a:gd name="connsiteY20" fmla="*/ 198849 h 5529377"/>
              <a:gd name="connsiteX21" fmla="*/ 2187703 w 6858001"/>
              <a:gd name="connsiteY21" fmla="*/ 212969 h 5529377"/>
              <a:gd name="connsiteX22" fmla="*/ 2436649 w 6858001"/>
              <a:gd name="connsiteY22" fmla="*/ 226248 h 5529377"/>
              <a:gd name="connsiteX23" fmla="*/ 2564208 w 6858001"/>
              <a:gd name="connsiteY23" fmla="*/ 230955 h 5529377"/>
              <a:gd name="connsiteX24" fmla="*/ 2694509 w 6858001"/>
              <a:gd name="connsiteY24" fmla="*/ 236165 h 5529377"/>
              <a:gd name="connsiteX25" fmla="*/ 2826868 w 6858001"/>
              <a:gd name="connsiteY25" fmla="*/ 241040 h 5529377"/>
              <a:gd name="connsiteX26" fmla="*/ 2959914 w 6858001"/>
              <a:gd name="connsiteY26" fmla="*/ 244234 h 5529377"/>
              <a:gd name="connsiteX27" fmla="*/ 3095702 w 6858001"/>
              <a:gd name="connsiteY27" fmla="*/ 247091 h 5529377"/>
              <a:gd name="connsiteX28" fmla="*/ 3232862 w 6858001"/>
              <a:gd name="connsiteY28" fmla="*/ 250117 h 5529377"/>
              <a:gd name="connsiteX29" fmla="*/ 3372765 w 6858001"/>
              <a:gd name="connsiteY29" fmla="*/ 252134 h 5529377"/>
              <a:gd name="connsiteX30" fmla="*/ 3514040 w 6858001"/>
              <a:gd name="connsiteY30" fmla="*/ 252134 h 5529377"/>
              <a:gd name="connsiteX31" fmla="*/ 3656686 w 6858001"/>
              <a:gd name="connsiteY31" fmla="*/ 253142 h 5529377"/>
              <a:gd name="connsiteX32" fmla="*/ 3800704 w 6858001"/>
              <a:gd name="connsiteY32" fmla="*/ 252134 h 5529377"/>
              <a:gd name="connsiteX33" fmla="*/ 3946780 w 6858001"/>
              <a:gd name="connsiteY33" fmla="*/ 250117 h 5529377"/>
              <a:gd name="connsiteX34" fmla="*/ 4092855 w 6858001"/>
              <a:gd name="connsiteY34" fmla="*/ 248268 h 5529377"/>
              <a:gd name="connsiteX35" fmla="*/ 4240988 w 6858001"/>
              <a:gd name="connsiteY35" fmla="*/ 244234 h 5529377"/>
              <a:gd name="connsiteX36" fmla="*/ 4390492 w 6858001"/>
              <a:gd name="connsiteY36" fmla="*/ 240032 h 5529377"/>
              <a:gd name="connsiteX37" fmla="*/ 4539997 w 6858001"/>
              <a:gd name="connsiteY37" fmla="*/ 235157 h 5529377"/>
              <a:gd name="connsiteX38" fmla="*/ 4690873 w 6858001"/>
              <a:gd name="connsiteY38" fmla="*/ 228266 h 5529377"/>
              <a:gd name="connsiteX39" fmla="*/ 4843120 w 6858001"/>
              <a:gd name="connsiteY39" fmla="*/ 220029 h 5529377"/>
              <a:gd name="connsiteX40" fmla="*/ 4996054 w 6858001"/>
              <a:gd name="connsiteY40" fmla="*/ 212129 h 5529377"/>
              <a:gd name="connsiteX41" fmla="*/ 5148987 w 6858001"/>
              <a:gd name="connsiteY41" fmla="*/ 202044 h 5529377"/>
              <a:gd name="connsiteX42" fmla="*/ 5303978 w 6858001"/>
              <a:gd name="connsiteY42" fmla="*/ 189941 h 5529377"/>
              <a:gd name="connsiteX43" fmla="*/ 5456911 w 6858001"/>
              <a:gd name="connsiteY43" fmla="*/ 177839 h 5529377"/>
              <a:gd name="connsiteX44" fmla="*/ 5612588 w 6858001"/>
              <a:gd name="connsiteY44" fmla="*/ 163887 h 5529377"/>
              <a:gd name="connsiteX45" fmla="*/ 5768950 w 6858001"/>
              <a:gd name="connsiteY45" fmla="*/ 148591 h 5529377"/>
              <a:gd name="connsiteX46" fmla="*/ 5923255 w 6858001"/>
              <a:gd name="connsiteY46" fmla="*/ 132455 h 5529377"/>
              <a:gd name="connsiteX47" fmla="*/ 6079618 w 6858001"/>
              <a:gd name="connsiteY47" fmla="*/ 113629 h 5529377"/>
              <a:gd name="connsiteX48" fmla="*/ 6235294 w 6858001"/>
              <a:gd name="connsiteY48" fmla="*/ 93458 h 5529377"/>
              <a:gd name="connsiteX49" fmla="*/ 6391657 w 6858001"/>
              <a:gd name="connsiteY49" fmla="*/ 73455 h 5529377"/>
              <a:gd name="connsiteX50" fmla="*/ 6547333 w 6858001"/>
              <a:gd name="connsiteY50" fmla="*/ 50091 h 5529377"/>
              <a:gd name="connsiteX51" fmla="*/ 6702324 w 6858001"/>
              <a:gd name="connsiteY51" fmla="*/ 26222 h 5529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5529377">
                <a:moveTo>
                  <a:pt x="6858001" y="1177"/>
                </a:moveTo>
                <a:lnTo>
                  <a:pt x="6858001" y="1344715"/>
                </a:lnTo>
                <a:lnTo>
                  <a:pt x="6858000" y="1344715"/>
                </a:lnTo>
                <a:lnTo>
                  <a:pt x="6858000" y="5529377"/>
                </a:lnTo>
                <a:lnTo>
                  <a:pt x="0" y="5529376"/>
                </a:lnTo>
                <a:lnTo>
                  <a:pt x="0" y="891096"/>
                </a:lnTo>
                <a:lnTo>
                  <a:pt x="1" y="891096"/>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8" y="241040"/>
                </a:lnTo>
                <a:lnTo>
                  <a:pt x="2959914" y="244234"/>
                </a:lnTo>
                <a:lnTo>
                  <a:pt x="3095702" y="247091"/>
                </a:lnTo>
                <a:lnTo>
                  <a:pt x="3232862" y="250117"/>
                </a:lnTo>
                <a:lnTo>
                  <a:pt x="3372765" y="252134"/>
                </a:lnTo>
                <a:lnTo>
                  <a:pt x="3514040" y="252134"/>
                </a:lnTo>
                <a:lnTo>
                  <a:pt x="3656686" y="253142"/>
                </a:lnTo>
                <a:lnTo>
                  <a:pt x="3800704" y="252134"/>
                </a:lnTo>
                <a:lnTo>
                  <a:pt x="3946780" y="250117"/>
                </a:lnTo>
                <a:lnTo>
                  <a:pt x="4092855"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solidFill>
            <a:srgbClr val="FFFFFF"/>
          </a:solidFill>
          <a:ln>
            <a:noFill/>
          </a:ln>
        </p:spPr>
        <p:txBody>
          <a:bodyPr/>
          <a:lstStyle/>
          <a:p>
            <a:endParaRPr lang="en-US"/>
          </a:p>
        </p:txBody>
      </p:sp>
      <p:sp>
        <p:nvSpPr>
          <p:cNvPr id="75" name="Freeform 7">
            <a:extLst>
              <a:ext uri="{FF2B5EF4-FFF2-40B4-BE49-F238E27FC236}">
                <a16:creationId xmlns:a16="http://schemas.microsoft.com/office/drawing/2014/main" id="{E849FE61-12C4-4A06-A722-B545DE0C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37382" y="-1"/>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4" name="Content Placeholder 3">
            <a:extLst>
              <a:ext uri="{FF2B5EF4-FFF2-40B4-BE49-F238E27FC236}">
                <a16:creationId xmlns:a16="http://schemas.microsoft.com/office/drawing/2014/main" id="{FFF0FE36-483D-4B03-B145-28F0F30AC26D}"/>
              </a:ext>
            </a:extLst>
          </p:cNvPr>
          <p:cNvSpPr>
            <a:spLocks noGrp="1"/>
          </p:cNvSpPr>
          <p:nvPr>
            <p:ph idx="1"/>
          </p:nvPr>
        </p:nvSpPr>
        <p:spPr>
          <a:xfrm>
            <a:off x="484584" y="2052918"/>
            <a:ext cx="4221476" cy="4195481"/>
          </a:xfrm>
        </p:spPr>
        <p:txBody>
          <a:bodyPr>
            <a:normAutofit/>
          </a:bodyPr>
          <a:lstStyle/>
          <a:p>
            <a:pPr marL="0" indent="0">
              <a:spcAft>
                <a:spcPts val="1200"/>
              </a:spcAft>
              <a:buNone/>
            </a:pPr>
            <a:r>
              <a:rPr lang="en-US" b="1" dirty="0"/>
              <a:t>Climate and Weather in Stories:</a:t>
            </a:r>
          </a:p>
          <a:p>
            <a:pPr marL="0" indent="0">
              <a:buNone/>
            </a:pPr>
            <a:r>
              <a:rPr lang="en-US" b="1" dirty="0"/>
              <a:t>Can you think of any stories or traditions that are believed to predict the seasons/weather?</a:t>
            </a:r>
          </a:p>
        </p:txBody>
      </p:sp>
      <p:pic>
        <p:nvPicPr>
          <p:cNvPr id="1028" name="Picture 4" descr="Woolly bear caterpillar, alternating brown and yellow coloring" title="Woolly bear caterpillar">
            <a:extLst>
              <a:ext uri="{FF2B5EF4-FFF2-40B4-BE49-F238E27FC236}">
                <a16:creationId xmlns:a16="http://schemas.microsoft.com/office/drawing/2014/main" id="{88FCCB57-4CC2-45E6-A1D3-70710394B5A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965" t="22443" r="22670" b="20947"/>
          <a:stretch/>
        </p:blipFill>
        <p:spPr bwMode="auto">
          <a:xfrm>
            <a:off x="5672806" y="1349315"/>
            <a:ext cx="2985104" cy="1280098"/>
          </a:xfrm>
          <a:prstGeom prst="rect">
            <a:avLst/>
          </a:prstGeom>
          <a:effectLst/>
          <a:extLst>
            <a:ext uri="{909E8E84-426E-40DD-AFC4-6F175D3DCCD1}">
              <a14:hiddenFill xmlns:a14="http://schemas.microsoft.com/office/drawing/2010/main">
                <a:solidFill>
                  <a:srgbClr val="FFFFFF"/>
                </a:solidFill>
              </a14:hiddenFill>
            </a:ext>
          </a:extLst>
        </p:spPr>
      </p:pic>
      <p:sp>
        <p:nvSpPr>
          <p:cNvPr id="77" name="Rectangle 76">
            <a:extLst>
              <a:ext uri="{FF2B5EF4-FFF2-40B4-BE49-F238E27FC236}">
                <a16:creationId xmlns:a16="http://schemas.microsoft.com/office/drawing/2014/main" id="{7FB12D8C-572F-4417-9FE1-D691A132F6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1836"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026" name="Picture 2" descr="groundhog eating fresh grass" title="Groundhog">
            <a:extLst>
              <a:ext uri="{FF2B5EF4-FFF2-40B4-BE49-F238E27FC236}">
                <a16:creationId xmlns:a16="http://schemas.microsoft.com/office/drawing/2014/main" id="{D8B50A6A-ABEB-40A3-A653-9ACE633BD9A3}"/>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5672806" y="3656329"/>
            <a:ext cx="2985104" cy="2462710"/>
          </a:xfrm>
          <a:prstGeom prst="rect">
            <a:avLst/>
          </a:prstGeom>
          <a:effectLst/>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7564A686-A4EC-4EE1-B507-FF5836FE5640}"/>
              </a:ext>
              <a:ext uri="{C183D7F6-B498-43B3-948B-1728B52AA6E4}">
                <adec:decorative xmlns:adec="http://schemas.microsoft.com/office/drawing/2017/decorative" val="1"/>
              </a:ext>
            </a:extLst>
          </p:cNvPr>
          <p:cNvPicPr>
            <a:picLocks noChangeAspect="1"/>
          </p:cNvPicPr>
          <p:nvPr/>
        </p:nvPicPr>
        <p:blipFill rotWithShape="1">
          <a:blip r:embed="rId6">
            <a:extLst>
              <a:ext uri="{28A0092B-C50C-407E-A947-70E740481C1C}">
                <a14:useLocalDpi xmlns:a14="http://schemas.microsoft.com/office/drawing/2010/main" val="0"/>
              </a:ext>
            </a:extLst>
          </a:blip>
          <a:srcRect l="8076" r="8076" b="13125"/>
          <a:stretch/>
        </p:blipFill>
        <p:spPr>
          <a:xfrm>
            <a:off x="-5219227" y="2618015"/>
            <a:ext cx="3997453" cy="3294349"/>
          </a:xfrm>
          <a:prstGeom prst="rect">
            <a:avLst/>
          </a:prstGeom>
        </p:spPr>
      </p:pic>
      <p:pic>
        <p:nvPicPr>
          <p:cNvPr id="12" name="Picture 11">
            <a:extLst>
              <a:ext uri="{FF2B5EF4-FFF2-40B4-BE49-F238E27FC236}">
                <a16:creationId xmlns:a16="http://schemas.microsoft.com/office/drawing/2014/main" id="{449D938D-C55B-4904-80B2-446205456CD9}"/>
              </a:ext>
              <a:ext uri="{C183D7F6-B498-43B3-948B-1728B52AA6E4}">
                <adec:decorative xmlns:adec="http://schemas.microsoft.com/office/drawing/2017/decorative" val="1"/>
              </a:ext>
            </a:extLst>
          </p:cNvPr>
          <p:cNvPicPr>
            <a:picLocks noChangeAspect="1"/>
          </p:cNvPicPr>
          <p:nvPr/>
        </p:nvPicPr>
        <p:blipFill rotWithShape="1">
          <a:blip r:embed="rId7">
            <a:extLst>
              <a:ext uri="{28A0092B-C50C-407E-A947-70E740481C1C}">
                <a14:useLocalDpi xmlns:a14="http://schemas.microsoft.com/office/drawing/2010/main" val="0"/>
              </a:ext>
            </a:extLst>
          </a:blip>
          <a:srcRect l="17313" t="11093" r="23611" b="23315"/>
          <a:stretch/>
        </p:blipFill>
        <p:spPr>
          <a:xfrm>
            <a:off x="-5317793" y="307275"/>
            <a:ext cx="3997450" cy="3294349"/>
          </a:xfrm>
          <a:prstGeom prst="rect">
            <a:avLst/>
          </a:prstGeom>
          <a:ln>
            <a:solidFill>
              <a:schemeClr val="tx1"/>
            </a:solidFill>
          </a:ln>
        </p:spPr>
      </p:pic>
    </p:spTree>
    <p:extLst>
      <p:ext uri="{BB962C8B-B14F-4D97-AF65-F5344CB8AC3E}">
        <p14:creationId xmlns:p14="http://schemas.microsoft.com/office/powerpoint/2010/main" val="4242914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0-#ppt_w/2"/>
                                          </p:val>
                                        </p:tav>
                                        <p:tav tm="100000">
                                          <p:val>
                                            <p:strVal val="#ppt_x"/>
                                          </p:val>
                                        </p:tav>
                                      </p:tavLst>
                                    </p:anim>
                                    <p:anim calcmode="lin" valueType="num">
                                      <p:cBhvr additive="base">
                                        <p:cTn id="8" dur="500" fill="hold"/>
                                        <p:tgtEl>
                                          <p:spTgt spid="102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nodeType="clickEffect">
                                  <p:stCondLst>
                                    <p:cond delay="0"/>
                                  </p:stCondLst>
                                  <p:childTnLst>
                                    <p:set>
                                      <p:cBhvr>
                                        <p:cTn id="12" dur="1" fill="hold">
                                          <p:stCondLst>
                                            <p:cond delay="0"/>
                                          </p:stCondLst>
                                        </p:cTn>
                                        <p:tgtEl>
                                          <p:spTgt spid="1028"/>
                                        </p:tgtEl>
                                        <p:attrNameLst>
                                          <p:attrName>style.visibility</p:attrName>
                                        </p:attrNameLst>
                                      </p:cBhvr>
                                      <p:to>
                                        <p:strVal val="visible"/>
                                      </p:to>
                                    </p:set>
                                    <p:anim calcmode="lin" valueType="num">
                                      <p:cBhvr additive="base">
                                        <p:cTn id="13" dur="500" fill="hold"/>
                                        <p:tgtEl>
                                          <p:spTgt spid="1028"/>
                                        </p:tgtEl>
                                        <p:attrNameLst>
                                          <p:attrName>ppt_x</p:attrName>
                                        </p:attrNameLst>
                                      </p:cBhvr>
                                      <p:tavLst>
                                        <p:tav tm="0">
                                          <p:val>
                                            <p:strVal val="1+#ppt_w/2"/>
                                          </p:val>
                                        </p:tav>
                                        <p:tav tm="100000">
                                          <p:val>
                                            <p:strVal val="#ppt_x"/>
                                          </p:val>
                                        </p:tav>
                                      </p:tavLst>
                                    </p:anim>
                                    <p:anim calcmode="lin" valueType="num">
                                      <p:cBhvr additive="base">
                                        <p:cTn id="14"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31" name="Picture 30">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33" name="Oval 32">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35" name="Picture 34">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37" name="Picture 36">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39" name="Rectangle 38">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5" name="Picture 4" descr="Photo of persimmon seeds on wood table, one whole with several split in half below to reveal inner kernel, named cotyledon. The cotyledon are used in traditional folklore to predict winter based on the shape. ">
            <a:extLst>
              <a:ext uri="{FF2B5EF4-FFF2-40B4-BE49-F238E27FC236}">
                <a16:creationId xmlns:a16="http://schemas.microsoft.com/office/drawing/2014/main" id="{BFDF0AC9-C140-4C9F-9904-C15071CB9E9C}"/>
              </a:ext>
            </a:extLst>
          </p:cNvPr>
          <p:cNvPicPr>
            <a:picLocks noChangeAspect="1"/>
          </p:cNvPicPr>
          <p:nvPr/>
        </p:nvPicPr>
        <p:blipFill rotWithShape="1">
          <a:blip r:embed="rId8">
            <a:extLst>
              <a:ext uri="{28A0092B-C50C-407E-A947-70E740481C1C}">
                <a14:useLocalDpi xmlns:a14="http://schemas.microsoft.com/office/drawing/2010/main" val="0"/>
              </a:ext>
            </a:extLst>
          </a:blip>
          <a:srcRect t="11713" r="-2" b="3163"/>
          <a:stretch/>
        </p:blipFill>
        <p:spPr>
          <a:xfrm>
            <a:off x="248" y="-17180"/>
            <a:ext cx="9143752" cy="5020241"/>
          </a:xfrm>
          <a:custGeom>
            <a:avLst/>
            <a:gdLst/>
            <a:ahLst/>
            <a:cxnLst/>
            <a:rect l="l" t="t" r="r" b="b"/>
            <a:pathLst>
              <a:path w="12191695" h="5020241">
                <a:moveTo>
                  <a:pt x="0" y="0"/>
                </a:moveTo>
                <a:lnTo>
                  <a:pt x="12191695" y="0"/>
                </a:lnTo>
                <a:lnTo>
                  <a:pt x="12191695" y="4057991"/>
                </a:lnTo>
                <a:lnTo>
                  <a:pt x="11914945" y="4110187"/>
                </a:lnTo>
                <a:lnTo>
                  <a:pt x="11639412" y="4159931"/>
                </a:lnTo>
                <a:lnTo>
                  <a:pt x="11362661" y="4208624"/>
                </a:lnTo>
                <a:lnTo>
                  <a:pt x="11084690" y="4250310"/>
                </a:lnTo>
                <a:lnTo>
                  <a:pt x="10807939" y="4292347"/>
                </a:lnTo>
                <a:lnTo>
                  <a:pt x="10529968" y="4331582"/>
                </a:lnTo>
                <a:lnTo>
                  <a:pt x="10255655" y="4365211"/>
                </a:lnTo>
                <a:lnTo>
                  <a:pt x="9977684" y="4397089"/>
                </a:lnTo>
                <a:lnTo>
                  <a:pt x="9700933" y="4426165"/>
                </a:lnTo>
                <a:lnTo>
                  <a:pt x="9429058" y="4451387"/>
                </a:lnTo>
                <a:lnTo>
                  <a:pt x="9153526" y="4476609"/>
                </a:lnTo>
                <a:lnTo>
                  <a:pt x="8881651" y="4497628"/>
                </a:lnTo>
                <a:lnTo>
                  <a:pt x="8609776" y="4514092"/>
                </a:lnTo>
                <a:lnTo>
                  <a:pt x="8339121" y="4531258"/>
                </a:lnTo>
                <a:lnTo>
                  <a:pt x="8070903" y="4545620"/>
                </a:lnTo>
                <a:lnTo>
                  <a:pt x="7805124" y="4555779"/>
                </a:lnTo>
                <a:lnTo>
                  <a:pt x="7539345" y="4564537"/>
                </a:lnTo>
                <a:lnTo>
                  <a:pt x="7276005" y="4572944"/>
                </a:lnTo>
                <a:lnTo>
                  <a:pt x="7016322" y="4576798"/>
                </a:lnTo>
                <a:lnTo>
                  <a:pt x="6756639" y="4581001"/>
                </a:lnTo>
                <a:lnTo>
                  <a:pt x="6500613" y="4583103"/>
                </a:lnTo>
                <a:lnTo>
                  <a:pt x="6247026" y="4581001"/>
                </a:lnTo>
                <a:lnTo>
                  <a:pt x="5995877" y="4581001"/>
                </a:lnTo>
                <a:lnTo>
                  <a:pt x="5747167" y="4576798"/>
                </a:lnTo>
                <a:lnTo>
                  <a:pt x="5503333" y="4570492"/>
                </a:lnTo>
                <a:lnTo>
                  <a:pt x="5261938" y="4564537"/>
                </a:lnTo>
                <a:lnTo>
                  <a:pt x="5025418" y="4557881"/>
                </a:lnTo>
                <a:lnTo>
                  <a:pt x="4790118" y="4547722"/>
                </a:lnTo>
                <a:lnTo>
                  <a:pt x="4558477" y="4536862"/>
                </a:lnTo>
                <a:lnTo>
                  <a:pt x="4331710" y="4527054"/>
                </a:lnTo>
                <a:lnTo>
                  <a:pt x="3889152" y="4499379"/>
                </a:lnTo>
                <a:lnTo>
                  <a:pt x="3464881" y="4469954"/>
                </a:lnTo>
                <a:lnTo>
                  <a:pt x="3057678" y="4439126"/>
                </a:lnTo>
                <a:lnTo>
                  <a:pt x="2672421" y="4405147"/>
                </a:lnTo>
                <a:lnTo>
                  <a:pt x="2304232" y="4369765"/>
                </a:lnTo>
                <a:lnTo>
                  <a:pt x="1962864" y="4331582"/>
                </a:lnTo>
                <a:lnTo>
                  <a:pt x="1642223" y="4294099"/>
                </a:lnTo>
                <a:lnTo>
                  <a:pt x="1347183" y="4256616"/>
                </a:lnTo>
                <a:lnTo>
                  <a:pt x="1076528" y="4221235"/>
                </a:lnTo>
                <a:lnTo>
                  <a:pt x="836351" y="4187605"/>
                </a:lnTo>
                <a:lnTo>
                  <a:pt x="619339" y="4155727"/>
                </a:lnTo>
                <a:lnTo>
                  <a:pt x="436464" y="4129104"/>
                </a:lnTo>
                <a:lnTo>
                  <a:pt x="282848" y="4103881"/>
                </a:lnTo>
                <a:lnTo>
                  <a:pt x="71932" y="4067800"/>
                </a:lnTo>
                <a:lnTo>
                  <a:pt x="1" y="4055539"/>
                </a:lnTo>
                <a:lnTo>
                  <a:pt x="1" y="5020241"/>
                </a:lnTo>
                <a:lnTo>
                  <a:pt x="0" y="5020241"/>
                </a:lnTo>
                <a:close/>
              </a:path>
            </a:pathLst>
          </a:custGeom>
        </p:spPr>
      </p:pic>
      <p:sp>
        <p:nvSpPr>
          <p:cNvPr id="41" name="Freeform 16">
            <a:extLst>
              <a:ext uri="{FF2B5EF4-FFF2-40B4-BE49-F238E27FC236}">
                <a16:creationId xmlns:a16="http://schemas.microsoft.com/office/drawing/2014/main" id="{E4F17063-EDA4-417B-946F-BA357F3B3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3753695"/>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2">
              <a:alpha val="40000"/>
            </a:schemeClr>
          </a:solidFill>
          <a:ln>
            <a:noFill/>
          </a:ln>
        </p:spPr>
        <p:txBody>
          <a:bodyPr rtlCol="0" anchor="ctr"/>
          <a:lstStyle/>
          <a:p>
            <a:pPr algn="ctr"/>
            <a:endParaRPr lang="en-US">
              <a:solidFill>
                <a:schemeClr val="tx1"/>
              </a:solidFill>
            </a:endParaRPr>
          </a:p>
        </p:txBody>
      </p:sp>
      <p:sp>
        <p:nvSpPr>
          <p:cNvPr id="43" name="Freeform: Shape 42">
            <a:extLst>
              <a:ext uri="{FF2B5EF4-FFF2-40B4-BE49-F238E27FC236}">
                <a16:creationId xmlns:a16="http://schemas.microsoft.com/office/drawing/2014/main" id="{D36F3EEA-55D4-4677-80E7-92D00B8F34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55533"/>
            <a:ext cx="9144000" cy="2802467"/>
          </a:xfrm>
          <a:custGeom>
            <a:avLst/>
            <a:gdLst>
              <a:gd name="connsiteX0" fmla="*/ 1 w 12192000"/>
              <a:gd name="connsiteY0" fmla="*/ 0 h 2802467"/>
              <a:gd name="connsiteX1" fmla="*/ 71932 w 12192000"/>
              <a:gd name="connsiteY1" fmla="*/ 12261 h 2802467"/>
              <a:gd name="connsiteX2" fmla="*/ 282848 w 12192000"/>
              <a:gd name="connsiteY2" fmla="*/ 48342 h 2802467"/>
              <a:gd name="connsiteX3" fmla="*/ 436464 w 12192000"/>
              <a:gd name="connsiteY3" fmla="*/ 73565 h 2802467"/>
              <a:gd name="connsiteX4" fmla="*/ 619339 w 12192000"/>
              <a:gd name="connsiteY4" fmla="*/ 100188 h 2802467"/>
              <a:gd name="connsiteX5" fmla="*/ 836351 w 12192000"/>
              <a:gd name="connsiteY5" fmla="*/ 132066 h 2802467"/>
              <a:gd name="connsiteX6" fmla="*/ 1076528 w 12192000"/>
              <a:gd name="connsiteY6" fmla="*/ 165696 h 2802467"/>
              <a:gd name="connsiteX7" fmla="*/ 1347183 w 12192000"/>
              <a:gd name="connsiteY7" fmla="*/ 201077 h 2802467"/>
              <a:gd name="connsiteX8" fmla="*/ 1642223 w 12192000"/>
              <a:gd name="connsiteY8" fmla="*/ 238560 h 2802467"/>
              <a:gd name="connsiteX9" fmla="*/ 1962864 w 12192000"/>
              <a:gd name="connsiteY9" fmla="*/ 276043 h 2802467"/>
              <a:gd name="connsiteX10" fmla="*/ 2304232 w 12192000"/>
              <a:gd name="connsiteY10" fmla="*/ 314226 h 2802467"/>
              <a:gd name="connsiteX11" fmla="*/ 2672421 w 12192000"/>
              <a:gd name="connsiteY11" fmla="*/ 349608 h 2802467"/>
              <a:gd name="connsiteX12" fmla="*/ 3057678 w 12192000"/>
              <a:gd name="connsiteY12" fmla="*/ 383587 h 2802467"/>
              <a:gd name="connsiteX13" fmla="*/ 3464881 w 12192000"/>
              <a:gd name="connsiteY13" fmla="*/ 414415 h 2802467"/>
              <a:gd name="connsiteX14" fmla="*/ 3889152 w 12192000"/>
              <a:gd name="connsiteY14" fmla="*/ 443840 h 2802467"/>
              <a:gd name="connsiteX15" fmla="*/ 4331710 w 12192000"/>
              <a:gd name="connsiteY15" fmla="*/ 471515 h 2802467"/>
              <a:gd name="connsiteX16" fmla="*/ 4558476 w 12192000"/>
              <a:gd name="connsiteY16" fmla="*/ 481323 h 2802467"/>
              <a:gd name="connsiteX17" fmla="*/ 4790118 w 12192000"/>
              <a:gd name="connsiteY17" fmla="*/ 492183 h 2802467"/>
              <a:gd name="connsiteX18" fmla="*/ 5025418 w 12192000"/>
              <a:gd name="connsiteY18" fmla="*/ 502342 h 2802467"/>
              <a:gd name="connsiteX19" fmla="*/ 5261937 w 12192000"/>
              <a:gd name="connsiteY19" fmla="*/ 508998 h 2802467"/>
              <a:gd name="connsiteX20" fmla="*/ 5503332 w 12192000"/>
              <a:gd name="connsiteY20" fmla="*/ 514953 h 2802467"/>
              <a:gd name="connsiteX21" fmla="*/ 5747166 w 12192000"/>
              <a:gd name="connsiteY21" fmla="*/ 521259 h 2802467"/>
              <a:gd name="connsiteX22" fmla="*/ 5995877 w 12192000"/>
              <a:gd name="connsiteY22" fmla="*/ 525462 h 2802467"/>
              <a:gd name="connsiteX23" fmla="*/ 6247026 w 12192000"/>
              <a:gd name="connsiteY23" fmla="*/ 525462 h 2802467"/>
              <a:gd name="connsiteX24" fmla="*/ 6500613 w 12192000"/>
              <a:gd name="connsiteY24" fmla="*/ 527564 h 2802467"/>
              <a:gd name="connsiteX25" fmla="*/ 6756639 w 12192000"/>
              <a:gd name="connsiteY25" fmla="*/ 525462 h 2802467"/>
              <a:gd name="connsiteX26" fmla="*/ 7016322 w 12192000"/>
              <a:gd name="connsiteY26" fmla="*/ 521259 h 2802467"/>
              <a:gd name="connsiteX27" fmla="*/ 7276005 w 12192000"/>
              <a:gd name="connsiteY27" fmla="*/ 517405 h 2802467"/>
              <a:gd name="connsiteX28" fmla="*/ 7539345 w 12192000"/>
              <a:gd name="connsiteY28" fmla="*/ 508998 h 2802467"/>
              <a:gd name="connsiteX29" fmla="*/ 7805124 w 12192000"/>
              <a:gd name="connsiteY29" fmla="*/ 500240 h 2802467"/>
              <a:gd name="connsiteX30" fmla="*/ 8070903 w 12192000"/>
              <a:gd name="connsiteY30" fmla="*/ 490081 h 2802467"/>
              <a:gd name="connsiteX31" fmla="*/ 8339121 w 12192000"/>
              <a:gd name="connsiteY31" fmla="*/ 475719 h 2802467"/>
              <a:gd name="connsiteX32" fmla="*/ 8609776 w 12192000"/>
              <a:gd name="connsiteY32" fmla="*/ 458553 h 2802467"/>
              <a:gd name="connsiteX33" fmla="*/ 8881651 w 12192000"/>
              <a:gd name="connsiteY33" fmla="*/ 442089 h 2802467"/>
              <a:gd name="connsiteX34" fmla="*/ 9153526 w 12192000"/>
              <a:gd name="connsiteY34" fmla="*/ 421070 h 2802467"/>
              <a:gd name="connsiteX35" fmla="*/ 9429058 w 12192000"/>
              <a:gd name="connsiteY35" fmla="*/ 395848 h 2802467"/>
              <a:gd name="connsiteX36" fmla="*/ 9700933 w 12192000"/>
              <a:gd name="connsiteY36" fmla="*/ 370626 h 2802467"/>
              <a:gd name="connsiteX37" fmla="*/ 9977684 w 12192000"/>
              <a:gd name="connsiteY37" fmla="*/ 341550 h 2802467"/>
              <a:gd name="connsiteX38" fmla="*/ 10255655 w 12192000"/>
              <a:gd name="connsiteY38" fmla="*/ 309672 h 2802467"/>
              <a:gd name="connsiteX39" fmla="*/ 10529968 w 12192000"/>
              <a:gd name="connsiteY39" fmla="*/ 276043 h 2802467"/>
              <a:gd name="connsiteX40" fmla="*/ 10807939 w 12192000"/>
              <a:gd name="connsiteY40" fmla="*/ 236808 h 2802467"/>
              <a:gd name="connsiteX41" fmla="*/ 11084690 w 12192000"/>
              <a:gd name="connsiteY41" fmla="*/ 194771 h 2802467"/>
              <a:gd name="connsiteX42" fmla="*/ 11362661 w 12192000"/>
              <a:gd name="connsiteY42" fmla="*/ 153085 h 2802467"/>
              <a:gd name="connsiteX43" fmla="*/ 11639412 w 12192000"/>
              <a:gd name="connsiteY43" fmla="*/ 104392 h 2802467"/>
              <a:gd name="connsiteX44" fmla="*/ 11914945 w 12192000"/>
              <a:gd name="connsiteY44" fmla="*/ 54648 h 2802467"/>
              <a:gd name="connsiteX45" fmla="*/ 12191696 w 12192000"/>
              <a:gd name="connsiteY45" fmla="*/ 2452 h 2802467"/>
              <a:gd name="connsiteX46" fmla="*/ 12191696 w 12192000"/>
              <a:gd name="connsiteY46" fmla="*/ 2236410 h 2802467"/>
              <a:gd name="connsiteX47" fmla="*/ 12192000 w 12192000"/>
              <a:gd name="connsiteY47" fmla="*/ 2236410 h 2802467"/>
              <a:gd name="connsiteX48" fmla="*/ 12192000 w 12192000"/>
              <a:gd name="connsiteY48" fmla="*/ 2802467 h 2802467"/>
              <a:gd name="connsiteX49" fmla="*/ 12191696 w 12192000"/>
              <a:gd name="connsiteY49" fmla="*/ 2802467 h 2802467"/>
              <a:gd name="connsiteX50" fmla="*/ 0 w 12192000"/>
              <a:gd name="connsiteY50" fmla="*/ 2802467 h 2802467"/>
              <a:gd name="connsiteX51" fmla="*/ 0 w 12192000"/>
              <a:gd name="connsiteY51" fmla="*/ 2236410 h 2802467"/>
              <a:gd name="connsiteX52" fmla="*/ 1 w 12192000"/>
              <a:gd name="connsiteY52" fmla="*/ 2236410 h 28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192000" h="2802467">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7DE916-4459-4969-AF17-07FF824B883B}"/>
              </a:ext>
            </a:extLst>
          </p:cNvPr>
          <p:cNvSpPr>
            <a:spLocks noGrp="1"/>
          </p:cNvSpPr>
          <p:nvPr>
            <p:ph type="title"/>
          </p:nvPr>
        </p:nvSpPr>
        <p:spPr>
          <a:xfrm>
            <a:off x="477687" y="4854346"/>
            <a:ext cx="7805701" cy="868026"/>
          </a:xfrm>
        </p:spPr>
        <p:txBody>
          <a:bodyPr vert="horz" lIns="91440" tIns="45720" rIns="91440" bIns="45720" rtlCol="0" anchor="b">
            <a:normAutofit/>
          </a:bodyPr>
          <a:lstStyle/>
          <a:p>
            <a:pPr defTabSz="457200"/>
            <a:r>
              <a:rPr lang="en-US" dirty="0">
                <a:solidFill>
                  <a:srgbClr val="EBEBEB"/>
                </a:solidFill>
              </a:rPr>
              <a:t>Climate &amp; Weather Folklore</a:t>
            </a:r>
          </a:p>
        </p:txBody>
      </p:sp>
      <p:sp>
        <p:nvSpPr>
          <p:cNvPr id="23" name="TextBox 22">
            <a:extLst>
              <a:ext uri="{FF2B5EF4-FFF2-40B4-BE49-F238E27FC236}">
                <a16:creationId xmlns:a16="http://schemas.microsoft.com/office/drawing/2014/main" id="{C157330C-A0F7-499C-9071-DB1427FAE0E0}"/>
              </a:ext>
            </a:extLst>
          </p:cNvPr>
          <p:cNvSpPr txBox="1"/>
          <p:nvPr/>
        </p:nvSpPr>
        <p:spPr>
          <a:xfrm>
            <a:off x="485166" y="6356879"/>
            <a:ext cx="4343400" cy="261610"/>
          </a:xfrm>
          <a:prstGeom prst="rect">
            <a:avLst/>
          </a:prstGeom>
          <a:noFill/>
        </p:spPr>
        <p:txBody>
          <a:bodyPr wrap="square" rtlCol="0">
            <a:spAutoFit/>
          </a:bodyPr>
          <a:lstStyle/>
          <a:p>
            <a:r>
              <a:rPr lang="en-US" sz="1100" i="1">
                <a:solidFill>
                  <a:schemeClr val="tx1">
                    <a:lumMod val="75000"/>
                  </a:schemeClr>
                </a:solidFill>
              </a:rPr>
              <a:t>Photo of Persimmon courtesy of Mike Dunn</a:t>
            </a:r>
          </a:p>
        </p:txBody>
      </p:sp>
      <p:sp>
        <p:nvSpPr>
          <p:cNvPr id="3" name="Oval 2">
            <a:extLst>
              <a:ext uri="{FF2B5EF4-FFF2-40B4-BE49-F238E27FC236}">
                <a16:creationId xmlns:a16="http://schemas.microsoft.com/office/drawing/2014/main" id="{980BFC12-C46B-43A8-A218-B44D583192AC}"/>
              </a:ext>
              <a:ext uri="{C183D7F6-B498-43B3-948B-1728B52AA6E4}">
                <adec:decorative xmlns:adec="http://schemas.microsoft.com/office/drawing/2017/decorative" val="1"/>
              </a:ext>
            </a:extLst>
          </p:cNvPr>
          <p:cNvSpPr/>
          <p:nvPr/>
        </p:nvSpPr>
        <p:spPr>
          <a:xfrm>
            <a:off x="699892" y="2480274"/>
            <a:ext cx="935665" cy="1249326"/>
          </a:xfrm>
          <a:prstGeom prst="ellipse">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EC5F4FDF-FE2F-496A-9E2D-62331F320076}"/>
              </a:ext>
              <a:ext uri="{C183D7F6-B498-43B3-948B-1728B52AA6E4}">
                <adec:decorative xmlns:adec="http://schemas.microsoft.com/office/drawing/2017/decorative" val="1"/>
              </a:ext>
            </a:extLst>
          </p:cNvPr>
          <p:cNvSpPr/>
          <p:nvPr/>
        </p:nvSpPr>
        <p:spPr>
          <a:xfrm>
            <a:off x="2324014" y="2432579"/>
            <a:ext cx="935665" cy="1249326"/>
          </a:xfrm>
          <a:prstGeom prst="ellipse">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8DB227BF-3774-406F-AB27-C31132981BD9}"/>
              </a:ext>
              <a:ext uri="{C183D7F6-B498-43B3-948B-1728B52AA6E4}">
                <adec:decorative xmlns:adec="http://schemas.microsoft.com/office/drawing/2017/decorative" val="1"/>
              </a:ext>
            </a:extLst>
          </p:cNvPr>
          <p:cNvSpPr/>
          <p:nvPr/>
        </p:nvSpPr>
        <p:spPr>
          <a:xfrm>
            <a:off x="3734272" y="2538891"/>
            <a:ext cx="706738" cy="823718"/>
          </a:xfrm>
          <a:prstGeom prst="ellipse">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13F9064D-020A-4995-9D03-AE4BAE43FF3E}"/>
              </a:ext>
              <a:ext uri="{C183D7F6-B498-43B3-948B-1728B52AA6E4}">
                <adec:decorative xmlns:adec="http://schemas.microsoft.com/office/drawing/2017/decorative" val="1"/>
              </a:ext>
            </a:extLst>
          </p:cNvPr>
          <p:cNvSpPr/>
          <p:nvPr/>
        </p:nvSpPr>
        <p:spPr>
          <a:xfrm>
            <a:off x="5274237" y="2156179"/>
            <a:ext cx="706738" cy="1102787"/>
          </a:xfrm>
          <a:prstGeom prst="ellipse">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A3C86030-A1CF-4EF0-8D56-3D6F33B73BE1}"/>
              </a:ext>
              <a:ext uri="{C183D7F6-B498-43B3-948B-1728B52AA6E4}">
                <adec:decorative xmlns:adec="http://schemas.microsoft.com/office/drawing/2017/decorative" val="1"/>
              </a:ext>
            </a:extLst>
          </p:cNvPr>
          <p:cNvSpPr/>
          <p:nvPr/>
        </p:nvSpPr>
        <p:spPr>
          <a:xfrm>
            <a:off x="7104697" y="2156179"/>
            <a:ext cx="935665" cy="1249326"/>
          </a:xfrm>
          <a:prstGeom prst="ellipse">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4483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1000"/>
                                        <p:tgtEl>
                                          <p:spTgt spid="25"/>
                                        </p:tgtEl>
                                      </p:cBhvr>
                                    </p:animEffect>
                                    <p:anim calcmode="lin" valueType="num">
                                      <p:cBhvr>
                                        <p:cTn id="13" dur="1000" fill="hold"/>
                                        <p:tgtEl>
                                          <p:spTgt spid="25"/>
                                        </p:tgtEl>
                                        <p:attrNameLst>
                                          <p:attrName>ppt_x</p:attrName>
                                        </p:attrNameLst>
                                      </p:cBhvr>
                                      <p:tavLst>
                                        <p:tav tm="0">
                                          <p:val>
                                            <p:strVal val="#ppt_x"/>
                                          </p:val>
                                        </p:tav>
                                        <p:tav tm="100000">
                                          <p:val>
                                            <p:strVal val="#ppt_x"/>
                                          </p:val>
                                        </p:tav>
                                      </p:tavLst>
                                    </p:anim>
                                    <p:anim calcmode="lin" valueType="num">
                                      <p:cBhvr>
                                        <p:cTn id="14" dur="1000" fill="hold"/>
                                        <p:tgtEl>
                                          <p:spTgt spid="2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anim calcmode="lin" valueType="num">
                                      <p:cBhvr>
                                        <p:cTn id="18" dur="1000" fill="hold"/>
                                        <p:tgtEl>
                                          <p:spTgt spid="26"/>
                                        </p:tgtEl>
                                        <p:attrNameLst>
                                          <p:attrName>ppt_x</p:attrName>
                                        </p:attrNameLst>
                                      </p:cBhvr>
                                      <p:tavLst>
                                        <p:tav tm="0">
                                          <p:val>
                                            <p:strVal val="#ppt_x"/>
                                          </p:val>
                                        </p:tav>
                                        <p:tav tm="100000">
                                          <p:val>
                                            <p:strVal val="#ppt_x"/>
                                          </p:val>
                                        </p:tav>
                                      </p:tavLst>
                                    </p:anim>
                                    <p:anim calcmode="lin" valueType="num">
                                      <p:cBhvr>
                                        <p:cTn id="19" dur="1000" fill="hold"/>
                                        <p:tgtEl>
                                          <p:spTgt spid="2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1000"/>
                                        <p:tgtEl>
                                          <p:spTgt spid="27"/>
                                        </p:tgtEl>
                                      </p:cBhvr>
                                    </p:animEffect>
                                    <p:anim calcmode="lin" valueType="num">
                                      <p:cBhvr>
                                        <p:cTn id="23" dur="1000" fill="hold"/>
                                        <p:tgtEl>
                                          <p:spTgt spid="27"/>
                                        </p:tgtEl>
                                        <p:attrNameLst>
                                          <p:attrName>ppt_x</p:attrName>
                                        </p:attrNameLst>
                                      </p:cBhvr>
                                      <p:tavLst>
                                        <p:tav tm="0">
                                          <p:val>
                                            <p:strVal val="#ppt_x"/>
                                          </p:val>
                                        </p:tav>
                                        <p:tav tm="100000">
                                          <p:val>
                                            <p:strVal val="#ppt_x"/>
                                          </p:val>
                                        </p:tav>
                                      </p:tavLst>
                                    </p:anim>
                                    <p:anim calcmode="lin" valueType="num">
                                      <p:cBhvr>
                                        <p:cTn id="24" dur="1000" fill="hold"/>
                                        <p:tgtEl>
                                          <p:spTgt spid="2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1000"/>
                                        <p:tgtEl>
                                          <p:spTgt spid="28"/>
                                        </p:tgtEl>
                                      </p:cBhvr>
                                    </p:animEffect>
                                    <p:anim calcmode="lin" valueType="num">
                                      <p:cBhvr>
                                        <p:cTn id="28" dur="1000" fill="hold"/>
                                        <p:tgtEl>
                                          <p:spTgt spid="28"/>
                                        </p:tgtEl>
                                        <p:attrNameLst>
                                          <p:attrName>ppt_x</p:attrName>
                                        </p:attrNameLst>
                                      </p:cBhvr>
                                      <p:tavLst>
                                        <p:tav tm="0">
                                          <p:val>
                                            <p:strVal val="#ppt_x"/>
                                          </p:val>
                                        </p:tav>
                                        <p:tav tm="100000">
                                          <p:val>
                                            <p:strVal val="#ppt_x"/>
                                          </p:val>
                                        </p:tav>
                                      </p:tavLst>
                                    </p:anim>
                                    <p:anim calcmode="lin" valueType="num">
                                      <p:cBhvr>
                                        <p:cTn id="2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5" grpId="0" animBg="1"/>
      <p:bldP spid="26" grpId="0" animBg="1"/>
      <p:bldP spid="27" grpId="0" animBg="1"/>
      <p:bldP spid="2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4DDC893-E5EF-4CDE-B040-BA5B53AADD7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12" name="Picture 11">
            <a:extLst>
              <a:ext uri="{FF2B5EF4-FFF2-40B4-BE49-F238E27FC236}">
                <a16:creationId xmlns:a16="http://schemas.microsoft.com/office/drawing/2014/main" id="{85F1A06D-D369-4974-8208-56120C5E7A9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14" name="Oval 13">
            <a:extLst>
              <a:ext uri="{FF2B5EF4-FFF2-40B4-BE49-F238E27FC236}">
                <a16:creationId xmlns:a16="http://schemas.microsoft.com/office/drawing/2014/main" id="{DAD27A50-88D7-4E2A-8488-F2879768A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6" name="Picture 15">
            <a:extLst>
              <a:ext uri="{FF2B5EF4-FFF2-40B4-BE49-F238E27FC236}">
                <a16:creationId xmlns:a16="http://schemas.microsoft.com/office/drawing/2014/main" id="{A47C6ACD-2325-48C6-B9F3-C21563A05E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18" name="Picture 17">
            <a:extLst>
              <a:ext uri="{FF2B5EF4-FFF2-40B4-BE49-F238E27FC236}">
                <a16:creationId xmlns:a16="http://schemas.microsoft.com/office/drawing/2014/main" id="{1081DF83-4F35-4560-87E6-0DE8AAAC33D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20" name="Rectangle 19">
            <a:extLst>
              <a:ext uri="{FF2B5EF4-FFF2-40B4-BE49-F238E27FC236}">
                <a16:creationId xmlns:a16="http://schemas.microsoft.com/office/drawing/2014/main" id="{7C704F0F-1CD8-4DC1-AEE9-225958232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4" name="Picture 3" descr="Shaded photo of forest with fall foliage visible">
            <a:extLst>
              <a:ext uri="{FF2B5EF4-FFF2-40B4-BE49-F238E27FC236}">
                <a16:creationId xmlns:a16="http://schemas.microsoft.com/office/drawing/2014/main" id="{537E0346-A9BD-4077-A7F2-1EB80FFC7F4B}"/>
              </a:ext>
            </a:extLst>
          </p:cNvPr>
          <p:cNvPicPr>
            <a:picLocks noChangeAspect="1"/>
          </p:cNvPicPr>
          <p:nvPr/>
        </p:nvPicPr>
        <p:blipFill rotWithShape="1">
          <a:blip r:embed="rId8">
            <a:extLst>
              <a:ext uri="{BEBA8EAE-BF5A-486C-A8C5-ECC9F3942E4B}">
                <a14:imgProps xmlns:a14="http://schemas.microsoft.com/office/drawing/2010/main">
                  <a14:imgLayer r:embed="rId9">
                    <a14:imgEffect>
                      <a14:brightnessContrast bright="-40000" contrast="-20000"/>
                    </a14:imgEffect>
                  </a14:imgLayer>
                </a14:imgProps>
              </a:ext>
              <a:ext uri="{28A0092B-C50C-407E-A947-70E740481C1C}">
                <a14:useLocalDpi xmlns:a14="http://schemas.microsoft.com/office/drawing/2010/main" val="0"/>
              </a:ext>
            </a:extLst>
          </a:blip>
          <a:srcRect t="9803" b="7844"/>
          <a:stretch/>
        </p:blipFill>
        <p:spPr>
          <a:xfrm>
            <a:off x="20" y="-5"/>
            <a:ext cx="4571980" cy="5020241"/>
          </a:xfrm>
          <a:custGeom>
            <a:avLst/>
            <a:gdLst/>
            <a:ahLst/>
            <a:cxnLst/>
            <a:rect l="l" t="t" r="r" b="b"/>
            <a:pathLst>
              <a:path w="6095999" h="5020241">
                <a:moveTo>
                  <a:pt x="0" y="0"/>
                </a:moveTo>
                <a:lnTo>
                  <a:pt x="6095999" y="0"/>
                </a:lnTo>
                <a:lnTo>
                  <a:pt x="6095999" y="4581001"/>
                </a:lnTo>
                <a:lnTo>
                  <a:pt x="5995877" y="4581001"/>
                </a:lnTo>
                <a:lnTo>
                  <a:pt x="5747167" y="4576798"/>
                </a:lnTo>
                <a:lnTo>
                  <a:pt x="5503333" y="4570492"/>
                </a:lnTo>
                <a:lnTo>
                  <a:pt x="5261938" y="4564537"/>
                </a:lnTo>
                <a:lnTo>
                  <a:pt x="5025418" y="4557881"/>
                </a:lnTo>
                <a:lnTo>
                  <a:pt x="4790118" y="4547722"/>
                </a:lnTo>
                <a:lnTo>
                  <a:pt x="4558477" y="4536862"/>
                </a:lnTo>
                <a:lnTo>
                  <a:pt x="4331710" y="4527054"/>
                </a:lnTo>
                <a:lnTo>
                  <a:pt x="3889152" y="4499379"/>
                </a:lnTo>
                <a:lnTo>
                  <a:pt x="3464881" y="4469954"/>
                </a:lnTo>
                <a:lnTo>
                  <a:pt x="3057678" y="4439126"/>
                </a:lnTo>
                <a:lnTo>
                  <a:pt x="2672421" y="4405147"/>
                </a:lnTo>
                <a:lnTo>
                  <a:pt x="2304232" y="4369765"/>
                </a:lnTo>
                <a:lnTo>
                  <a:pt x="1962864" y="4331582"/>
                </a:lnTo>
                <a:lnTo>
                  <a:pt x="1642223" y="4294099"/>
                </a:lnTo>
                <a:lnTo>
                  <a:pt x="1347183" y="4256616"/>
                </a:lnTo>
                <a:lnTo>
                  <a:pt x="1076528" y="4221235"/>
                </a:lnTo>
                <a:lnTo>
                  <a:pt x="836351" y="4187605"/>
                </a:lnTo>
                <a:lnTo>
                  <a:pt x="619339" y="4155727"/>
                </a:lnTo>
                <a:lnTo>
                  <a:pt x="436464" y="4129104"/>
                </a:lnTo>
                <a:lnTo>
                  <a:pt x="282848" y="4103881"/>
                </a:lnTo>
                <a:lnTo>
                  <a:pt x="71932" y="4067800"/>
                </a:lnTo>
                <a:lnTo>
                  <a:pt x="1" y="4055539"/>
                </a:lnTo>
                <a:lnTo>
                  <a:pt x="1" y="5020241"/>
                </a:lnTo>
                <a:lnTo>
                  <a:pt x="0" y="5020241"/>
                </a:lnTo>
                <a:close/>
              </a:path>
            </a:pathLst>
          </a:custGeom>
        </p:spPr>
      </p:pic>
      <p:pic>
        <p:nvPicPr>
          <p:cNvPr id="5" name="Picture 4" descr="Three individuals looking up at canopy, one female uniformed park ranger and tow young men, one with binoculars">
            <a:extLst>
              <a:ext uri="{FF2B5EF4-FFF2-40B4-BE49-F238E27FC236}">
                <a16:creationId xmlns:a16="http://schemas.microsoft.com/office/drawing/2014/main" id="{BFDF0AC9-C140-4C9F-9904-C15071CB9E9C}"/>
              </a:ext>
            </a:extLst>
          </p:cNvPr>
          <p:cNvPicPr>
            <a:picLocks noChangeAspect="1"/>
          </p:cNvPicPr>
          <p:nvPr/>
        </p:nvPicPr>
        <p:blipFill rotWithShape="1">
          <a:blip r:embed="rId10" cstate="print"/>
          <a:srcRect l="5334" r="3891"/>
          <a:stretch/>
        </p:blipFill>
        <p:spPr>
          <a:xfrm>
            <a:off x="4572000" y="9403"/>
            <a:ext cx="4571772" cy="4583103"/>
          </a:xfrm>
          <a:custGeom>
            <a:avLst/>
            <a:gdLst/>
            <a:ahLst/>
            <a:cxnLst/>
            <a:rect l="l" t="t" r="r" b="b"/>
            <a:pathLst>
              <a:path w="6095696" h="4583103">
                <a:moveTo>
                  <a:pt x="0" y="0"/>
                </a:moveTo>
                <a:lnTo>
                  <a:pt x="6095696" y="0"/>
                </a:lnTo>
                <a:lnTo>
                  <a:pt x="6095696" y="4057991"/>
                </a:lnTo>
                <a:lnTo>
                  <a:pt x="5818946" y="4110187"/>
                </a:lnTo>
                <a:lnTo>
                  <a:pt x="5543413" y="4159931"/>
                </a:lnTo>
                <a:lnTo>
                  <a:pt x="5266662" y="4208624"/>
                </a:lnTo>
                <a:lnTo>
                  <a:pt x="4988691" y="4250310"/>
                </a:lnTo>
                <a:lnTo>
                  <a:pt x="4711940" y="4292347"/>
                </a:lnTo>
                <a:lnTo>
                  <a:pt x="4433969" y="4331582"/>
                </a:lnTo>
                <a:lnTo>
                  <a:pt x="4159656" y="4365211"/>
                </a:lnTo>
                <a:lnTo>
                  <a:pt x="3881685" y="4397089"/>
                </a:lnTo>
                <a:lnTo>
                  <a:pt x="3604934" y="4426165"/>
                </a:lnTo>
                <a:lnTo>
                  <a:pt x="3333059" y="4451387"/>
                </a:lnTo>
                <a:lnTo>
                  <a:pt x="3057527" y="4476609"/>
                </a:lnTo>
                <a:lnTo>
                  <a:pt x="2785652" y="4497628"/>
                </a:lnTo>
                <a:lnTo>
                  <a:pt x="2513777" y="4514092"/>
                </a:lnTo>
                <a:lnTo>
                  <a:pt x="2243122" y="4531258"/>
                </a:lnTo>
                <a:lnTo>
                  <a:pt x="1974904" y="4545620"/>
                </a:lnTo>
                <a:lnTo>
                  <a:pt x="1709125" y="4555779"/>
                </a:lnTo>
                <a:lnTo>
                  <a:pt x="1443346" y="4564537"/>
                </a:lnTo>
                <a:lnTo>
                  <a:pt x="1180006" y="4572944"/>
                </a:lnTo>
                <a:lnTo>
                  <a:pt x="920323" y="4576798"/>
                </a:lnTo>
                <a:lnTo>
                  <a:pt x="660640" y="4581001"/>
                </a:lnTo>
                <a:lnTo>
                  <a:pt x="404614" y="4583103"/>
                </a:lnTo>
                <a:lnTo>
                  <a:pt x="151027" y="4581001"/>
                </a:lnTo>
                <a:lnTo>
                  <a:pt x="0" y="4581001"/>
                </a:lnTo>
                <a:close/>
              </a:path>
            </a:pathLst>
          </a:custGeom>
        </p:spPr>
      </p:pic>
      <p:sp>
        <p:nvSpPr>
          <p:cNvPr id="22" name="Freeform 16">
            <a:extLst>
              <a:ext uri="{FF2B5EF4-FFF2-40B4-BE49-F238E27FC236}">
                <a16:creationId xmlns:a16="http://schemas.microsoft.com/office/drawing/2014/main" id="{E4F17063-EDA4-417B-946F-BA357F3B3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3753695"/>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2">
              <a:alpha val="40000"/>
            </a:schemeClr>
          </a:solidFill>
          <a:ln>
            <a:noFill/>
          </a:ln>
        </p:spPr>
        <p:txBody>
          <a:bodyPr rtlCol="0" anchor="ctr"/>
          <a:lstStyle/>
          <a:p>
            <a:pPr algn="ctr"/>
            <a:endParaRPr lang="en-US">
              <a:solidFill>
                <a:schemeClr val="tx1"/>
              </a:solidFill>
            </a:endParaRPr>
          </a:p>
        </p:txBody>
      </p:sp>
      <p:sp>
        <p:nvSpPr>
          <p:cNvPr id="24" name="Freeform: Shape 23">
            <a:extLst>
              <a:ext uri="{FF2B5EF4-FFF2-40B4-BE49-F238E27FC236}">
                <a16:creationId xmlns:a16="http://schemas.microsoft.com/office/drawing/2014/main" id="{D36F3EEA-55D4-4677-80E7-92D00B8F34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55533"/>
            <a:ext cx="9144000" cy="2802467"/>
          </a:xfrm>
          <a:custGeom>
            <a:avLst/>
            <a:gdLst>
              <a:gd name="connsiteX0" fmla="*/ 1 w 12192000"/>
              <a:gd name="connsiteY0" fmla="*/ 0 h 2802467"/>
              <a:gd name="connsiteX1" fmla="*/ 71932 w 12192000"/>
              <a:gd name="connsiteY1" fmla="*/ 12261 h 2802467"/>
              <a:gd name="connsiteX2" fmla="*/ 282848 w 12192000"/>
              <a:gd name="connsiteY2" fmla="*/ 48342 h 2802467"/>
              <a:gd name="connsiteX3" fmla="*/ 436464 w 12192000"/>
              <a:gd name="connsiteY3" fmla="*/ 73565 h 2802467"/>
              <a:gd name="connsiteX4" fmla="*/ 619339 w 12192000"/>
              <a:gd name="connsiteY4" fmla="*/ 100188 h 2802467"/>
              <a:gd name="connsiteX5" fmla="*/ 836351 w 12192000"/>
              <a:gd name="connsiteY5" fmla="*/ 132066 h 2802467"/>
              <a:gd name="connsiteX6" fmla="*/ 1076528 w 12192000"/>
              <a:gd name="connsiteY6" fmla="*/ 165696 h 2802467"/>
              <a:gd name="connsiteX7" fmla="*/ 1347183 w 12192000"/>
              <a:gd name="connsiteY7" fmla="*/ 201077 h 2802467"/>
              <a:gd name="connsiteX8" fmla="*/ 1642223 w 12192000"/>
              <a:gd name="connsiteY8" fmla="*/ 238560 h 2802467"/>
              <a:gd name="connsiteX9" fmla="*/ 1962864 w 12192000"/>
              <a:gd name="connsiteY9" fmla="*/ 276043 h 2802467"/>
              <a:gd name="connsiteX10" fmla="*/ 2304232 w 12192000"/>
              <a:gd name="connsiteY10" fmla="*/ 314226 h 2802467"/>
              <a:gd name="connsiteX11" fmla="*/ 2672421 w 12192000"/>
              <a:gd name="connsiteY11" fmla="*/ 349608 h 2802467"/>
              <a:gd name="connsiteX12" fmla="*/ 3057678 w 12192000"/>
              <a:gd name="connsiteY12" fmla="*/ 383587 h 2802467"/>
              <a:gd name="connsiteX13" fmla="*/ 3464881 w 12192000"/>
              <a:gd name="connsiteY13" fmla="*/ 414415 h 2802467"/>
              <a:gd name="connsiteX14" fmla="*/ 3889152 w 12192000"/>
              <a:gd name="connsiteY14" fmla="*/ 443840 h 2802467"/>
              <a:gd name="connsiteX15" fmla="*/ 4331710 w 12192000"/>
              <a:gd name="connsiteY15" fmla="*/ 471515 h 2802467"/>
              <a:gd name="connsiteX16" fmla="*/ 4558476 w 12192000"/>
              <a:gd name="connsiteY16" fmla="*/ 481323 h 2802467"/>
              <a:gd name="connsiteX17" fmla="*/ 4790118 w 12192000"/>
              <a:gd name="connsiteY17" fmla="*/ 492183 h 2802467"/>
              <a:gd name="connsiteX18" fmla="*/ 5025418 w 12192000"/>
              <a:gd name="connsiteY18" fmla="*/ 502342 h 2802467"/>
              <a:gd name="connsiteX19" fmla="*/ 5261937 w 12192000"/>
              <a:gd name="connsiteY19" fmla="*/ 508998 h 2802467"/>
              <a:gd name="connsiteX20" fmla="*/ 5503332 w 12192000"/>
              <a:gd name="connsiteY20" fmla="*/ 514953 h 2802467"/>
              <a:gd name="connsiteX21" fmla="*/ 5747166 w 12192000"/>
              <a:gd name="connsiteY21" fmla="*/ 521259 h 2802467"/>
              <a:gd name="connsiteX22" fmla="*/ 5995877 w 12192000"/>
              <a:gd name="connsiteY22" fmla="*/ 525462 h 2802467"/>
              <a:gd name="connsiteX23" fmla="*/ 6247026 w 12192000"/>
              <a:gd name="connsiteY23" fmla="*/ 525462 h 2802467"/>
              <a:gd name="connsiteX24" fmla="*/ 6500613 w 12192000"/>
              <a:gd name="connsiteY24" fmla="*/ 527564 h 2802467"/>
              <a:gd name="connsiteX25" fmla="*/ 6756639 w 12192000"/>
              <a:gd name="connsiteY25" fmla="*/ 525462 h 2802467"/>
              <a:gd name="connsiteX26" fmla="*/ 7016322 w 12192000"/>
              <a:gd name="connsiteY26" fmla="*/ 521259 h 2802467"/>
              <a:gd name="connsiteX27" fmla="*/ 7276005 w 12192000"/>
              <a:gd name="connsiteY27" fmla="*/ 517405 h 2802467"/>
              <a:gd name="connsiteX28" fmla="*/ 7539345 w 12192000"/>
              <a:gd name="connsiteY28" fmla="*/ 508998 h 2802467"/>
              <a:gd name="connsiteX29" fmla="*/ 7805124 w 12192000"/>
              <a:gd name="connsiteY29" fmla="*/ 500240 h 2802467"/>
              <a:gd name="connsiteX30" fmla="*/ 8070903 w 12192000"/>
              <a:gd name="connsiteY30" fmla="*/ 490081 h 2802467"/>
              <a:gd name="connsiteX31" fmla="*/ 8339121 w 12192000"/>
              <a:gd name="connsiteY31" fmla="*/ 475719 h 2802467"/>
              <a:gd name="connsiteX32" fmla="*/ 8609776 w 12192000"/>
              <a:gd name="connsiteY32" fmla="*/ 458553 h 2802467"/>
              <a:gd name="connsiteX33" fmla="*/ 8881651 w 12192000"/>
              <a:gd name="connsiteY33" fmla="*/ 442089 h 2802467"/>
              <a:gd name="connsiteX34" fmla="*/ 9153526 w 12192000"/>
              <a:gd name="connsiteY34" fmla="*/ 421070 h 2802467"/>
              <a:gd name="connsiteX35" fmla="*/ 9429058 w 12192000"/>
              <a:gd name="connsiteY35" fmla="*/ 395848 h 2802467"/>
              <a:gd name="connsiteX36" fmla="*/ 9700933 w 12192000"/>
              <a:gd name="connsiteY36" fmla="*/ 370626 h 2802467"/>
              <a:gd name="connsiteX37" fmla="*/ 9977684 w 12192000"/>
              <a:gd name="connsiteY37" fmla="*/ 341550 h 2802467"/>
              <a:gd name="connsiteX38" fmla="*/ 10255655 w 12192000"/>
              <a:gd name="connsiteY38" fmla="*/ 309672 h 2802467"/>
              <a:gd name="connsiteX39" fmla="*/ 10529968 w 12192000"/>
              <a:gd name="connsiteY39" fmla="*/ 276043 h 2802467"/>
              <a:gd name="connsiteX40" fmla="*/ 10807939 w 12192000"/>
              <a:gd name="connsiteY40" fmla="*/ 236808 h 2802467"/>
              <a:gd name="connsiteX41" fmla="*/ 11084690 w 12192000"/>
              <a:gd name="connsiteY41" fmla="*/ 194771 h 2802467"/>
              <a:gd name="connsiteX42" fmla="*/ 11362661 w 12192000"/>
              <a:gd name="connsiteY42" fmla="*/ 153085 h 2802467"/>
              <a:gd name="connsiteX43" fmla="*/ 11639412 w 12192000"/>
              <a:gd name="connsiteY43" fmla="*/ 104392 h 2802467"/>
              <a:gd name="connsiteX44" fmla="*/ 11914945 w 12192000"/>
              <a:gd name="connsiteY44" fmla="*/ 54648 h 2802467"/>
              <a:gd name="connsiteX45" fmla="*/ 12191696 w 12192000"/>
              <a:gd name="connsiteY45" fmla="*/ 2452 h 2802467"/>
              <a:gd name="connsiteX46" fmla="*/ 12191696 w 12192000"/>
              <a:gd name="connsiteY46" fmla="*/ 2236410 h 2802467"/>
              <a:gd name="connsiteX47" fmla="*/ 12192000 w 12192000"/>
              <a:gd name="connsiteY47" fmla="*/ 2236410 h 2802467"/>
              <a:gd name="connsiteX48" fmla="*/ 12192000 w 12192000"/>
              <a:gd name="connsiteY48" fmla="*/ 2802467 h 2802467"/>
              <a:gd name="connsiteX49" fmla="*/ 12191696 w 12192000"/>
              <a:gd name="connsiteY49" fmla="*/ 2802467 h 2802467"/>
              <a:gd name="connsiteX50" fmla="*/ 0 w 12192000"/>
              <a:gd name="connsiteY50" fmla="*/ 2802467 h 2802467"/>
              <a:gd name="connsiteX51" fmla="*/ 0 w 12192000"/>
              <a:gd name="connsiteY51" fmla="*/ 2236410 h 2802467"/>
              <a:gd name="connsiteX52" fmla="*/ 1 w 12192000"/>
              <a:gd name="connsiteY52" fmla="*/ 2236410 h 28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192000" h="2802467">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7DE916-4459-4969-AF17-07FF824B883B}"/>
              </a:ext>
            </a:extLst>
          </p:cNvPr>
          <p:cNvSpPr>
            <a:spLocks noGrp="1"/>
          </p:cNvSpPr>
          <p:nvPr>
            <p:ph type="title"/>
          </p:nvPr>
        </p:nvSpPr>
        <p:spPr>
          <a:xfrm>
            <a:off x="477687" y="4854346"/>
            <a:ext cx="7805701" cy="868026"/>
          </a:xfrm>
        </p:spPr>
        <p:txBody>
          <a:bodyPr vert="horz" lIns="91440" tIns="45720" rIns="91440" bIns="45720" rtlCol="0" anchor="b">
            <a:normAutofit/>
          </a:bodyPr>
          <a:lstStyle/>
          <a:p>
            <a:pPr defTabSz="457200"/>
            <a:r>
              <a:rPr lang="en-US" dirty="0">
                <a:solidFill>
                  <a:srgbClr val="EBEBEB"/>
                </a:solidFill>
              </a:rPr>
              <a:t>Phenology or “Fun-o-logy?”</a:t>
            </a:r>
          </a:p>
        </p:txBody>
      </p:sp>
    </p:spTree>
    <p:extLst>
      <p:ext uri="{BB962C8B-B14F-4D97-AF65-F5344CB8AC3E}">
        <p14:creationId xmlns:p14="http://schemas.microsoft.com/office/powerpoint/2010/main" val="3486760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246788" name="Picture 191">
            <a:extLst>
              <a:ext uri="{FF2B5EF4-FFF2-40B4-BE49-F238E27FC236}">
                <a16:creationId xmlns:a16="http://schemas.microsoft.com/office/drawing/2014/main" id="{94DDC893-E5EF-4CDE-B040-BA5B53AADD7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246789" name="Picture 192">
            <a:extLst>
              <a:ext uri="{FF2B5EF4-FFF2-40B4-BE49-F238E27FC236}">
                <a16:creationId xmlns:a16="http://schemas.microsoft.com/office/drawing/2014/main" id="{85F1A06D-D369-4974-8208-56120C5E7A9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246790" name="Oval 193">
            <a:extLst>
              <a:ext uri="{FF2B5EF4-FFF2-40B4-BE49-F238E27FC236}">
                <a16:creationId xmlns:a16="http://schemas.microsoft.com/office/drawing/2014/main" id="{DAD27A50-88D7-4E2A-8488-F2879768A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46791" name="Picture 194">
            <a:extLst>
              <a:ext uri="{FF2B5EF4-FFF2-40B4-BE49-F238E27FC236}">
                <a16:creationId xmlns:a16="http://schemas.microsoft.com/office/drawing/2014/main" id="{A47C6ACD-2325-48C6-B9F3-C21563A05E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246792" name="Picture 195">
            <a:extLst>
              <a:ext uri="{FF2B5EF4-FFF2-40B4-BE49-F238E27FC236}">
                <a16:creationId xmlns:a16="http://schemas.microsoft.com/office/drawing/2014/main" id="{1081DF83-4F35-4560-87E6-0DE8AAAC33D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246793" name="Rectangle 196">
            <a:extLst>
              <a:ext uri="{FF2B5EF4-FFF2-40B4-BE49-F238E27FC236}">
                <a16:creationId xmlns:a16="http://schemas.microsoft.com/office/drawing/2014/main" id="{7C704F0F-1CD8-4DC1-AEE9-225958232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6786" name="Rectangle 2"/>
          <p:cNvSpPr>
            <a:spLocks noGrp="1" noChangeArrowheads="1"/>
          </p:cNvSpPr>
          <p:nvPr>
            <p:ph type="title"/>
          </p:nvPr>
        </p:nvSpPr>
        <p:spPr>
          <a:xfrm>
            <a:off x="6151379" y="1447800"/>
            <a:ext cx="2506844" cy="3329581"/>
          </a:xfrm>
        </p:spPr>
        <p:txBody>
          <a:bodyPr vert="horz" lIns="91440" tIns="45720" rIns="91440" bIns="45720" rtlCol="0" anchor="b">
            <a:normAutofit/>
          </a:bodyPr>
          <a:lstStyle/>
          <a:p>
            <a:pPr defTabSz="457200">
              <a:lnSpc>
                <a:spcPct val="90000"/>
              </a:lnSpc>
            </a:pPr>
            <a:r>
              <a:rPr lang="en-US" sz="3300" dirty="0"/>
              <a:t>Phenology: the study of </a:t>
            </a:r>
            <a:br>
              <a:rPr lang="en-US" sz="3300" dirty="0"/>
            </a:br>
            <a:r>
              <a:rPr lang="en-US" sz="3300" dirty="0"/>
              <a:t>biological events</a:t>
            </a:r>
          </a:p>
        </p:txBody>
      </p:sp>
      <p:pic>
        <p:nvPicPr>
          <p:cNvPr id="3" name="Picture 2" descr="Hummingbird in flight."/>
          <p:cNvPicPr>
            <a:picLocks noChangeAspect="1"/>
          </p:cNvPicPr>
          <p:nvPr/>
        </p:nvPicPr>
        <p:blipFill rotWithShape="1">
          <a:blip r:embed="rId8" cstate="print">
            <a:extLst>
              <a:ext uri="{28A0092B-C50C-407E-A947-70E740481C1C}">
                <a14:useLocalDpi xmlns:a14="http://schemas.microsoft.com/office/drawing/2010/main" val="0"/>
              </a:ext>
            </a:extLst>
          </a:blip>
          <a:srcRect t="13497" r="-2" b="13497"/>
          <a:stretch/>
        </p:blipFill>
        <p:spPr>
          <a:xfrm>
            <a:off x="455886" y="609601"/>
            <a:ext cx="5209717" cy="2766059"/>
          </a:xfrm>
          <a:prstGeom prst="rect">
            <a:avLst/>
          </a:prstGeom>
          <a:effectLst>
            <a:outerShdw blurRad="50800" dist="38100" dir="5400000" algn="t" rotWithShape="0">
              <a:prstClr val="black">
                <a:alpha val="43000"/>
              </a:prstClr>
            </a:outerShdw>
          </a:effectLst>
        </p:spPr>
      </p:pic>
      <p:pic>
        <p:nvPicPr>
          <p:cNvPr id="5" name="Picture 4" descr="Swarm of glowing fireflies in the woods around dusk">
            <a:extLst>
              <a:ext uri="{FF2B5EF4-FFF2-40B4-BE49-F238E27FC236}">
                <a16:creationId xmlns:a16="http://schemas.microsoft.com/office/drawing/2014/main" id="{30435717-5D9D-436E-AC5F-7701D3574216}"/>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4784" r="-2" b="15072"/>
          <a:stretch/>
        </p:blipFill>
        <p:spPr>
          <a:xfrm>
            <a:off x="455886" y="3482341"/>
            <a:ext cx="5209717" cy="2766057"/>
          </a:xfrm>
          <a:prstGeom prst="rect">
            <a:avLst/>
          </a:prstGeom>
          <a:effectLst>
            <a:outerShdw blurRad="50800" dist="38100" dir="5400000" algn="t" rotWithShape="0">
              <a:prstClr val="black">
                <a:alpha val="43000"/>
              </a:prst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39" name="Picture 138">
            <a:extLst>
              <a:ext uri="{FF2B5EF4-FFF2-40B4-BE49-F238E27FC236}">
                <a16:creationId xmlns:a16="http://schemas.microsoft.com/office/drawing/2014/main" id="{1530DCFF-08F5-434A-A0D5-F3E89407A61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141" name="Picture 140">
            <a:extLst>
              <a:ext uri="{FF2B5EF4-FFF2-40B4-BE49-F238E27FC236}">
                <a16:creationId xmlns:a16="http://schemas.microsoft.com/office/drawing/2014/main" id="{24011A3A-9884-40BF-94F6-0625A0ADD32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143" name="Oval 142">
            <a:extLst>
              <a:ext uri="{FF2B5EF4-FFF2-40B4-BE49-F238E27FC236}">
                <a16:creationId xmlns:a16="http://schemas.microsoft.com/office/drawing/2014/main" id="{D6573690-978D-48A4-8645-0E01F8211B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45" name="Picture 144">
            <a:extLst>
              <a:ext uri="{FF2B5EF4-FFF2-40B4-BE49-F238E27FC236}">
                <a16:creationId xmlns:a16="http://schemas.microsoft.com/office/drawing/2014/main" id="{D4B84446-184D-45CE-9532-48179EAE58C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147" name="Picture 146">
            <a:extLst>
              <a:ext uri="{FF2B5EF4-FFF2-40B4-BE49-F238E27FC236}">
                <a16:creationId xmlns:a16="http://schemas.microsoft.com/office/drawing/2014/main" id="{C9229660-8639-44E7-B486-7436516E6B6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149" name="Rectangle 148">
            <a:extLst>
              <a:ext uri="{FF2B5EF4-FFF2-40B4-BE49-F238E27FC236}">
                <a16:creationId xmlns:a16="http://schemas.microsoft.com/office/drawing/2014/main" id="{858084FA-40DB-44FC-94DA-93AA71CD69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6151379" y="1447800"/>
            <a:ext cx="2506844" cy="3329581"/>
          </a:xfrm>
        </p:spPr>
        <p:txBody>
          <a:bodyPr vert="horz" lIns="91440" tIns="45720" rIns="91440" bIns="45720" rtlCol="0" anchor="b">
            <a:normAutofit/>
          </a:bodyPr>
          <a:lstStyle/>
          <a:p>
            <a:pPr defTabSz="457200">
              <a:lnSpc>
                <a:spcPct val="90000"/>
              </a:lnSpc>
            </a:pPr>
            <a:r>
              <a:rPr lang="en-US" sz="2900" dirty="0"/>
              <a:t>Why Do We Care About Phenology?</a:t>
            </a:r>
          </a:p>
        </p:txBody>
      </p:sp>
      <p:pic>
        <p:nvPicPr>
          <p:cNvPr id="1030" name="Picture 6" descr="Image of forest fire burning at night"/>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7481" r="20764" b="3"/>
          <a:stretch/>
        </p:blipFill>
        <p:spPr bwMode="auto">
          <a:xfrm>
            <a:off x="455886" y="609600"/>
            <a:ext cx="2548280" cy="2743962"/>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026" name="Picture 2" descr="Child in a field of yellow flowers holding some in her in fist about to sneeze"/>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38173" r="304" b="4"/>
          <a:stretch/>
        </p:blipFill>
        <p:spPr bwMode="auto">
          <a:xfrm>
            <a:off x="3117323" y="609601"/>
            <a:ext cx="2548280" cy="2743960"/>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4" name="Picture 2" descr="Shot looking over forest covered mountains in full fall foliage"/>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13301" r="17051" b="5"/>
          <a:stretch/>
        </p:blipFill>
        <p:spPr bwMode="auto">
          <a:xfrm>
            <a:off x="455886" y="3504436"/>
            <a:ext cx="2548280" cy="2743962"/>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chemeClr val="accent1"/>
                </a:solidFill>
              </a14:hiddenFill>
            </a:ext>
          </a:extLst>
        </p:spPr>
      </p:pic>
      <p:pic>
        <p:nvPicPr>
          <p:cNvPr id="1028" name="Picture 4" descr="Rows of vegetables growing in a garden surrounded by wooden picket fence"/>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6013" r="14339" b="5"/>
          <a:stretch/>
        </p:blipFill>
        <p:spPr bwMode="auto">
          <a:xfrm>
            <a:off x="3117323" y="3504436"/>
            <a:ext cx="2548280" cy="2743961"/>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6526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12" name="Picture 11">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14" name="Oval 13">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6" name="Picture 15">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18" name="Picture 17">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20" name="Rectangle 19">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D00A9A-9D36-4477-BA39-058BA1370E7E}"/>
              </a:ext>
            </a:extLst>
          </p:cNvPr>
          <p:cNvSpPr>
            <a:spLocks noGrp="1"/>
          </p:cNvSpPr>
          <p:nvPr>
            <p:ph type="title"/>
          </p:nvPr>
        </p:nvSpPr>
        <p:spPr>
          <a:xfrm>
            <a:off x="6143943" y="1325880"/>
            <a:ext cx="2514282" cy="3066507"/>
          </a:xfrm>
        </p:spPr>
        <p:txBody>
          <a:bodyPr vert="horz" lIns="91440" tIns="45720" rIns="91440" bIns="45720" rtlCol="0" anchor="b">
            <a:normAutofit/>
          </a:bodyPr>
          <a:lstStyle/>
          <a:p>
            <a:pPr defTabSz="457200"/>
            <a:r>
              <a:rPr lang="en-US" sz="4300" b="0" i="0" kern="1200" dirty="0">
                <a:solidFill>
                  <a:srgbClr val="EBEBEB"/>
                </a:solidFill>
                <a:latin typeface="+mj-lt"/>
                <a:ea typeface="+mj-ea"/>
                <a:cs typeface="+mj-cs"/>
              </a:rPr>
              <a:t>Weather vs. Climate</a:t>
            </a:r>
          </a:p>
        </p:txBody>
      </p:sp>
      <p:sp>
        <p:nvSpPr>
          <p:cNvPr id="24"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597760" y="-1"/>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26" name="Freeform: Shape 25">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857465"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Rectangle 27">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5" name="Picture 4" descr="Graphic depicting difference between &quot;weather&quot; on left &quot;Tells you what to wear each day&quot; versus &quot;climate&quot; on right, &quot;tells you what types of clothes to have in your closet&quot;. Specific vs broad essentially.">
            <a:extLst>
              <a:ext uri="{FF2B5EF4-FFF2-40B4-BE49-F238E27FC236}">
                <a16:creationId xmlns:a16="http://schemas.microsoft.com/office/drawing/2014/main" id="{6CC15E9C-7264-4388-8017-5ABBD7A1036D}"/>
              </a:ext>
            </a:extLst>
          </p:cNvPr>
          <p:cNvPicPr>
            <a:picLocks noChangeAspect="1"/>
          </p:cNvPicPr>
          <p:nvPr/>
        </p:nvPicPr>
        <p:blipFill>
          <a:blip r:embed="rId7">
            <a:extLst>
              <a:ext uri="{28A0092B-C50C-407E-A947-70E740481C1C}">
                <a14:useLocalDpi xmlns:a14="http://schemas.microsoft.com/office/drawing/2010/main" val="0"/>
              </a:ext>
            </a:extLst>
          </a:blip>
          <a:stretch/>
        </p:blipFill>
        <p:spPr>
          <a:xfrm>
            <a:off x="201478" y="1140722"/>
            <a:ext cx="5269703" cy="4070845"/>
          </a:xfrm>
          <a:prstGeom prst="rect">
            <a:avLst/>
          </a:prstGeom>
          <a:solidFill>
            <a:srgbClr val="FFFFFF">
              <a:shade val="85000"/>
            </a:srgbClr>
          </a:solidFill>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10498843"/>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image of a black throated green warbler on a branch">
            <a:extLst>
              <a:ext uri="{FF2B5EF4-FFF2-40B4-BE49-F238E27FC236}">
                <a16:creationId xmlns:a16="http://schemas.microsoft.com/office/drawing/2014/main" id="{00BCECB3-6658-4ED5-8D6A-41CC73136B22}"/>
              </a:ext>
            </a:extLst>
          </p:cNvPr>
          <p:cNvPicPr>
            <a:picLocks noChangeAspect="1"/>
          </p:cNvPicPr>
          <p:nvPr/>
        </p:nvPicPr>
        <p:blipFill>
          <a:blip r:embed="rId3">
            <a:duotone>
              <a:schemeClr val="bg2">
                <a:shade val="45000"/>
                <a:satMod val="135000"/>
              </a:schemeClr>
              <a:prstClr val="white"/>
            </a:duotone>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334128" y="-1477128"/>
            <a:ext cx="9812256" cy="9812256"/>
          </a:xfrm>
          <a:prstGeom prst="rect">
            <a:avLst/>
          </a:prstGeom>
        </p:spPr>
      </p:pic>
      <p:sp>
        <p:nvSpPr>
          <p:cNvPr id="2" name="Content Placeholder 1"/>
          <p:cNvSpPr>
            <a:spLocks noGrp="1"/>
          </p:cNvSpPr>
          <p:nvPr>
            <p:ph type="title" idx="4294967295"/>
          </p:nvPr>
        </p:nvSpPr>
        <p:spPr>
          <a:xfrm>
            <a:off x="533400" y="415925"/>
            <a:ext cx="8077200" cy="762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457207" rtl="0" eaLnBrk="1" fontAlgn="auto" latinLnBrk="0" hangingPunct="1">
              <a:lnSpc>
                <a:spcPct val="100000"/>
              </a:lnSpc>
              <a:spcBef>
                <a:spcPts val="1000"/>
              </a:spcBef>
              <a:spcAft>
                <a:spcPts val="0"/>
              </a:spcAft>
              <a:buClr>
                <a:schemeClr val="bg2">
                  <a:lumMod val="40000"/>
                  <a:lumOff val="60000"/>
                </a:schemeClr>
              </a:buClr>
              <a:buSzPct val="80000"/>
              <a:buFontTx/>
              <a:buNone/>
              <a:tabLst/>
              <a:defRPr/>
            </a:pPr>
            <a:r>
              <a:rPr kumimoji="0" lang="en-US" sz="3200" b="0" i="0" u="none" strike="noStrike" kern="1200" cap="none" spc="0" normalizeH="0" baseline="0" noProof="0" dirty="0">
                <a:ln>
                  <a:noFill/>
                </a:ln>
                <a:solidFill>
                  <a:schemeClr val="tx1"/>
                </a:solidFill>
                <a:effectLst/>
                <a:uLnTx/>
                <a:uFillTx/>
                <a:latin typeface="+mj-lt"/>
                <a:ea typeface="+mj-ea"/>
                <a:cs typeface="Calibri" panose="020F0502020204030204" pitchFamily="34" charset="0"/>
              </a:rPr>
              <a:t>Weather, Climate, or Both…</a:t>
            </a:r>
          </a:p>
        </p:txBody>
      </p:sp>
      <p:sp>
        <p:nvSpPr>
          <p:cNvPr id="8" name="Content Placeholder 5"/>
          <p:cNvSpPr txBox="1">
            <a:spLocks/>
          </p:cNvSpPr>
          <p:nvPr/>
        </p:nvSpPr>
        <p:spPr bwMode="auto">
          <a:xfrm>
            <a:off x="615855" y="1569308"/>
            <a:ext cx="5167107" cy="4567506"/>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085850" indent="-228600" algn="l" rtl="0" eaLnBrk="0" fontAlgn="base" hangingPunct="0">
              <a:spcBef>
                <a:spcPct val="20000"/>
              </a:spcBef>
              <a:spcAft>
                <a:spcPct val="0"/>
              </a:spcAft>
              <a:buChar char="•"/>
              <a:defRPr sz="2400">
                <a:solidFill>
                  <a:schemeClr val="tx1"/>
                </a:solidFill>
                <a:latin typeface="+mn-lt"/>
              </a:defRPr>
            </a:lvl3pPr>
            <a:lvl4pPr marL="1428750" indent="-228600" algn="l" rtl="0" eaLnBrk="0" fontAlgn="base" hangingPunct="0">
              <a:spcBef>
                <a:spcPct val="20000"/>
              </a:spcBef>
              <a:spcAft>
                <a:spcPct val="0"/>
              </a:spcAft>
              <a:buChar char="–"/>
              <a:defRPr sz="2000">
                <a:solidFill>
                  <a:schemeClr val="tx1"/>
                </a:solidFill>
                <a:latin typeface="+mn-lt"/>
              </a:defRPr>
            </a:lvl4pPr>
            <a:lvl5pPr marL="1771650" indent="-228600" algn="l" rtl="0" eaLnBrk="0" fontAlgn="base" hangingPunct="0">
              <a:spcBef>
                <a:spcPct val="20000"/>
              </a:spcBef>
              <a:spcAft>
                <a:spcPct val="0"/>
              </a:spcAft>
              <a:buChar char="»"/>
              <a:defRPr sz="2000">
                <a:solidFill>
                  <a:schemeClr val="tx1"/>
                </a:solidFill>
                <a:latin typeface="+mn-lt"/>
              </a:defRPr>
            </a:lvl5pPr>
            <a:lvl6pPr marL="2228850" indent="-228600" algn="l" rtl="0" eaLnBrk="0" fontAlgn="base" hangingPunct="0">
              <a:spcBef>
                <a:spcPct val="20000"/>
              </a:spcBef>
              <a:spcAft>
                <a:spcPct val="0"/>
              </a:spcAft>
              <a:buChar char="»"/>
              <a:defRPr sz="2000">
                <a:solidFill>
                  <a:schemeClr val="tx1"/>
                </a:solidFill>
                <a:latin typeface="+mn-lt"/>
              </a:defRPr>
            </a:lvl6pPr>
            <a:lvl7pPr marL="2686050" indent="-228600" algn="l" rtl="0" eaLnBrk="0" fontAlgn="base" hangingPunct="0">
              <a:spcBef>
                <a:spcPct val="20000"/>
              </a:spcBef>
              <a:spcAft>
                <a:spcPct val="0"/>
              </a:spcAft>
              <a:buChar char="»"/>
              <a:defRPr sz="2000">
                <a:solidFill>
                  <a:schemeClr val="tx1"/>
                </a:solidFill>
                <a:latin typeface="+mn-lt"/>
              </a:defRPr>
            </a:lvl7pPr>
            <a:lvl8pPr marL="3143250" indent="-228600" algn="l" rtl="0" eaLnBrk="0" fontAlgn="base" hangingPunct="0">
              <a:spcBef>
                <a:spcPct val="20000"/>
              </a:spcBef>
              <a:spcAft>
                <a:spcPct val="0"/>
              </a:spcAft>
              <a:buChar char="»"/>
              <a:defRPr sz="2000">
                <a:solidFill>
                  <a:schemeClr val="tx1"/>
                </a:solidFill>
                <a:latin typeface="+mn-lt"/>
              </a:defRPr>
            </a:lvl8pPr>
            <a:lvl9pPr marL="3600450" indent="-228600" algn="l" rtl="0" eaLnBrk="0" fontAlgn="base" hangingPunct="0">
              <a:spcBef>
                <a:spcPct val="20000"/>
              </a:spcBef>
              <a:spcAft>
                <a:spcPct val="0"/>
              </a:spcAft>
              <a:buChar char="»"/>
              <a:defRPr sz="2000">
                <a:solidFill>
                  <a:schemeClr val="tx1"/>
                </a:solidFill>
                <a:latin typeface="+mn-lt"/>
              </a:defRPr>
            </a:lvl9pPr>
          </a:lstStyle>
          <a:p>
            <a:pPr>
              <a:spcAft>
                <a:spcPts val="1200"/>
              </a:spcAft>
              <a:buFont typeface="+mj-lt"/>
              <a:buAutoNum type="arabicPeriod"/>
            </a:pPr>
            <a:r>
              <a:rPr lang="en-US" sz="2400" baseline="0" dirty="0">
                <a:latin typeface="Arial" panose="020B0604020202020204" pitchFamily="34" charset="0"/>
                <a:cs typeface="Arial" panose="020B0604020202020204" pitchFamily="34" charset="0"/>
              </a:rPr>
              <a:t>It snowed 5 inches last night. </a:t>
            </a:r>
          </a:p>
          <a:p>
            <a:pPr marL="0" indent="0">
              <a:buFontTx/>
              <a:buNone/>
            </a:pPr>
            <a:endParaRPr lang="en-US" sz="2000" kern="0" baseline="0" dirty="0">
              <a:latin typeface="Times New Roman" panose="02020603050405020304" pitchFamily="18" charset="0"/>
              <a:cs typeface="Times New Roman" panose="02020603050405020304" pitchFamily="18" charset="0"/>
            </a:endParaRPr>
          </a:p>
        </p:txBody>
      </p:sp>
      <p:sp>
        <p:nvSpPr>
          <p:cNvPr id="6" name="Explosion: 14 Points 5" descr="Yellow graphic with &quot;Pop Quiz!&quot; in center" title="Graphic">
            <a:extLst>
              <a:ext uri="{FF2B5EF4-FFF2-40B4-BE49-F238E27FC236}">
                <a16:creationId xmlns:a16="http://schemas.microsoft.com/office/drawing/2014/main" id="{23EF2638-A76F-4822-918A-72E624FD9DF8}"/>
              </a:ext>
            </a:extLst>
          </p:cNvPr>
          <p:cNvSpPr/>
          <p:nvPr/>
        </p:nvSpPr>
        <p:spPr bwMode="auto">
          <a:xfrm rot="482008">
            <a:off x="6677440" y="1366366"/>
            <a:ext cx="1906212" cy="1578584"/>
          </a:xfrm>
          <a:prstGeom prst="irregularSeal2">
            <a:avLst/>
          </a:prstGeom>
          <a:solidFill>
            <a:srgbClr val="FFC000"/>
          </a:solidFill>
          <a:ln>
            <a:noFill/>
          </a:ln>
          <a:effectLst/>
        </p:spPr>
        <p:txBody>
          <a:bodyPr vert="horz" wrap="square" lIns="91440" tIns="45720" rIns="91440" bIns="45720" numCol="1" rtlCol="0" anchor="ctr" anchorCtr="1" compatLnSpc="1">
            <a:prstTxWarp prst="textNoShape">
              <a:avLst/>
            </a:prstTxWarp>
            <a:normAutofit/>
          </a:bodyPr>
          <a:lstStyle/>
          <a:p>
            <a:pPr marL="0" indent="0">
              <a:buFontTx/>
              <a:buNone/>
            </a:pPr>
            <a:r>
              <a:rPr lang="en-US" b="1" kern="0" baseline="0">
                <a:latin typeface="Arial Black" panose="020B0A04020102020204" pitchFamily="34" charset="0"/>
                <a:cs typeface="Times New Roman" panose="02020603050405020304" pitchFamily="18" charset="0"/>
              </a:rPr>
              <a:t>Pop Quiz!</a:t>
            </a:r>
            <a:endParaRPr lang="en-US" kern="0" baseline="0">
              <a:latin typeface="Arial Black" panose="020B0A04020102020204" pitchFamily="34" charset="0"/>
              <a:cs typeface="Times New Roman" panose="02020603050405020304" pitchFamily="18" charset="0"/>
            </a:endParaRPr>
          </a:p>
        </p:txBody>
      </p:sp>
    </p:spTree>
    <p:extLst>
      <p:ext uri="{BB962C8B-B14F-4D97-AF65-F5344CB8AC3E}">
        <p14:creationId xmlns:p14="http://schemas.microsoft.com/office/powerpoint/2010/main" val="102226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image of a black throated green warbler on a branch">
            <a:extLst>
              <a:ext uri="{FF2B5EF4-FFF2-40B4-BE49-F238E27FC236}">
                <a16:creationId xmlns:a16="http://schemas.microsoft.com/office/drawing/2014/main" id="{AD75242C-E53A-4192-8EB7-040DBA766CAA}"/>
              </a:ext>
            </a:extLst>
          </p:cNvPr>
          <p:cNvPicPr>
            <a:picLocks noChangeAspect="1"/>
          </p:cNvPicPr>
          <p:nvPr/>
        </p:nvPicPr>
        <p:blipFill>
          <a:blip r:embed="rId3">
            <a:duotone>
              <a:schemeClr val="bg2">
                <a:shade val="45000"/>
                <a:satMod val="135000"/>
              </a:schemeClr>
              <a:prstClr val="white"/>
            </a:duotone>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334128" y="-1477128"/>
            <a:ext cx="9812256" cy="9812256"/>
          </a:xfrm>
          <a:prstGeom prst="rect">
            <a:avLst/>
          </a:prstGeom>
        </p:spPr>
      </p:pic>
      <p:sp>
        <p:nvSpPr>
          <p:cNvPr id="2" name="Content Placeholder 1"/>
          <p:cNvSpPr>
            <a:spLocks noGrp="1"/>
          </p:cNvSpPr>
          <p:nvPr>
            <p:ph type="title" idx="4294967295"/>
          </p:nvPr>
        </p:nvSpPr>
        <p:spPr>
          <a:xfrm>
            <a:off x="615950" y="625475"/>
            <a:ext cx="8077200" cy="762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457207" rtl="0" eaLnBrk="1" fontAlgn="auto" latinLnBrk="0" hangingPunct="1">
              <a:lnSpc>
                <a:spcPct val="100000"/>
              </a:lnSpc>
              <a:spcBef>
                <a:spcPts val="1000"/>
              </a:spcBef>
              <a:spcAft>
                <a:spcPts val="0"/>
              </a:spcAft>
              <a:buClr>
                <a:schemeClr val="bg2">
                  <a:lumMod val="40000"/>
                  <a:lumOff val="60000"/>
                </a:schemeClr>
              </a:buClr>
              <a:buSzPct val="80000"/>
              <a:buFontTx/>
              <a:buNone/>
              <a:tabLst/>
              <a:defRPr/>
            </a:pPr>
            <a:r>
              <a:rPr kumimoji="0" lang="en-US" sz="2200" b="1" i="0" u="none" strike="noStrike" kern="1200" cap="none" spc="0" normalizeH="0" baseline="0" noProof="0" dirty="0">
                <a:ln>
                  <a:noFill/>
                </a:ln>
                <a:solidFill>
                  <a:schemeClr val="tx1"/>
                </a:solidFill>
                <a:effectLst/>
                <a:uLnTx/>
                <a:uFillTx/>
                <a:latin typeface="+mj-lt"/>
                <a:ea typeface="+mj-ea"/>
                <a:cs typeface="Times New Roman" panose="02020603050405020304" pitchFamily="18" charset="0"/>
              </a:rPr>
              <a:t>ANSWER! </a:t>
            </a:r>
          </a:p>
          <a:p>
            <a:pPr marL="0" marR="0" lvl="0" indent="0" algn="l" defTabSz="457207" rtl="0" eaLnBrk="1" fontAlgn="auto" latinLnBrk="0" hangingPunct="1">
              <a:lnSpc>
                <a:spcPct val="100000"/>
              </a:lnSpc>
              <a:spcBef>
                <a:spcPts val="1000"/>
              </a:spcBef>
              <a:spcAft>
                <a:spcPts val="0"/>
              </a:spcAft>
              <a:buClr>
                <a:schemeClr val="bg2">
                  <a:lumMod val="40000"/>
                  <a:lumOff val="60000"/>
                </a:schemeClr>
              </a:buClr>
              <a:buSzPct val="80000"/>
              <a:buFontTx/>
              <a:buNone/>
              <a:tabLst/>
              <a:defRPr/>
            </a:pPr>
            <a:r>
              <a:rPr kumimoji="0" lang="en-US" sz="2200" b="0" i="0" u="none" strike="noStrike" kern="1200" cap="none" spc="0" normalizeH="0" baseline="0" noProof="0" dirty="0">
                <a:ln>
                  <a:noFill/>
                </a:ln>
                <a:solidFill>
                  <a:schemeClr val="tx1"/>
                </a:solidFill>
                <a:effectLst/>
                <a:uLnTx/>
                <a:uFillTx/>
                <a:latin typeface="+mj-lt"/>
                <a:ea typeface="+mj-ea"/>
                <a:cs typeface="Times New Roman" panose="02020603050405020304" pitchFamily="18" charset="0"/>
              </a:rPr>
              <a:t>Weather, Climate, or Both…</a:t>
            </a:r>
          </a:p>
        </p:txBody>
      </p:sp>
      <p:sp>
        <p:nvSpPr>
          <p:cNvPr id="8" name="Content Placeholder 5"/>
          <p:cNvSpPr txBox="1">
            <a:spLocks/>
          </p:cNvSpPr>
          <p:nvPr/>
        </p:nvSpPr>
        <p:spPr bwMode="auto">
          <a:xfrm>
            <a:off x="615855" y="1413164"/>
            <a:ext cx="791229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085850" indent="-228600" algn="l" rtl="0" eaLnBrk="0" fontAlgn="base" hangingPunct="0">
              <a:spcBef>
                <a:spcPct val="20000"/>
              </a:spcBef>
              <a:spcAft>
                <a:spcPct val="0"/>
              </a:spcAft>
              <a:buChar char="•"/>
              <a:defRPr sz="2400">
                <a:solidFill>
                  <a:schemeClr val="tx1"/>
                </a:solidFill>
                <a:latin typeface="+mn-lt"/>
              </a:defRPr>
            </a:lvl3pPr>
            <a:lvl4pPr marL="1428750" indent="-228600" algn="l" rtl="0" eaLnBrk="0" fontAlgn="base" hangingPunct="0">
              <a:spcBef>
                <a:spcPct val="20000"/>
              </a:spcBef>
              <a:spcAft>
                <a:spcPct val="0"/>
              </a:spcAft>
              <a:buChar char="–"/>
              <a:defRPr sz="2000">
                <a:solidFill>
                  <a:schemeClr val="tx1"/>
                </a:solidFill>
                <a:latin typeface="+mn-lt"/>
              </a:defRPr>
            </a:lvl4pPr>
            <a:lvl5pPr marL="1771650" indent="-228600" algn="l" rtl="0" eaLnBrk="0" fontAlgn="base" hangingPunct="0">
              <a:spcBef>
                <a:spcPct val="20000"/>
              </a:spcBef>
              <a:spcAft>
                <a:spcPct val="0"/>
              </a:spcAft>
              <a:buChar char="»"/>
              <a:defRPr sz="2000">
                <a:solidFill>
                  <a:schemeClr val="tx1"/>
                </a:solidFill>
                <a:latin typeface="+mn-lt"/>
              </a:defRPr>
            </a:lvl5pPr>
            <a:lvl6pPr marL="2228850" indent="-228600" algn="l" rtl="0" eaLnBrk="0" fontAlgn="base" hangingPunct="0">
              <a:spcBef>
                <a:spcPct val="20000"/>
              </a:spcBef>
              <a:spcAft>
                <a:spcPct val="0"/>
              </a:spcAft>
              <a:buChar char="»"/>
              <a:defRPr sz="2000">
                <a:solidFill>
                  <a:schemeClr val="tx1"/>
                </a:solidFill>
                <a:latin typeface="+mn-lt"/>
              </a:defRPr>
            </a:lvl6pPr>
            <a:lvl7pPr marL="2686050" indent="-228600" algn="l" rtl="0" eaLnBrk="0" fontAlgn="base" hangingPunct="0">
              <a:spcBef>
                <a:spcPct val="20000"/>
              </a:spcBef>
              <a:spcAft>
                <a:spcPct val="0"/>
              </a:spcAft>
              <a:buChar char="»"/>
              <a:defRPr sz="2000">
                <a:solidFill>
                  <a:schemeClr val="tx1"/>
                </a:solidFill>
                <a:latin typeface="+mn-lt"/>
              </a:defRPr>
            </a:lvl7pPr>
            <a:lvl8pPr marL="3143250" indent="-228600" algn="l" rtl="0" eaLnBrk="0" fontAlgn="base" hangingPunct="0">
              <a:spcBef>
                <a:spcPct val="20000"/>
              </a:spcBef>
              <a:spcAft>
                <a:spcPct val="0"/>
              </a:spcAft>
              <a:buChar char="»"/>
              <a:defRPr sz="2000">
                <a:solidFill>
                  <a:schemeClr val="tx1"/>
                </a:solidFill>
                <a:latin typeface="+mn-lt"/>
              </a:defRPr>
            </a:lvl8pPr>
            <a:lvl9pPr marL="3600450" indent="-228600" algn="l" rtl="0" eaLnBrk="0" fontAlgn="base" hangingPunct="0">
              <a:spcBef>
                <a:spcPct val="20000"/>
              </a:spcBef>
              <a:spcAft>
                <a:spcPct val="0"/>
              </a:spcAft>
              <a:buChar char="»"/>
              <a:defRPr sz="2000">
                <a:solidFill>
                  <a:schemeClr val="tx1"/>
                </a:solidFill>
                <a:latin typeface="+mn-lt"/>
              </a:defRPr>
            </a:lvl9pPr>
          </a:lstStyle>
          <a:p>
            <a:pPr marL="0" indent="0">
              <a:buFontTx/>
              <a:buNone/>
            </a:pPr>
            <a:endParaRPr lang="en-US" sz="900" kern="0" baseline="0" dirty="0">
              <a:cs typeface="Times New Roman" panose="02020603050405020304" pitchFamily="18" charset="0"/>
            </a:endParaRPr>
          </a:p>
          <a:p>
            <a:pPr>
              <a:spcAft>
                <a:spcPts val="1200"/>
              </a:spcAft>
              <a:buFont typeface="+mj-lt"/>
              <a:buAutoNum type="arabicPeriod"/>
            </a:pPr>
            <a:r>
              <a:rPr lang="en-US" sz="2000" kern="1400" dirty="0">
                <a:cs typeface="Times New Roman" pitchFamily="18" charset="0"/>
              </a:rPr>
              <a:t>It snowed 5 inches last night. </a:t>
            </a:r>
            <a:r>
              <a:rPr lang="en-US" sz="2000" b="1" kern="1400" dirty="0">
                <a:cs typeface="Times New Roman" pitchFamily="18" charset="0"/>
              </a:rPr>
              <a:t>Weather</a:t>
            </a:r>
          </a:p>
          <a:p>
            <a:pPr marL="0" indent="0">
              <a:buFontTx/>
              <a:buNone/>
            </a:pPr>
            <a:endParaRPr lang="en-US" sz="2000" kern="0" baseline="0" dirty="0">
              <a:latin typeface="Times New Roman" panose="02020603050405020304" pitchFamily="18" charset="0"/>
              <a:cs typeface="Times New Roman" panose="02020603050405020304" pitchFamily="18" charset="0"/>
            </a:endParaRPr>
          </a:p>
          <a:p>
            <a:pPr marL="0" indent="0">
              <a:buFontTx/>
              <a:buNone/>
            </a:pPr>
            <a:endParaRPr lang="en-US" sz="2000" kern="0" baseline="0" dirty="0">
              <a:latin typeface="Times New Roman" panose="02020603050405020304" pitchFamily="18" charset="0"/>
              <a:cs typeface="Times New Roman" panose="02020603050405020304" pitchFamily="18" charset="0"/>
            </a:endParaRPr>
          </a:p>
        </p:txBody>
      </p:sp>
      <p:sp>
        <p:nvSpPr>
          <p:cNvPr id="3" name="Explosion: 14 Points 2">
            <a:extLst>
              <a:ext uri="{FF2B5EF4-FFF2-40B4-BE49-F238E27FC236}">
                <a16:creationId xmlns:a16="http://schemas.microsoft.com/office/drawing/2014/main" id="{9A536D62-0C43-4DC5-B923-73D845F954DA}"/>
              </a:ext>
            </a:extLst>
          </p:cNvPr>
          <p:cNvSpPr/>
          <p:nvPr/>
        </p:nvSpPr>
        <p:spPr bwMode="auto">
          <a:xfrm rot="482008">
            <a:off x="6114042" y="279669"/>
            <a:ext cx="1965268" cy="1452682"/>
          </a:xfrm>
          <a:prstGeom prst="irregularSeal2">
            <a:avLst/>
          </a:prstGeom>
          <a:solidFill>
            <a:srgbClr val="FFC000"/>
          </a:solidFill>
          <a:ln>
            <a:noFill/>
          </a:ln>
          <a:effectLst/>
        </p:spPr>
        <p:txBody>
          <a:bodyPr vert="horz" wrap="square" lIns="91440" tIns="45720" rIns="91440" bIns="45720" numCol="1" rtlCol="0" anchor="ctr" anchorCtr="1" compatLnSpc="1">
            <a:prstTxWarp prst="textNoShape">
              <a:avLst/>
            </a:prstTxWarp>
            <a:spAutoFit/>
          </a:bodyPr>
          <a:lstStyle/>
          <a:p>
            <a:pPr marL="0" indent="0">
              <a:buFontTx/>
              <a:buNone/>
            </a:pPr>
            <a:r>
              <a:rPr lang="en-US" b="1" kern="0" baseline="0">
                <a:latin typeface="Arial Black" panose="020B0A04020102020204" pitchFamily="34" charset="0"/>
                <a:cs typeface="Times New Roman" panose="02020603050405020304" pitchFamily="18" charset="0"/>
              </a:rPr>
              <a:t>Pop Quiz!</a:t>
            </a:r>
            <a:endParaRPr lang="en-US" kern="0" baseline="0">
              <a:latin typeface="Arial Black" panose="020B0A04020102020204" pitchFamily="34" charset="0"/>
              <a:cs typeface="Times New Roman" panose="02020603050405020304" pitchFamily="18" charset="0"/>
            </a:endParaRPr>
          </a:p>
        </p:txBody>
      </p:sp>
    </p:spTree>
    <p:extLst>
      <p:ext uri="{BB962C8B-B14F-4D97-AF65-F5344CB8AC3E}">
        <p14:creationId xmlns:p14="http://schemas.microsoft.com/office/powerpoint/2010/main" val="19033445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image of a black throated green warbler on a branch">
            <a:extLst>
              <a:ext uri="{FF2B5EF4-FFF2-40B4-BE49-F238E27FC236}">
                <a16:creationId xmlns:a16="http://schemas.microsoft.com/office/drawing/2014/main" id="{00BCECB3-6658-4ED5-8D6A-41CC73136B22}"/>
              </a:ext>
            </a:extLst>
          </p:cNvPr>
          <p:cNvPicPr>
            <a:picLocks noChangeAspect="1"/>
          </p:cNvPicPr>
          <p:nvPr/>
        </p:nvPicPr>
        <p:blipFill>
          <a:blip r:embed="rId3">
            <a:duotone>
              <a:schemeClr val="bg2">
                <a:shade val="45000"/>
                <a:satMod val="135000"/>
              </a:schemeClr>
              <a:prstClr val="white"/>
            </a:duotone>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334128" y="-1477128"/>
            <a:ext cx="9812256" cy="9812256"/>
          </a:xfrm>
          <a:prstGeom prst="rect">
            <a:avLst/>
          </a:prstGeom>
        </p:spPr>
      </p:pic>
      <p:sp>
        <p:nvSpPr>
          <p:cNvPr id="2" name="Content Placeholder 1"/>
          <p:cNvSpPr>
            <a:spLocks noGrp="1"/>
          </p:cNvSpPr>
          <p:nvPr>
            <p:ph type="title" idx="4294967295"/>
          </p:nvPr>
        </p:nvSpPr>
        <p:spPr>
          <a:xfrm>
            <a:off x="533400" y="415925"/>
            <a:ext cx="8077200" cy="762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457207" rtl="0" eaLnBrk="1" fontAlgn="auto" latinLnBrk="0" hangingPunct="1">
              <a:lnSpc>
                <a:spcPct val="100000"/>
              </a:lnSpc>
              <a:spcBef>
                <a:spcPts val="1000"/>
              </a:spcBef>
              <a:spcAft>
                <a:spcPts val="0"/>
              </a:spcAft>
              <a:buClr>
                <a:schemeClr val="bg2">
                  <a:lumMod val="40000"/>
                  <a:lumOff val="60000"/>
                </a:schemeClr>
              </a:buClr>
              <a:buSzPct val="80000"/>
              <a:buFontTx/>
              <a:buNone/>
              <a:tabLst/>
              <a:defRPr/>
            </a:pPr>
            <a:r>
              <a:rPr kumimoji="0" lang="en-US" sz="3200" b="0" i="0" u="none" strike="noStrike" kern="1200" cap="none" spc="0" normalizeH="0" baseline="0" noProof="0" dirty="0">
                <a:ln>
                  <a:noFill/>
                </a:ln>
                <a:solidFill>
                  <a:schemeClr val="tx1"/>
                </a:solidFill>
                <a:effectLst/>
                <a:uLnTx/>
                <a:uFillTx/>
                <a:latin typeface="+mj-lt"/>
                <a:ea typeface="+mj-ea"/>
                <a:cs typeface="Calibri" panose="020F0502020204030204" pitchFamily="34" charset="0"/>
              </a:rPr>
              <a:t>Weather, Climate, or Both… </a:t>
            </a:r>
          </a:p>
        </p:txBody>
      </p:sp>
      <p:sp>
        <p:nvSpPr>
          <p:cNvPr id="8" name="Content Placeholder 5"/>
          <p:cNvSpPr txBox="1">
            <a:spLocks/>
          </p:cNvSpPr>
          <p:nvPr/>
        </p:nvSpPr>
        <p:spPr bwMode="auto">
          <a:xfrm>
            <a:off x="615855" y="1569308"/>
            <a:ext cx="5167107" cy="4567506"/>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085850" indent="-228600" algn="l" rtl="0" eaLnBrk="0" fontAlgn="base" hangingPunct="0">
              <a:spcBef>
                <a:spcPct val="20000"/>
              </a:spcBef>
              <a:spcAft>
                <a:spcPct val="0"/>
              </a:spcAft>
              <a:buChar char="•"/>
              <a:defRPr sz="2400">
                <a:solidFill>
                  <a:schemeClr val="tx1"/>
                </a:solidFill>
                <a:latin typeface="+mn-lt"/>
              </a:defRPr>
            </a:lvl3pPr>
            <a:lvl4pPr marL="1428750" indent="-228600" algn="l" rtl="0" eaLnBrk="0" fontAlgn="base" hangingPunct="0">
              <a:spcBef>
                <a:spcPct val="20000"/>
              </a:spcBef>
              <a:spcAft>
                <a:spcPct val="0"/>
              </a:spcAft>
              <a:buChar char="–"/>
              <a:defRPr sz="2000">
                <a:solidFill>
                  <a:schemeClr val="tx1"/>
                </a:solidFill>
                <a:latin typeface="+mn-lt"/>
              </a:defRPr>
            </a:lvl4pPr>
            <a:lvl5pPr marL="1771650" indent="-228600" algn="l" rtl="0" eaLnBrk="0" fontAlgn="base" hangingPunct="0">
              <a:spcBef>
                <a:spcPct val="20000"/>
              </a:spcBef>
              <a:spcAft>
                <a:spcPct val="0"/>
              </a:spcAft>
              <a:buChar char="»"/>
              <a:defRPr sz="2000">
                <a:solidFill>
                  <a:schemeClr val="tx1"/>
                </a:solidFill>
                <a:latin typeface="+mn-lt"/>
              </a:defRPr>
            </a:lvl5pPr>
            <a:lvl6pPr marL="2228850" indent="-228600" algn="l" rtl="0" eaLnBrk="0" fontAlgn="base" hangingPunct="0">
              <a:spcBef>
                <a:spcPct val="20000"/>
              </a:spcBef>
              <a:spcAft>
                <a:spcPct val="0"/>
              </a:spcAft>
              <a:buChar char="»"/>
              <a:defRPr sz="2000">
                <a:solidFill>
                  <a:schemeClr val="tx1"/>
                </a:solidFill>
                <a:latin typeface="+mn-lt"/>
              </a:defRPr>
            </a:lvl6pPr>
            <a:lvl7pPr marL="2686050" indent="-228600" algn="l" rtl="0" eaLnBrk="0" fontAlgn="base" hangingPunct="0">
              <a:spcBef>
                <a:spcPct val="20000"/>
              </a:spcBef>
              <a:spcAft>
                <a:spcPct val="0"/>
              </a:spcAft>
              <a:buChar char="»"/>
              <a:defRPr sz="2000">
                <a:solidFill>
                  <a:schemeClr val="tx1"/>
                </a:solidFill>
                <a:latin typeface="+mn-lt"/>
              </a:defRPr>
            </a:lvl7pPr>
            <a:lvl8pPr marL="3143250" indent="-228600" algn="l" rtl="0" eaLnBrk="0" fontAlgn="base" hangingPunct="0">
              <a:spcBef>
                <a:spcPct val="20000"/>
              </a:spcBef>
              <a:spcAft>
                <a:spcPct val="0"/>
              </a:spcAft>
              <a:buChar char="»"/>
              <a:defRPr sz="2000">
                <a:solidFill>
                  <a:schemeClr val="tx1"/>
                </a:solidFill>
                <a:latin typeface="+mn-lt"/>
              </a:defRPr>
            </a:lvl8pPr>
            <a:lvl9pPr marL="3600450" indent="-228600" algn="l" rtl="0" eaLnBrk="0" fontAlgn="base" hangingPunct="0">
              <a:spcBef>
                <a:spcPct val="20000"/>
              </a:spcBef>
              <a:spcAft>
                <a:spcPct val="0"/>
              </a:spcAft>
              <a:buChar char="»"/>
              <a:defRPr sz="2000">
                <a:solidFill>
                  <a:schemeClr val="tx1"/>
                </a:solidFill>
                <a:latin typeface="+mn-lt"/>
              </a:defRPr>
            </a:lvl9pPr>
          </a:lstStyle>
          <a:p>
            <a:pPr marL="0" indent="0">
              <a:spcAft>
                <a:spcPts val="1200"/>
              </a:spcAft>
              <a:buNone/>
            </a:pPr>
            <a:endParaRPr lang="en-US" sz="2400" baseline="0" dirty="0">
              <a:latin typeface="Arial" panose="020B0604020202020204" pitchFamily="34" charset="0"/>
              <a:cs typeface="Arial" panose="020B0604020202020204" pitchFamily="34" charset="0"/>
            </a:endParaRPr>
          </a:p>
          <a:p>
            <a:pPr marL="0" indent="0">
              <a:spcAft>
                <a:spcPts val="1200"/>
              </a:spcAft>
              <a:buNone/>
            </a:pPr>
            <a:r>
              <a:rPr lang="en-US" sz="2400" baseline="0" dirty="0">
                <a:latin typeface="Arial" panose="020B0604020202020204" pitchFamily="34" charset="0"/>
                <a:cs typeface="Arial" panose="020B0604020202020204" pitchFamily="34" charset="0"/>
              </a:rPr>
              <a:t>2. Travel guides recommend bringing layers when traveling to Alaska in October. </a:t>
            </a:r>
          </a:p>
          <a:p>
            <a:pPr marL="0" indent="0">
              <a:buFontTx/>
              <a:buNone/>
            </a:pPr>
            <a:endParaRPr lang="en-US" sz="2000" kern="0" baseline="0" dirty="0">
              <a:latin typeface="Times New Roman" panose="02020603050405020304" pitchFamily="18" charset="0"/>
              <a:cs typeface="Times New Roman" panose="02020603050405020304" pitchFamily="18" charset="0"/>
            </a:endParaRPr>
          </a:p>
        </p:txBody>
      </p:sp>
      <p:sp>
        <p:nvSpPr>
          <p:cNvPr id="6" name="Explosion: 14 Points 5" descr="Yellow graphic with &quot;Pop Quiz!&quot; in center" title="Graphic">
            <a:extLst>
              <a:ext uri="{FF2B5EF4-FFF2-40B4-BE49-F238E27FC236}">
                <a16:creationId xmlns:a16="http://schemas.microsoft.com/office/drawing/2014/main" id="{23EF2638-A76F-4822-918A-72E624FD9DF8}"/>
              </a:ext>
            </a:extLst>
          </p:cNvPr>
          <p:cNvSpPr/>
          <p:nvPr/>
        </p:nvSpPr>
        <p:spPr bwMode="auto">
          <a:xfrm rot="482008">
            <a:off x="6677440" y="1366366"/>
            <a:ext cx="1906212" cy="1578584"/>
          </a:xfrm>
          <a:prstGeom prst="irregularSeal2">
            <a:avLst/>
          </a:prstGeom>
          <a:solidFill>
            <a:srgbClr val="FFC000"/>
          </a:solidFill>
          <a:ln>
            <a:noFill/>
          </a:ln>
          <a:effectLst/>
        </p:spPr>
        <p:txBody>
          <a:bodyPr vert="horz" wrap="square" lIns="91440" tIns="45720" rIns="91440" bIns="45720" numCol="1" rtlCol="0" anchor="ctr" anchorCtr="1" compatLnSpc="1">
            <a:prstTxWarp prst="textNoShape">
              <a:avLst/>
            </a:prstTxWarp>
            <a:normAutofit/>
          </a:bodyPr>
          <a:lstStyle/>
          <a:p>
            <a:pPr marL="0" indent="0">
              <a:buFontTx/>
              <a:buNone/>
            </a:pPr>
            <a:r>
              <a:rPr lang="en-US" b="1" kern="0" baseline="0">
                <a:latin typeface="Arial Black" panose="020B0A04020102020204" pitchFamily="34" charset="0"/>
                <a:cs typeface="Times New Roman" panose="02020603050405020304" pitchFamily="18" charset="0"/>
              </a:rPr>
              <a:t>Pop Quiz!</a:t>
            </a:r>
            <a:endParaRPr lang="en-US" kern="0" baseline="0">
              <a:latin typeface="Arial Black" panose="020B0A04020102020204" pitchFamily="34" charset="0"/>
              <a:cs typeface="Times New Roman" panose="02020603050405020304" pitchFamily="18" charset="0"/>
            </a:endParaRPr>
          </a:p>
        </p:txBody>
      </p:sp>
    </p:spTree>
    <p:extLst>
      <p:ext uri="{BB962C8B-B14F-4D97-AF65-F5344CB8AC3E}">
        <p14:creationId xmlns:p14="http://schemas.microsoft.com/office/powerpoint/2010/main" val="4060341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image of a black throated green warbler on a branch">
            <a:extLst>
              <a:ext uri="{FF2B5EF4-FFF2-40B4-BE49-F238E27FC236}">
                <a16:creationId xmlns:a16="http://schemas.microsoft.com/office/drawing/2014/main" id="{AD75242C-E53A-4192-8EB7-040DBA766CAA}"/>
              </a:ext>
            </a:extLst>
          </p:cNvPr>
          <p:cNvPicPr>
            <a:picLocks noChangeAspect="1"/>
          </p:cNvPicPr>
          <p:nvPr/>
        </p:nvPicPr>
        <p:blipFill>
          <a:blip r:embed="rId3">
            <a:duotone>
              <a:schemeClr val="bg2">
                <a:shade val="45000"/>
                <a:satMod val="135000"/>
              </a:schemeClr>
              <a:prstClr val="white"/>
            </a:duotone>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334128" y="-1477128"/>
            <a:ext cx="9812256" cy="9812256"/>
          </a:xfrm>
          <a:prstGeom prst="rect">
            <a:avLst/>
          </a:prstGeom>
        </p:spPr>
      </p:pic>
      <p:sp>
        <p:nvSpPr>
          <p:cNvPr id="2" name="Content Placeholder 1"/>
          <p:cNvSpPr>
            <a:spLocks noGrp="1"/>
          </p:cNvSpPr>
          <p:nvPr>
            <p:ph type="title" idx="4294967295"/>
          </p:nvPr>
        </p:nvSpPr>
        <p:spPr>
          <a:xfrm>
            <a:off x="615950" y="625475"/>
            <a:ext cx="8077200" cy="762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457207" rtl="0" eaLnBrk="1" fontAlgn="auto" latinLnBrk="0" hangingPunct="1">
              <a:lnSpc>
                <a:spcPct val="100000"/>
              </a:lnSpc>
              <a:spcBef>
                <a:spcPts val="1000"/>
              </a:spcBef>
              <a:spcAft>
                <a:spcPts val="0"/>
              </a:spcAft>
              <a:buClr>
                <a:schemeClr val="bg2">
                  <a:lumMod val="40000"/>
                  <a:lumOff val="60000"/>
                </a:schemeClr>
              </a:buClr>
              <a:buSzPct val="80000"/>
              <a:buFontTx/>
              <a:buNone/>
              <a:tabLst/>
              <a:defRPr/>
            </a:pPr>
            <a:r>
              <a:rPr kumimoji="0" lang="en-US" sz="2200" b="1" i="0" u="none" strike="noStrike" kern="1200" cap="none" spc="0" normalizeH="0" baseline="0" noProof="0" dirty="0">
                <a:ln>
                  <a:noFill/>
                </a:ln>
                <a:solidFill>
                  <a:schemeClr val="tx1"/>
                </a:solidFill>
                <a:effectLst/>
                <a:uLnTx/>
                <a:uFillTx/>
                <a:latin typeface="+mj-lt"/>
                <a:ea typeface="+mj-ea"/>
                <a:cs typeface="Times New Roman" panose="02020603050405020304" pitchFamily="18" charset="0"/>
              </a:rPr>
              <a:t>ANSWER! </a:t>
            </a:r>
          </a:p>
          <a:p>
            <a:pPr marL="0" marR="0" lvl="0" indent="0" algn="l" defTabSz="457207" rtl="0" eaLnBrk="1" fontAlgn="auto" latinLnBrk="0" hangingPunct="1">
              <a:lnSpc>
                <a:spcPct val="100000"/>
              </a:lnSpc>
              <a:spcBef>
                <a:spcPts val="1000"/>
              </a:spcBef>
              <a:spcAft>
                <a:spcPts val="0"/>
              </a:spcAft>
              <a:buClr>
                <a:schemeClr val="bg2">
                  <a:lumMod val="40000"/>
                  <a:lumOff val="60000"/>
                </a:schemeClr>
              </a:buClr>
              <a:buSzPct val="80000"/>
              <a:buFontTx/>
              <a:buNone/>
              <a:tabLst/>
              <a:defRPr/>
            </a:pPr>
            <a:r>
              <a:rPr kumimoji="0" lang="en-US" sz="2200" b="0" i="0" u="none" strike="noStrike" kern="1200" cap="none" spc="0" normalizeH="0" baseline="0" noProof="0" dirty="0">
                <a:ln>
                  <a:noFill/>
                </a:ln>
                <a:solidFill>
                  <a:schemeClr val="tx1"/>
                </a:solidFill>
                <a:effectLst/>
                <a:uLnTx/>
                <a:uFillTx/>
                <a:latin typeface="+mj-lt"/>
                <a:ea typeface="+mj-ea"/>
                <a:cs typeface="Times New Roman" panose="02020603050405020304" pitchFamily="18" charset="0"/>
              </a:rPr>
              <a:t>Weather, Climate, or Both…  </a:t>
            </a:r>
          </a:p>
        </p:txBody>
      </p:sp>
      <p:sp>
        <p:nvSpPr>
          <p:cNvPr id="8" name="Content Placeholder 5"/>
          <p:cNvSpPr txBox="1">
            <a:spLocks/>
          </p:cNvSpPr>
          <p:nvPr/>
        </p:nvSpPr>
        <p:spPr bwMode="auto">
          <a:xfrm>
            <a:off x="615855" y="1413164"/>
            <a:ext cx="791229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085850" indent="-228600" algn="l" rtl="0" eaLnBrk="0" fontAlgn="base" hangingPunct="0">
              <a:spcBef>
                <a:spcPct val="20000"/>
              </a:spcBef>
              <a:spcAft>
                <a:spcPct val="0"/>
              </a:spcAft>
              <a:buChar char="•"/>
              <a:defRPr sz="2400">
                <a:solidFill>
                  <a:schemeClr val="tx1"/>
                </a:solidFill>
                <a:latin typeface="+mn-lt"/>
              </a:defRPr>
            </a:lvl3pPr>
            <a:lvl4pPr marL="1428750" indent="-228600" algn="l" rtl="0" eaLnBrk="0" fontAlgn="base" hangingPunct="0">
              <a:spcBef>
                <a:spcPct val="20000"/>
              </a:spcBef>
              <a:spcAft>
                <a:spcPct val="0"/>
              </a:spcAft>
              <a:buChar char="–"/>
              <a:defRPr sz="2000">
                <a:solidFill>
                  <a:schemeClr val="tx1"/>
                </a:solidFill>
                <a:latin typeface="+mn-lt"/>
              </a:defRPr>
            </a:lvl4pPr>
            <a:lvl5pPr marL="1771650" indent="-228600" algn="l" rtl="0" eaLnBrk="0" fontAlgn="base" hangingPunct="0">
              <a:spcBef>
                <a:spcPct val="20000"/>
              </a:spcBef>
              <a:spcAft>
                <a:spcPct val="0"/>
              </a:spcAft>
              <a:buChar char="»"/>
              <a:defRPr sz="2000">
                <a:solidFill>
                  <a:schemeClr val="tx1"/>
                </a:solidFill>
                <a:latin typeface="+mn-lt"/>
              </a:defRPr>
            </a:lvl5pPr>
            <a:lvl6pPr marL="2228850" indent="-228600" algn="l" rtl="0" eaLnBrk="0" fontAlgn="base" hangingPunct="0">
              <a:spcBef>
                <a:spcPct val="20000"/>
              </a:spcBef>
              <a:spcAft>
                <a:spcPct val="0"/>
              </a:spcAft>
              <a:buChar char="»"/>
              <a:defRPr sz="2000">
                <a:solidFill>
                  <a:schemeClr val="tx1"/>
                </a:solidFill>
                <a:latin typeface="+mn-lt"/>
              </a:defRPr>
            </a:lvl6pPr>
            <a:lvl7pPr marL="2686050" indent="-228600" algn="l" rtl="0" eaLnBrk="0" fontAlgn="base" hangingPunct="0">
              <a:spcBef>
                <a:spcPct val="20000"/>
              </a:spcBef>
              <a:spcAft>
                <a:spcPct val="0"/>
              </a:spcAft>
              <a:buChar char="»"/>
              <a:defRPr sz="2000">
                <a:solidFill>
                  <a:schemeClr val="tx1"/>
                </a:solidFill>
                <a:latin typeface="+mn-lt"/>
              </a:defRPr>
            </a:lvl7pPr>
            <a:lvl8pPr marL="3143250" indent="-228600" algn="l" rtl="0" eaLnBrk="0" fontAlgn="base" hangingPunct="0">
              <a:spcBef>
                <a:spcPct val="20000"/>
              </a:spcBef>
              <a:spcAft>
                <a:spcPct val="0"/>
              </a:spcAft>
              <a:buChar char="»"/>
              <a:defRPr sz="2000">
                <a:solidFill>
                  <a:schemeClr val="tx1"/>
                </a:solidFill>
                <a:latin typeface="+mn-lt"/>
              </a:defRPr>
            </a:lvl8pPr>
            <a:lvl9pPr marL="3600450" indent="-228600" algn="l" rtl="0" eaLnBrk="0" fontAlgn="base" hangingPunct="0">
              <a:spcBef>
                <a:spcPct val="20000"/>
              </a:spcBef>
              <a:spcAft>
                <a:spcPct val="0"/>
              </a:spcAft>
              <a:buChar char="»"/>
              <a:defRPr sz="2000">
                <a:solidFill>
                  <a:schemeClr val="tx1"/>
                </a:solidFill>
                <a:latin typeface="+mn-lt"/>
              </a:defRPr>
            </a:lvl9pPr>
          </a:lstStyle>
          <a:p>
            <a:pPr marL="0" indent="0">
              <a:buFontTx/>
              <a:buNone/>
            </a:pPr>
            <a:endParaRPr lang="en-US" sz="900" kern="0" baseline="0" dirty="0">
              <a:cs typeface="Times New Roman" panose="02020603050405020304" pitchFamily="18" charset="0"/>
            </a:endParaRPr>
          </a:p>
          <a:p>
            <a:pPr marL="0" indent="0">
              <a:spcAft>
                <a:spcPts val="1200"/>
              </a:spcAft>
              <a:buNone/>
            </a:pPr>
            <a:endParaRPr lang="en-US" sz="2000" kern="1400" dirty="0">
              <a:cs typeface="Times New Roman" pitchFamily="18" charset="0"/>
            </a:endParaRPr>
          </a:p>
          <a:p>
            <a:pPr marL="0" indent="0">
              <a:spcAft>
                <a:spcPts val="1200"/>
              </a:spcAft>
              <a:buNone/>
            </a:pPr>
            <a:r>
              <a:rPr lang="en-US" sz="2000" kern="1400" dirty="0">
                <a:cs typeface="Times New Roman" pitchFamily="18" charset="0"/>
              </a:rPr>
              <a:t>2. Travel guides recommend bringing layers when traveling to Alaska in October. </a:t>
            </a:r>
            <a:r>
              <a:rPr lang="en-US" sz="2000" b="1" kern="1400" dirty="0">
                <a:cs typeface="Times New Roman" pitchFamily="18" charset="0"/>
              </a:rPr>
              <a:t>Climate—typical conditions </a:t>
            </a:r>
          </a:p>
          <a:p>
            <a:pPr marL="0" indent="0">
              <a:buFontTx/>
              <a:buNone/>
            </a:pPr>
            <a:endParaRPr lang="en-US" sz="2000" kern="0" baseline="0" dirty="0">
              <a:latin typeface="Times New Roman" panose="02020603050405020304" pitchFamily="18" charset="0"/>
              <a:cs typeface="Times New Roman" panose="02020603050405020304" pitchFamily="18" charset="0"/>
            </a:endParaRPr>
          </a:p>
          <a:p>
            <a:pPr marL="0" indent="0">
              <a:buFontTx/>
              <a:buNone/>
            </a:pPr>
            <a:endParaRPr lang="en-US" sz="2000" kern="0" baseline="0" dirty="0">
              <a:latin typeface="Times New Roman" panose="02020603050405020304" pitchFamily="18" charset="0"/>
              <a:cs typeface="Times New Roman" panose="02020603050405020304" pitchFamily="18" charset="0"/>
            </a:endParaRPr>
          </a:p>
        </p:txBody>
      </p:sp>
      <p:sp>
        <p:nvSpPr>
          <p:cNvPr id="3" name="Explosion: 14 Points 2">
            <a:extLst>
              <a:ext uri="{FF2B5EF4-FFF2-40B4-BE49-F238E27FC236}">
                <a16:creationId xmlns:a16="http://schemas.microsoft.com/office/drawing/2014/main" id="{9A536D62-0C43-4DC5-B923-73D845F954DA}"/>
              </a:ext>
            </a:extLst>
          </p:cNvPr>
          <p:cNvSpPr/>
          <p:nvPr/>
        </p:nvSpPr>
        <p:spPr bwMode="auto">
          <a:xfrm rot="482008">
            <a:off x="6114042" y="279669"/>
            <a:ext cx="1965268" cy="1452682"/>
          </a:xfrm>
          <a:prstGeom prst="irregularSeal2">
            <a:avLst/>
          </a:prstGeom>
          <a:solidFill>
            <a:srgbClr val="FFC000"/>
          </a:solidFill>
          <a:ln>
            <a:noFill/>
          </a:ln>
          <a:effectLst/>
        </p:spPr>
        <p:txBody>
          <a:bodyPr vert="horz" wrap="square" lIns="91440" tIns="45720" rIns="91440" bIns="45720" numCol="1" rtlCol="0" anchor="ctr" anchorCtr="1" compatLnSpc="1">
            <a:prstTxWarp prst="textNoShape">
              <a:avLst/>
            </a:prstTxWarp>
            <a:spAutoFit/>
          </a:bodyPr>
          <a:lstStyle/>
          <a:p>
            <a:pPr marL="0" indent="0">
              <a:buFontTx/>
              <a:buNone/>
            </a:pPr>
            <a:r>
              <a:rPr lang="en-US" b="1" kern="0" baseline="0">
                <a:latin typeface="Arial Black" panose="020B0A04020102020204" pitchFamily="34" charset="0"/>
                <a:cs typeface="Times New Roman" panose="02020603050405020304" pitchFamily="18" charset="0"/>
              </a:rPr>
              <a:t>Pop Quiz!</a:t>
            </a:r>
            <a:endParaRPr lang="en-US" kern="0" baseline="0">
              <a:latin typeface="Arial Black" panose="020B0A04020102020204" pitchFamily="34" charset="0"/>
              <a:cs typeface="Times New Roman" panose="02020603050405020304" pitchFamily="18" charset="0"/>
            </a:endParaRPr>
          </a:p>
        </p:txBody>
      </p:sp>
    </p:spTree>
    <p:extLst>
      <p:ext uri="{BB962C8B-B14F-4D97-AF65-F5344CB8AC3E}">
        <p14:creationId xmlns:p14="http://schemas.microsoft.com/office/powerpoint/2010/main" val="2270250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image of a black throated green warbler on a branch">
            <a:extLst>
              <a:ext uri="{FF2B5EF4-FFF2-40B4-BE49-F238E27FC236}">
                <a16:creationId xmlns:a16="http://schemas.microsoft.com/office/drawing/2014/main" id="{00BCECB3-6658-4ED5-8D6A-41CC73136B22}"/>
              </a:ext>
            </a:extLst>
          </p:cNvPr>
          <p:cNvPicPr>
            <a:picLocks noChangeAspect="1"/>
          </p:cNvPicPr>
          <p:nvPr/>
        </p:nvPicPr>
        <p:blipFill>
          <a:blip r:embed="rId3">
            <a:duotone>
              <a:schemeClr val="bg2">
                <a:shade val="45000"/>
                <a:satMod val="135000"/>
              </a:schemeClr>
              <a:prstClr val="white"/>
            </a:duotone>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334128" y="-1477128"/>
            <a:ext cx="9812256" cy="9812256"/>
          </a:xfrm>
          <a:prstGeom prst="rect">
            <a:avLst/>
          </a:prstGeom>
        </p:spPr>
      </p:pic>
      <p:sp>
        <p:nvSpPr>
          <p:cNvPr id="2" name="Content Placeholder 1"/>
          <p:cNvSpPr>
            <a:spLocks noGrp="1"/>
          </p:cNvSpPr>
          <p:nvPr>
            <p:ph type="title" idx="4294967295"/>
          </p:nvPr>
        </p:nvSpPr>
        <p:spPr>
          <a:xfrm>
            <a:off x="533400" y="415925"/>
            <a:ext cx="8077200" cy="762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457207" rtl="0" eaLnBrk="1" fontAlgn="auto" latinLnBrk="0" hangingPunct="1">
              <a:lnSpc>
                <a:spcPct val="100000"/>
              </a:lnSpc>
              <a:spcBef>
                <a:spcPts val="1000"/>
              </a:spcBef>
              <a:spcAft>
                <a:spcPts val="0"/>
              </a:spcAft>
              <a:buClr>
                <a:schemeClr val="bg2">
                  <a:lumMod val="40000"/>
                  <a:lumOff val="60000"/>
                </a:schemeClr>
              </a:buClr>
              <a:buSzPct val="80000"/>
              <a:buFontTx/>
              <a:buNone/>
              <a:tabLst/>
              <a:defRPr/>
            </a:pPr>
            <a:r>
              <a:rPr kumimoji="0" lang="en-US" sz="3200" b="0" i="0" u="none" strike="noStrike" kern="1200" cap="none" spc="0" normalizeH="0" baseline="0" noProof="0" dirty="0">
                <a:ln>
                  <a:noFill/>
                </a:ln>
                <a:solidFill>
                  <a:schemeClr val="tx1"/>
                </a:solidFill>
                <a:effectLst/>
                <a:uLnTx/>
                <a:uFillTx/>
                <a:latin typeface="+mj-lt"/>
                <a:ea typeface="+mj-ea"/>
                <a:cs typeface="Calibri" panose="020F0502020204030204" pitchFamily="34" charset="0"/>
              </a:rPr>
              <a:t>Weather, Climate, or Both…   </a:t>
            </a:r>
          </a:p>
        </p:txBody>
      </p:sp>
      <p:sp>
        <p:nvSpPr>
          <p:cNvPr id="8" name="Content Placeholder 5"/>
          <p:cNvSpPr txBox="1">
            <a:spLocks/>
          </p:cNvSpPr>
          <p:nvPr/>
        </p:nvSpPr>
        <p:spPr bwMode="auto">
          <a:xfrm>
            <a:off x="615855" y="1569308"/>
            <a:ext cx="5167107" cy="4567506"/>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085850" indent="-228600" algn="l" rtl="0" eaLnBrk="0" fontAlgn="base" hangingPunct="0">
              <a:spcBef>
                <a:spcPct val="20000"/>
              </a:spcBef>
              <a:spcAft>
                <a:spcPct val="0"/>
              </a:spcAft>
              <a:buChar char="•"/>
              <a:defRPr sz="2400">
                <a:solidFill>
                  <a:schemeClr val="tx1"/>
                </a:solidFill>
                <a:latin typeface="+mn-lt"/>
              </a:defRPr>
            </a:lvl3pPr>
            <a:lvl4pPr marL="1428750" indent="-228600" algn="l" rtl="0" eaLnBrk="0" fontAlgn="base" hangingPunct="0">
              <a:spcBef>
                <a:spcPct val="20000"/>
              </a:spcBef>
              <a:spcAft>
                <a:spcPct val="0"/>
              </a:spcAft>
              <a:buChar char="–"/>
              <a:defRPr sz="2000">
                <a:solidFill>
                  <a:schemeClr val="tx1"/>
                </a:solidFill>
                <a:latin typeface="+mn-lt"/>
              </a:defRPr>
            </a:lvl4pPr>
            <a:lvl5pPr marL="1771650" indent="-228600" algn="l" rtl="0" eaLnBrk="0" fontAlgn="base" hangingPunct="0">
              <a:spcBef>
                <a:spcPct val="20000"/>
              </a:spcBef>
              <a:spcAft>
                <a:spcPct val="0"/>
              </a:spcAft>
              <a:buChar char="»"/>
              <a:defRPr sz="2000">
                <a:solidFill>
                  <a:schemeClr val="tx1"/>
                </a:solidFill>
                <a:latin typeface="+mn-lt"/>
              </a:defRPr>
            </a:lvl5pPr>
            <a:lvl6pPr marL="2228850" indent="-228600" algn="l" rtl="0" eaLnBrk="0" fontAlgn="base" hangingPunct="0">
              <a:spcBef>
                <a:spcPct val="20000"/>
              </a:spcBef>
              <a:spcAft>
                <a:spcPct val="0"/>
              </a:spcAft>
              <a:buChar char="»"/>
              <a:defRPr sz="2000">
                <a:solidFill>
                  <a:schemeClr val="tx1"/>
                </a:solidFill>
                <a:latin typeface="+mn-lt"/>
              </a:defRPr>
            </a:lvl6pPr>
            <a:lvl7pPr marL="2686050" indent="-228600" algn="l" rtl="0" eaLnBrk="0" fontAlgn="base" hangingPunct="0">
              <a:spcBef>
                <a:spcPct val="20000"/>
              </a:spcBef>
              <a:spcAft>
                <a:spcPct val="0"/>
              </a:spcAft>
              <a:buChar char="»"/>
              <a:defRPr sz="2000">
                <a:solidFill>
                  <a:schemeClr val="tx1"/>
                </a:solidFill>
                <a:latin typeface="+mn-lt"/>
              </a:defRPr>
            </a:lvl7pPr>
            <a:lvl8pPr marL="3143250" indent="-228600" algn="l" rtl="0" eaLnBrk="0" fontAlgn="base" hangingPunct="0">
              <a:spcBef>
                <a:spcPct val="20000"/>
              </a:spcBef>
              <a:spcAft>
                <a:spcPct val="0"/>
              </a:spcAft>
              <a:buChar char="»"/>
              <a:defRPr sz="2000">
                <a:solidFill>
                  <a:schemeClr val="tx1"/>
                </a:solidFill>
                <a:latin typeface="+mn-lt"/>
              </a:defRPr>
            </a:lvl8pPr>
            <a:lvl9pPr marL="3600450" indent="-228600" algn="l" rtl="0" eaLnBrk="0" fontAlgn="base" hangingPunct="0">
              <a:spcBef>
                <a:spcPct val="20000"/>
              </a:spcBef>
              <a:spcAft>
                <a:spcPct val="0"/>
              </a:spcAft>
              <a:buChar char="»"/>
              <a:defRPr sz="2000">
                <a:solidFill>
                  <a:schemeClr val="tx1"/>
                </a:solidFill>
                <a:latin typeface="+mn-lt"/>
              </a:defRPr>
            </a:lvl9pPr>
          </a:lstStyle>
          <a:p>
            <a:pPr marL="0" indent="0">
              <a:spcAft>
                <a:spcPts val="1200"/>
              </a:spcAft>
              <a:buNone/>
            </a:pPr>
            <a:endParaRPr lang="en-US" sz="2400" baseline="0" dirty="0">
              <a:latin typeface="Arial" panose="020B0604020202020204" pitchFamily="34" charset="0"/>
              <a:cs typeface="Arial" panose="020B0604020202020204" pitchFamily="34" charset="0"/>
            </a:endParaRPr>
          </a:p>
          <a:p>
            <a:pPr marL="0" indent="0">
              <a:spcAft>
                <a:spcPts val="1200"/>
              </a:spcAft>
              <a:buNone/>
            </a:pPr>
            <a:endParaRPr lang="en-US" sz="2400" dirty="0">
              <a:latin typeface="Arial" panose="020B0604020202020204" pitchFamily="34" charset="0"/>
              <a:cs typeface="Arial" panose="020B0604020202020204" pitchFamily="34" charset="0"/>
            </a:endParaRPr>
          </a:p>
          <a:p>
            <a:pPr marL="0" indent="0">
              <a:spcAft>
                <a:spcPts val="1200"/>
              </a:spcAft>
              <a:buNone/>
            </a:pPr>
            <a:r>
              <a:rPr lang="en-US" sz="2400" baseline="0" dirty="0">
                <a:latin typeface="Arial" panose="020B0604020202020204" pitchFamily="34" charset="0"/>
                <a:cs typeface="Arial" panose="020B0604020202020204" pitchFamily="34" charset="0"/>
              </a:rPr>
              <a:t>3. Typically in the Smokies, rainfall in June is under 1 inch. </a:t>
            </a:r>
            <a:endParaRPr lang="en-US" sz="2400" b="1" baseline="0" dirty="0">
              <a:latin typeface="Arial" panose="020B0604020202020204" pitchFamily="34" charset="0"/>
              <a:cs typeface="Arial" panose="020B0604020202020204" pitchFamily="34" charset="0"/>
            </a:endParaRPr>
          </a:p>
          <a:p>
            <a:pPr marL="0" indent="0">
              <a:buFontTx/>
              <a:buNone/>
            </a:pPr>
            <a:endParaRPr lang="en-US" sz="2000" kern="0" baseline="0" dirty="0">
              <a:latin typeface="Times New Roman" panose="02020603050405020304" pitchFamily="18" charset="0"/>
              <a:cs typeface="Times New Roman" panose="02020603050405020304" pitchFamily="18" charset="0"/>
            </a:endParaRPr>
          </a:p>
        </p:txBody>
      </p:sp>
      <p:sp>
        <p:nvSpPr>
          <p:cNvPr id="6" name="Explosion: 14 Points 5" descr="Yellow graphic with &quot;Pop Quiz!&quot; in center" title="Graphic">
            <a:extLst>
              <a:ext uri="{FF2B5EF4-FFF2-40B4-BE49-F238E27FC236}">
                <a16:creationId xmlns:a16="http://schemas.microsoft.com/office/drawing/2014/main" id="{23EF2638-A76F-4822-918A-72E624FD9DF8}"/>
              </a:ext>
            </a:extLst>
          </p:cNvPr>
          <p:cNvSpPr/>
          <p:nvPr/>
        </p:nvSpPr>
        <p:spPr bwMode="auto">
          <a:xfrm rot="482008">
            <a:off x="6677440" y="1366366"/>
            <a:ext cx="1906212" cy="1578584"/>
          </a:xfrm>
          <a:prstGeom prst="irregularSeal2">
            <a:avLst/>
          </a:prstGeom>
          <a:solidFill>
            <a:srgbClr val="FFC000"/>
          </a:solidFill>
          <a:ln>
            <a:noFill/>
          </a:ln>
          <a:effectLst/>
        </p:spPr>
        <p:txBody>
          <a:bodyPr vert="horz" wrap="square" lIns="91440" tIns="45720" rIns="91440" bIns="45720" numCol="1" rtlCol="0" anchor="ctr" anchorCtr="1" compatLnSpc="1">
            <a:prstTxWarp prst="textNoShape">
              <a:avLst/>
            </a:prstTxWarp>
            <a:normAutofit/>
          </a:bodyPr>
          <a:lstStyle/>
          <a:p>
            <a:pPr marL="0" indent="0">
              <a:buFontTx/>
              <a:buNone/>
            </a:pPr>
            <a:r>
              <a:rPr lang="en-US" b="1" kern="0" baseline="0">
                <a:latin typeface="Arial Black" panose="020B0A04020102020204" pitchFamily="34" charset="0"/>
                <a:cs typeface="Times New Roman" panose="02020603050405020304" pitchFamily="18" charset="0"/>
              </a:rPr>
              <a:t>Pop Quiz!</a:t>
            </a:r>
            <a:endParaRPr lang="en-US" kern="0" baseline="0">
              <a:latin typeface="Arial Black" panose="020B0A04020102020204" pitchFamily="34" charset="0"/>
              <a:cs typeface="Times New Roman" panose="02020603050405020304" pitchFamily="18" charset="0"/>
            </a:endParaRPr>
          </a:p>
        </p:txBody>
      </p:sp>
    </p:spTree>
    <p:extLst>
      <p:ext uri="{BB962C8B-B14F-4D97-AF65-F5344CB8AC3E}">
        <p14:creationId xmlns:p14="http://schemas.microsoft.com/office/powerpoint/2010/main" val="10739693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image of a black throated green warbler on a branch">
            <a:extLst>
              <a:ext uri="{FF2B5EF4-FFF2-40B4-BE49-F238E27FC236}">
                <a16:creationId xmlns:a16="http://schemas.microsoft.com/office/drawing/2014/main" id="{AD75242C-E53A-4192-8EB7-040DBA766CAA}"/>
              </a:ext>
            </a:extLst>
          </p:cNvPr>
          <p:cNvPicPr>
            <a:picLocks noChangeAspect="1"/>
          </p:cNvPicPr>
          <p:nvPr/>
        </p:nvPicPr>
        <p:blipFill>
          <a:blip r:embed="rId3">
            <a:duotone>
              <a:schemeClr val="bg2">
                <a:shade val="45000"/>
                <a:satMod val="135000"/>
              </a:schemeClr>
              <a:prstClr val="white"/>
            </a:duotone>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334128" y="-1477128"/>
            <a:ext cx="9812256" cy="9812256"/>
          </a:xfrm>
          <a:prstGeom prst="rect">
            <a:avLst/>
          </a:prstGeom>
        </p:spPr>
      </p:pic>
      <p:sp>
        <p:nvSpPr>
          <p:cNvPr id="2" name="Content Placeholder 1"/>
          <p:cNvSpPr>
            <a:spLocks noGrp="1"/>
          </p:cNvSpPr>
          <p:nvPr>
            <p:ph type="title" idx="4294967295"/>
          </p:nvPr>
        </p:nvSpPr>
        <p:spPr>
          <a:xfrm>
            <a:off x="615950" y="625475"/>
            <a:ext cx="8077200" cy="762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457207" rtl="0" eaLnBrk="1" fontAlgn="auto" latinLnBrk="0" hangingPunct="1">
              <a:lnSpc>
                <a:spcPct val="100000"/>
              </a:lnSpc>
              <a:spcBef>
                <a:spcPts val="1000"/>
              </a:spcBef>
              <a:spcAft>
                <a:spcPts val="0"/>
              </a:spcAft>
              <a:buClr>
                <a:schemeClr val="bg2">
                  <a:lumMod val="40000"/>
                  <a:lumOff val="60000"/>
                </a:schemeClr>
              </a:buClr>
              <a:buSzPct val="80000"/>
              <a:buFontTx/>
              <a:buNone/>
              <a:tabLst/>
              <a:defRPr/>
            </a:pPr>
            <a:r>
              <a:rPr kumimoji="0" lang="en-US" sz="2200" b="1" i="0" u="none" strike="noStrike" kern="1200" cap="none" spc="0" normalizeH="0" baseline="0" noProof="0" dirty="0">
                <a:ln>
                  <a:noFill/>
                </a:ln>
                <a:solidFill>
                  <a:schemeClr val="tx1"/>
                </a:solidFill>
                <a:effectLst/>
                <a:uLnTx/>
                <a:uFillTx/>
                <a:latin typeface="+mj-lt"/>
                <a:ea typeface="+mj-ea"/>
                <a:cs typeface="Times New Roman" panose="02020603050405020304" pitchFamily="18" charset="0"/>
              </a:rPr>
              <a:t>ANSWER! </a:t>
            </a:r>
          </a:p>
          <a:p>
            <a:pPr marL="0" marR="0" lvl="0" indent="0" algn="l" defTabSz="457207" rtl="0" eaLnBrk="1" fontAlgn="auto" latinLnBrk="0" hangingPunct="1">
              <a:lnSpc>
                <a:spcPct val="100000"/>
              </a:lnSpc>
              <a:spcBef>
                <a:spcPts val="1000"/>
              </a:spcBef>
              <a:spcAft>
                <a:spcPts val="0"/>
              </a:spcAft>
              <a:buClr>
                <a:schemeClr val="bg2">
                  <a:lumMod val="40000"/>
                  <a:lumOff val="60000"/>
                </a:schemeClr>
              </a:buClr>
              <a:buSzPct val="80000"/>
              <a:buFontTx/>
              <a:buNone/>
              <a:tabLst/>
              <a:defRPr/>
            </a:pPr>
            <a:r>
              <a:rPr kumimoji="0" lang="en-US" sz="2200" b="0" i="0" u="none" strike="noStrike" kern="1200" cap="none" spc="0" normalizeH="0" baseline="0" noProof="0" dirty="0">
                <a:ln>
                  <a:noFill/>
                </a:ln>
                <a:solidFill>
                  <a:schemeClr val="tx1"/>
                </a:solidFill>
                <a:effectLst/>
                <a:uLnTx/>
                <a:uFillTx/>
                <a:latin typeface="+mj-lt"/>
                <a:ea typeface="+mj-ea"/>
                <a:cs typeface="Times New Roman" panose="02020603050405020304" pitchFamily="18" charset="0"/>
              </a:rPr>
              <a:t>Weather, Climate, or Both…    </a:t>
            </a:r>
          </a:p>
        </p:txBody>
      </p:sp>
      <p:sp>
        <p:nvSpPr>
          <p:cNvPr id="8" name="Content Placeholder 5"/>
          <p:cNvSpPr txBox="1">
            <a:spLocks/>
          </p:cNvSpPr>
          <p:nvPr/>
        </p:nvSpPr>
        <p:spPr bwMode="auto">
          <a:xfrm>
            <a:off x="615855" y="1413164"/>
            <a:ext cx="791229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085850" indent="-228600" algn="l" rtl="0" eaLnBrk="0" fontAlgn="base" hangingPunct="0">
              <a:spcBef>
                <a:spcPct val="20000"/>
              </a:spcBef>
              <a:spcAft>
                <a:spcPct val="0"/>
              </a:spcAft>
              <a:buChar char="•"/>
              <a:defRPr sz="2400">
                <a:solidFill>
                  <a:schemeClr val="tx1"/>
                </a:solidFill>
                <a:latin typeface="+mn-lt"/>
              </a:defRPr>
            </a:lvl3pPr>
            <a:lvl4pPr marL="1428750" indent="-228600" algn="l" rtl="0" eaLnBrk="0" fontAlgn="base" hangingPunct="0">
              <a:spcBef>
                <a:spcPct val="20000"/>
              </a:spcBef>
              <a:spcAft>
                <a:spcPct val="0"/>
              </a:spcAft>
              <a:buChar char="–"/>
              <a:defRPr sz="2000">
                <a:solidFill>
                  <a:schemeClr val="tx1"/>
                </a:solidFill>
                <a:latin typeface="+mn-lt"/>
              </a:defRPr>
            </a:lvl4pPr>
            <a:lvl5pPr marL="1771650" indent="-228600" algn="l" rtl="0" eaLnBrk="0" fontAlgn="base" hangingPunct="0">
              <a:spcBef>
                <a:spcPct val="20000"/>
              </a:spcBef>
              <a:spcAft>
                <a:spcPct val="0"/>
              </a:spcAft>
              <a:buChar char="»"/>
              <a:defRPr sz="2000">
                <a:solidFill>
                  <a:schemeClr val="tx1"/>
                </a:solidFill>
                <a:latin typeface="+mn-lt"/>
              </a:defRPr>
            </a:lvl5pPr>
            <a:lvl6pPr marL="2228850" indent="-228600" algn="l" rtl="0" eaLnBrk="0" fontAlgn="base" hangingPunct="0">
              <a:spcBef>
                <a:spcPct val="20000"/>
              </a:spcBef>
              <a:spcAft>
                <a:spcPct val="0"/>
              </a:spcAft>
              <a:buChar char="»"/>
              <a:defRPr sz="2000">
                <a:solidFill>
                  <a:schemeClr val="tx1"/>
                </a:solidFill>
                <a:latin typeface="+mn-lt"/>
              </a:defRPr>
            </a:lvl6pPr>
            <a:lvl7pPr marL="2686050" indent="-228600" algn="l" rtl="0" eaLnBrk="0" fontAlgn="base" hangingPunct="0">
              <a:spcBef>
                <a:spcPct val="20000"/>
              </a:spcBef>
              <a:spcAft>
                <a:spcPct val="0"/>
              </a:spcAft>
              <a:buChar char="»"/>
              <a:defRPr sz="2000">
                <a:solidFill>
                  <a:schemeClr val="tx1"/>
                </a:solidFill>
                <a:latin typeface="+mn-lt"/>
              </a:defRPr>
            </a:lvl7pPr>
            <a:lvl8pPr marL="3143250" indent="-228600" algn="l" rtl="0" eaLnBrk="0" fontAlgn="base" hangingPunct="0">
              <a:spcBef>
                <a:spcPct val="20000"/>
              </a:spcBef>
              <a:spcAft>
                <a:spcPct val="0"/>
              </a:spcAft>
              <a:buChar char="»"/>
              <a:defRPr sz="2000">
                <a:solidFill>
                  <a:schemeClr val="tx1"/>
                </a:solidFill>
                <a:latin typeface="+mn-lt"/>
              </a:defRPr>
            </a:lvl8pPr>
            <a:lvl9pPr marL="3600450" indent="-228600" algn="l" rtl="0" eaLnBrk="0" fontAlgn="base" hangingPunct="0">
              <a:spcBef>
                <a:spcPct val="20000"/>
              </a:spcBef>
              <a:spcAft>
                <a:spcPct val="0"/>
              </a:spcAft>
              <a:buChar char="»"/>
              <a:defRPr sz="2000">
                <a:solidFill>
                  <a:schemeClr val="tx1"/>
                </a:solidFill>
                <a:latin typeface="+mn-lt"/>
              </a:defRPr>
            </a:lvl9pPr>
          </a:lstStyle>
          <a:p>
            <a:pPr marL="0" indent="0">
              <a:spcAft>
                <a:spcPts val="1200"/>
              </a:spcAft>
              <a:buNone/>
            </a:pPr>
            <a:endParaRPr lang="en-US" sz="2000" kern="1400" dirty="0">
              <a:cs typeface="Times New Roman" pitchFamily="18" charset="0"/>
            </a:endParaRPr>
          </a:p>
          <a:p>
            <a:pPr marL="0" indent="0">
              <a:spcAft>
                <a:spcPts val="1200"/>
              </a:spcAft>
              <a:buNone/>
            </a:pPr>
            <a:endParaRPr lang="en-US" sz="2000" kern="1400" dirty="0">
              <a:cs typeface="Times New Roman" pitchFamily="18" charset="0"/>
            </a:endParaRPr>
          </a:p>
          <a:p>
            <a:pPr marL="0" indent="0">
              <a:spcAft>
                <a:spcPts val="1200"/>
              </a:spcAft>
              <a:buNone/>
            </a:pPr>
            <a:endParaRPr lang="en-US" sz="2000" kern="1400" dirty="0">
              <a:cs typeface="Times New Roman" pitchFamily="18" charset="0"/>
            </a:endParaRPr>
          </a:p>
          <a:p>
            <a:pPr marL="0" indent="0">
              <a:spcAft>
                <a:spcPts val="1200"/>
              </a:spcAft>
              <a:buNone/>
            </a:pPr>
            <a:r>
              <a:rPr lang="en-US" sz="2000" kern="1400" dirty="0">
                <a:cs typeface="Times New Roman" pitchFamily="18" charset="0"/>
              </a:rPr>
              <a:t>3. Typically rainfall in June is under 1 inch. </a:t>
            </a:r>
            <a:r>
              <a:rPr lang="en-US" sz="2000" b="1" kern="1400" dirty="0">
                <a:cs typeface="Times New Roman" pitchFamily="18" charset="0"/>
              </a:rPr>
              <a:t>Climate—typical conditions</a:t>
            </a:r>
          </a:p>
          <a:p>
            <a:pPr marL="0" indent="0">
              <a:buFontTx/>
              <a:buNone/>
            </a:pPr>
            <a:endParaRPr lang="en-US" sz="2000" kern="0" baseline="0" dirty="0">
              <a:latin typeface="Times New Roman" panose="02020603050405020304" pitchFamily="18" charset="0"/>
              <a:cs typeface="Times New Roman" panose="02020603050405020304" pitchFamily="18" charset="0"/>
            </a:endParaRPr>
          </a:p>
          <a:p>
            <a:pPr marL="0" indent="0">
              <a:buFontTx/>
              <a:buNone/>
            </a:pPr>
            <a:endParaRPr lang="en-US" sz="2000" kern="0" baseline="0" dirty="0">
              <a:latin typeface="Times New Roman" panose="02020603050405020304" pitchFamily="18" charset="0"/>
              <a:cs typeface="Times New Roman" panose="02020603050405020304" pitchFamily="18" charset="0"/>
            </a:endParaRPr>
          </a:p>
        </p:txBody>
      </p:sp>
      <p:sp>
        <p:nvSpPr>
          <p:cNvPr id="3" name="Explosion: 14 Points 2">
            <a:extLst>
              <a:ext uri="{FF2B5EF4-FFF2-40B4-BE49-F238E27FC236}">
                <a16:creationId xmlns:a16="http://schemas.microsoft.com/office/drawing/2014/main" id="{9A536D62-0C43-4DC5-B923-73D845F954DA}"/>
              </a:ext>
            </a:extLst>
          </p:cNvPr>
          <p:cNvSpPr/>
          <p:nvPr/>
        </p:nvSpPr>
        <p:spPr bwMode="auto">
          <a:xfrm rot="482008">
            <a:off x="6114042" y="279669"/>
            <a:ext cx="1965268" cy="1452682"/>
          </a:xfrm>
          <a:prstGeom prst="irregularSeal2">
            <a:avLst/>
          </a:prstGeom>
          <a:solidFill>
            <a:srgbClr val="FFC000"/>
          </a:solidFill>
          <a:ln>
            <a:noFill/>
          </a:ln>
          <a:effectLst/>
        </p:spPr>
        <p:txBody>
          <a:bodyPr vert="horz" wrap="square" lIns="91440" tIns="45720" rIns="91440" bIns="45720" numCol="1" rtlCol="0" anchor="ctr" anchorCtr="1" compatLnSpc="1">
            <a:prstTxWarp prst="textNoShape">
              <a:avLst/>
            </a:prstTxWarp>
            <a:spAutoFit/>
          </a:bodyPr>
          <a:lstStyle/>
          <a:p>
            <a:pPr marL="0" indent="0">
              <a:buFontTx/>
              <a:buNone/>
            </a:pPr>
            <a:r>
              <a:rPr lang="en-US" b="1" kern="0" baseline="0">
                <a:latin typeface="Arial Black" panose="020B0A04020102020204" pitchFamily="34" charset="0"/>
                <a:cs typeface="Times New Roman" panose="02020603050405020304" pitchFamily="18" charset="0"/>
              </a:rPr>
              <a:t>Pop Quiz!</a:t>
            </a:r>
            <a:endParaRPr lang="en-US" kern="0" baseline="0">
              <a:latin typeface="Arial Black" panose="020B0A04020102020204" pitchFamily="34" charset="0"/>
              <a:cs typeface="Times New Roman" panose="02020603050405020304" pitchFamily="18" charset="0"/>
            </a:endParaRPr>
          </a:p>
        </p:txBody>
      </p:sp>
    </p:spTree>
    <p:extLst>
      <p:ext uri="{BB962C8B-B14F-4D97-AF65-F5344CB8AC3E}">
        <p14:creationId xmlns:p14="http://schemas.microsoft.com/office/powerpoint/2010/main" val="37398180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image of a black throated green warbler on a branch">
            <a:extLst>
              <a:ext uri="{FF2B5EF4-FFF2-40B4-BE49-F238E27FC236}">
                <a16:creationId xmlns:a16="http://schemas.microsoft.com/office/drawing/2014/main" id="{00BCECB3-6658-4ED5-8D6A-41CC73136B22}"/>
              </a:ext>
            </a:extLst>
          </p:cNvPr>
          <p:cNvPicPr>
            <a:picLocks noChangeAspect="1"/>
          </p:cNvPicPr>
          <p:nvPr/>
        </p:nvPicPr>
        <p:blipFill>
          <a:blip r:embed="rId3">
            <a:duotone>
              <a:schemeClr val="bg2">
                <a:shade val="45000"/>
                <a:satMod val="135000"/>
              </a:schemeClr>
              <a:prstClr val="white"/>
            </a:duotone>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334128" y="-1477128"/>
            <a:ext cx="9812256" cy="9812256"/>
          </a:xfrm>
          <a:prstGeom prst="rect">
            <a:avLst/>
          </a:prstGeom>
        </p:spPr>
      </p:pic>
      <p:sp>
        <p:nvSpPr>
          <p:cNvPr id="2" name="Content Placeholder 1"/>
          <p:cNvSpPr>
            <a:spLocks noGrp="1"/>
          </p:cNvSpPr>
          <p:nvPr>
            <p:ph type="title" idx="4294967295"/>
          </p:nvPr>
        </p:nvSpPr>
        <p:spPr>
          <a:xfrm>
            <a:off x="533400" y="415925"/>
            <a:ext cx="8077200" cy="762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457207" rtl="0" eaLnBrk="1" fontAlgn="auto" latinLnBrk="0" hangingPunct="1">
              <a:lnSpc>
                <a:spcPct val="100000"/>
              </a:lnSpc>
              <a:spcBef>
                <a:spcPts val="1000"/>
              </a:spcBef>
              <a:spcAft>
                <a:spcPts val="0"/>
              </a:spcAft>
              <a:buClr>
                <a:schemeClr val="bg2">
                  <a:lumMod val="40000"/>
                  <a:lumOff val="60000"/>
                </a:schemeClr>
              </a:buClr>
              <a:buSzPct val="80000"/>
              <a:buFontTx/>
              <a:buNone/>
              <a:tabLst/>
              <a:defRPr/>
            </a:pPr>
            <a:r>
              <a:rPr kumimoji="0" lang="en-US" sz="3200" b="0" i="0" u="none" strike="noStrike" kern="1200" cap="none" spc="0" normalizeH="0" baseline="0" noProof="0" dirty="0">
                <a:ln>
                  <a:noFill/>
                </a:ln>
                <a:solidFill>
                  <a:schemeClr val="tx1"/>
                </a:solidFill>
                <a:effectLst/>
                <a:uLnTx/>
                <a:uFillTx/>
                <a:latin typeface="+mj-lt"/>
                <a:ea typeface="+mj-ea"/>
                <a:cs typeface="Calibri" panose="020F0502020204030204" pitchFamily="34" charset="0"/>
              </a:rPr>
              <a:t>Weather, Climate, or Both…  </a:t>
            </a:r>
          </a:p>
        </p:txBody>
      </p:sp>
      <p:sp>
        <p:nvSpPr>
          <p:cNvPr id="8" name="Content Placeholder 5"/>
          <p:cNvSpPr txBox="1">
            <a:spLocks/>
          </p:cNvSpPr>
          <p:nvPr/>
        </p:nvSpPr>
        <p:spPr bwMode="auto">
          <a:xfrm>
            <a:off x="615855" y="1569308"/>
            <a:ext cx="5167107" cy="4567506"/>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085850" indent="-228600" algn="l" rtl="0" eaLnBrk="0" fontAlgn="base" hangingPunct="0">
              <a:spcBef>
                <a:spcPct val="20000"/>
              </a:spcBef>
              <a:spcAft>
                <a:spcPct val="0"/>
              </a:spcAft>
              <a:buChar char="•"/>
              <a:defRPr sz="2400">
                <a:solidFill>
                  <a:schemeClr val="tx1"/>
                </a:solidFill>
                <a:latin typeface="+mn-lt"/>
              </a:defRPr>
            </a:lvl3pPr>
            <a:lvl4pPr marL="1428750" indent="-228600" algn="l" rtl="0" eaLnBrk="0" fontAlgn="base" hangingPunct="0">
              <a:spcBef>
                <a:spcPct val="20000"/>
              </a:spcBef>
              <a:spcAft>
                <a:spcPct val="0"/>
              </a:spcAft>
              <a:buChar char="–"/>
              <a:defRPr sz="2000">
                <a:solidFill>
                  <a:schemeClr val="tx1"/>
                </a:solidFill>
                <a:latin typeface="+mn-lt"/>
              </a:defRPr>
            </a:lvl4pPr>
            <a:lvl5pPr marL="1771650" indent="-228600" algn="l" rtl="0" eaLnBrk="0" fontAlgn="base" hangingPunct="0">
              <a:spcBef>
                <a:spcPct val="20000"/>
              </a:spcBef>
              <a:spcAft>
                <a:spcPct val="0"/>
              </a:spcAft>
              <a:buChar char="»"/>
              <a:defRPr sz="2000">
                <a:solidFill>
                  <a:schemeClr val="tx1"/>
                </a:solidFill>
                <a:latin typeface="+mn-lt"/>
              </a:defRPr>
            </a:lvl5pPr>
            <a:lvl6pPr marL="2228850" indent="-228600" algn="l" rtl="0" eaLnBrk="0" fontAlgn="base" hangingPunct="0">
              <a:spcBef>
                <a:spcPct val="20000"/>
              </a:spcBef>
              <a:spcAft>
                <a:spcPct val="0"/>
              </a:spcAft>
              <a:buChar char="»"/>
              <a:defRPr sz="2000">
                <a:solidFill>
                  <a:schemeClr val="tx1"/>
                </a:solidFill>
                <a:latin typeface="+mn-lt"/>
              </a:defRPr>
            </a:lvl6pPr>
            <a:lvl7pPr marL="2686050" indent="-228600" algn="l" rtl="0" eaLnBrk="0" fontAlgn="base" hangingPunct="0">
              <a:spcBef>
                <a:spcPct val="20000"/>
              </a:spcBef>
              <a:spcAft>
                <a:spcPct val="0"/>
              </a:spcAft>
              <a:buChar char="»"/>
              <a:defRPr sz="2000">
                <a:solidFill>
                  <a:schemeClr val="tx1"/>
                </a:solidFill>
                <a:latin typeface="+mn-lt"/>
              </a:defRPr>
            </a:lvl7pPr>
            <a:lvl8pPr marL="3143250" indent="-228600" algn="l" rtl="0" eaLnBrk="0" fontAlgn="base" hangingPunct="0">
              <a:spcBef>
                <a:spcPct val="20000"/>
              </a:spcBef>
              <a:spcAft>
                <a:spcPct val="0"/>
              </a:spcAft>
              <a:buChar char="»"/>
              <a:defRPr sz="2000">
                <a:solidFill>
                  <a:schemeClr val="tx1"/>
                </a:solidFill>
                <a:latin typeface="+mn-lt"/>
              </a:defRPr>
            </a:lvl8pPr>
            <a:lvl9pPr marL="3600450" indent="-228600" algn="l" rtl="0" eaLnBrk="0" fontAlgn="base" hangingPunct="0">
              <a:spcBef>
                <a:spcPct val="20000"/>
              </a:spcBef>
              <a:spcAft>
                <a:spcPct val="0"/>
              </a:spcAft>
              <a:buChar char="»"/>
              <a:defRPr sz="2000">
                <a:solidFill>
                  <a:schemeClr val="tx1"/>
                </a:solidFill>
                <a:latin typeface="+mn-lt"/>
              </a:defRPr>
            </a:lvl9pPr>
          </a:lstStyle>
          <a:p>
            <a:pPr marL="0" indent="0">
              <a:spcAft>
                <a:spcPts val="1200"/>
              </a:spcAft>
              <a:buNone/>
            </a:pPr>
            <a:endParaRPr lang="en-US" sz="2400" baseline="0" dirty="0">
              <a:latin typeface="Arial" panose="020B0604020202020204" pitchFamily="34" charset="0"/>
              <a:cs typeface="Arial" panose="020B0604020202020204" pitchFamily="34" charset="0"/>
            </a:endParaRPr>
          </a:p>
          <a:p>
            <a:pPr marL="0" indent="0">
              <a:spcAft>
                <a:spcPts val="1200"/>
              </a:spcAft>
              <a:buNone/>
            </a:pPr>
            <a:endParaRPr lang="en-US" sz="2400" dirty="0">
              <a:latin typeface="Arial" panose="020B0604020202020204" pitchFamily="34" charset="0"/>
              <a:cs typeface="Arial" panose="020B0604020202020204" pitchFamily="34" charset="0"/>
            </a:endParaRPr>
          </a:p>
          <a:p>
            <a:pPr marL="0" indent="0">
              <a:spcAft>
                <a:spcPts val="1200"/>
              </a:spcAft>
              <a:buNone/>
            </a:pPr>
            <a:endParaRPr lang="en-US" sz="2400" baseline="0" dirty="0">
              <a:latin typeface="Arial" panose="020B0604020202020204" pitchFamily="34" charset="0"/>
              <a:cs typeface="Arial" panose="020B0604020202020204" pitchFamily="34" charset="0"/>
            </a:endParaRPr>
          </a:p>
          <a:p>
            <a:pPr marL="0" indent="0">
              <a:spcAft>
                <a:spcPts val="1200"/>
              </a:spcAft>
              <a:buNone/>
            </a:pPr>
            <a:endParaRPr lang="en-US" sz="2400" dirty="0">
              <a:latin typeface="Arial" panose="020B0604020202020204" pitchFamily="34" charset="0"/>
              <a:cs typeface="Arial" panose="020B0604020202020204" pitchFamily="34" charset="0"/>
            </a:endParaRPr>
          </a:p>
          <a:p>
            <a:pPr marL="0" indent="0">
              <a:spcAft>
                <a:spcPts val="1200"/>
              </a:spcAft>
              <a:buNone/>
            </a:pPr>
            <a:r>
              <a:rPr lang="en-US" sz="2400" baseline="0" dirty="0">
                <a:latin typeface="Arial" panose="020B0604020202020204" pitchFamily="34" charset="0"/>
                <a:cs typeface="Arial" panose="020B0604020202020204" pitchFamily="34" charset="0"/>
              </a:rPr>
              <a:t>4. Based on today’s forecast I’m going to wear shorts. </a:t>
            </a:r>
            <a:endParaRPr lang="en-US" sz="2400" b="1" baseline="0" dirty="0">
              <a:latin typeface="Arial" panose="020B0604020202020204" pitchFamily="34" charset="0"/>
              <a:cs typeface="Arial" panose="020B0604020202020204" pitchFamily="34" charset="0"/>
            </a:endParaRPr>
          </a:p>
          <a:p>
            <a:pPr marL="0" indent="0">
              <a:buFontTx/>
              <a:buNone/>
            </a:pPr>
            <a:endParaRPr lang="en-US" sz="2000" kern="0" baseline="0" dirty="0">
              <a:latin typeface="Times New Roman" panose="02020603050405020304" pitchFamily="18" charset="0"/>
              <a:cs typeface="Times New Roman" panose="02020603050405020304" pitchFamily="18" charset="0"/>
            </a:endParaRPr>
          </a:p>
        </p:txBody>
      </p:sp>
      <p:sp>
        <p:nvSpPr>
          <p:cNvPr id="6" name="Explosion: 14 Points 5" descr="Yellow graphic with &quot;Pop Quiz!&quot; in center" title="Graphic">
            <a:extLst>
              <a:ext uri="{FF2B5EF4-FFF2-40B4-BE49-F238E27FC236}">
                <a16:creationId xmlns:a16="http://schemas.microsoft.com/office/drawing/2014/main" id="{23EF2638-A76F-4822-918A-72E624FD9DF8}"/>
              </a:ext>
            </a:extLst>
          </p:cNvPr>
          <p:cNvSpPr/>
          <p:nvPr/>
        </p:nvSpPr>
        <p:spPr bwMode="auto">
          <a:xfrm rot="482008">
            <a:off x="6677440" y="1366366"/>
            <a:ext cx="1906212" cy="1578584"/>
          </a:xfrm>
          <a:prstGeom prst="irregularSeal2">
            <a:avLst/>
          </a:prstGeom>
          <a:solidFill>
            <a:srgbClr val="FFC000"/>
          </a:solidFill>
          <a:ln>
            <a:noFill/>
          </a:ln>
          <a:effectLst/>
        </p:spPr>
        <p:txBody>
          <a:bodyPr vert="horz" wrap="square" lIns="91440" tIns="45720" rIns="91440" bIns="45720" numCol="1" rtlCol="0" anchor="ctr" anchorCtr="1" compatLnSpc="1">
            <a:prstTxWarp prst="textNoShape">
              <a:avLst/>
            </a:prstTxWarp>
            <a:normAutofit/>
          </a:bodyPr>
          <a:lstStyle/>
          <a:p>
            <a:pPr marL="0" indent="0">
              <a:buFontTx/>
              <a:buNone/>
            </a:pPr>
            <a:r>
              <a:rPr lang="en-US" b="1" kern="0" baseline="0">
                <a:latin typeface="Arial Black" panose="020B0A04020102020204" pitchFamily="34" charset="0"/>
                <a:cs typeface="Times New Roman" panose="02020603050405020304" pitchFamily="18" charset="0"/>
              </a:rPr>
              <a:t>Pop Quiz!</a:t>
            </a:r>
            <a:endParaRPr lang="en-US" kern="0" baseline="0">
              <a:latin typeface="Arial Black" panose="020B0A04020102020204" pitchFamily="34" charset="0"/>
              <a:cs typeface="Times New Roman" panose="02020603050405020304" pitchFamily="18" charset="0"/>
            </a:endParaRPr>
          </a:p>
        </p:txBody>
      </p:sp>
    </p:spTree>
    <p:extLst>
      <p:ext uri="{BB962C8B-B14F-4D97-AF65-F5344CB8AC3E}">
        <p14:creationId xmlns:p14="http://schemas.microsoft.com/office/powerpoint/2010/main" val="36574828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image of a black throated green warbler on a branch">
            <a:extLst>
              <a:ext uri="{FF2B5EF4-FFF2-40B4-BE49-F238E27FC236}">
                <a16:creationId xmlns:a16="http://schemas.microsoft.com/office/drawing/2014/main" id="{AD75242C-E53A-4192-8EB7-040DBA766CAA}"/>
              </a:ext>
            </a:extLst>
          </p:cNvPr>
          <p:cNvPicPr>
            <a:picLocks noChangeAspect="1"/>
          </p:cNvPicPr>
          <p:nvPr/>
        </p:nvPicPr>
        <p:blipFill>
          <a:blip r:embed="rId3">
            <a:duotone>
              <a:schemeClr val="bg2">
                <a:shade val="45000"/>
                <a:satMod val="135000"/>
              </a:schemeClr>
              <a:prstClr val="white"/>
            </a:duotone>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334128" y="-1477128"/>
            <a:ext cx="9812256" cy="9812256"/>
          </a:xfrm>
          <a:prstGeom prst="rect">
            <a:avLst/>
          </a:prstGeom>
        </p:spPr>
      </p:pic>
      <p:sp>
        <p:nvSpPr>
          <p:cNvPr id="2" name="Content Placeholder 1"/>
          <p:cNvSpPr>
            <a:spLocks noGrp="1"/>
          </p:cNvSpPr>
          <p:nvPr>
            <p:ph type="title" idx="4294967295"/>
          </p:nvPr>
        </p:nvSpPr>
        <p:spPr>
          <a:xfrm>
            <a:off x="615950" y="625475"/>
            <a:ext cx="8077200" cy="762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457207" rtl="0" eaLnBrk="1" fontAlgn="auto" latinLnBrk="0" hangingPunct="1">
              <a:lnSpc>
                <a:spcPct val="100000"/>
              </a:lnSpc>
              <a:spcBef>
                <a:spcPts val="1000"/>
              </a:spcBef>
              <a:spcAft>
                <a:spcPts val="0"/>
              </a:spcAft>
              <a:buClr>
                <a:schemeClr val="bg2">
                  <a:lumMod val="40000"/>
                  <a:lumOff val="60000"/>
                </a:schemeClr>
              </a:buClr>
              <a:buSzPct val="80000"/>
              <a:buFontTx/>
              <a:buNone/>
              <a:tabLst/>
              <a:defRPr/>
            </a:pPr>
            <a:r>
              <a:rPr kumimoji="0" lang="en-US" sz="2200" b="1" i="0" u="none" strike="noStrike" kern="1200" cap="none" spc="0" normalizeH="0" baseline="0" noProof="0" dirty="0">
                <a:ln>
                  <a:noFill/>
                </a:ln>
                <a:solidFill>
                  <a:schemeClr val="tx1"/>
                </a:solidFill>
                <a:effectLst/>
                <a:uLnTx/>
                <a:uFillTx/>
                <a:latin typeface="+mj-lt"/>
                <a:ea typeface="+mj-ea"/>
                <a:cs typeface="Times New Roman" panose="02020603050405020304" pitchFamily="18" charset="0"/>
              </a:rPr>
              <a:t>ANSWER! </a:t>
            </a:r>
          </a:p>
          <a:p>
            <a:pPr marL="0" marR="0" lvl="0" indent="0" algn="l" defTabSz="457207" rtl="0" eaLnBrk="1" fontAlgn="auto" latinLnBrk="0" hangingPunct="1">
              <a:lnSpc>
                <a:spcPct val="100000"/>
              </a:lnSpc>
              <a:spcBef>
                <a:spcPts val="1000"/>
              </a:spcBef>
              <a:spcAft>
                <a:spcPts val="0"/>
              </a:spcAft>
              <a:buClr>
                <a:schemeClr val="bg2">
                  <a:lumMod val="40000"/>
                  <a:lumOff val="60000"/>
                </a:schemeClr>
              </a:buClr>
              <a:buSzPct val="80000"/>
              <a:buFontTx/>
              <a:buNone/>
              <a:tabLst/>
              <a:defRPr/>
            </a:pPr>
            <a:r>
              <a:rPr kumimoji="0" lang="en-US" sz="2200" b="0" i="0" u="none" strike="noStrike" kern="1200" cap="none" spc="0" normalizeH="0" baseline="0" noProof="0" dirty="0">
                <a:ln>
                  <a:noFill/>
                </a:ln>
                <a:solidFill>
                  <a:schemeClr val="tx1"/>
                </a:solidFill>
                <a:effectLst/>
                <a:uLnTx/>
                <a:uFillTx/>
                <a:latin typeface="+mj-lt"/>
                <a:ea typeface="+mj-ea"/>
                <a:cs typeface="Times New Roman" panose="02020603050405020304" pitchFamily="18" charset="0"/>
              </a:rPr>
              <a:t>Weather, Climate, or Both…   </a:t>
            </a:r>
          </a:p>
        </p:txBody>
      </p:sp>
      <p:sp>
        <p:nvSpPr>
          <p:cNvPr id="8" name="Content Placeholder 5"/>
          <p:cNvSpPr txBox="1">
            <a:spLocks/>
          </p:cNvSpPr>
          <p:nvPr/>
        </p:nvSpPr>
        <p:spPr bwMode="auto">
          <a:xfrm>
            <a:off x="615855" y="1413164"/>
            <a:ext cx="791229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085850" indent="-228600" algn="l" rtl="0" eaLnBrk="0" fontAlgn="base" hangingPunct="0">
              <a:spcBef>
                <a:spcPct val="20000"/>
              </a:spcBef>
              <a:spcAft>
                <a:spcPct val="0"/>
              </a:spcAft>
              <a:buChar char="•"/>
              <a:defRPr sz="2400">
                <a:solidFill>
                  <a:schemeClr val="tx1"/>
                </a:solidFill>
                <a:latin typeface="+mn-lt"/>
              </a:defRPr>
            </a:lvl3pPr>
            <a:lvl4pPr marL="1428750" indent="-228600" algn="l" rtl="0" eaLnBrk="0" fontAlgn="base" hangingPunct="0">
              <a:spcBef>
                <a:spcPct val="20000"/>
              </a:spcBef>
              <a:spcAft>
                <a:spcPct val="0"/>
              </a:spcAft>
              <a:buChar char="–"/>
              <a:defRPr sz="2000">
                <a:solidFill>
                  <a:schemeClr val="tx1"/>
                </a:solidFill>
                <a:latin typeface="+mn-lt"/>
              </a:defRPr>
            </a:lvl4pPr>
            <a:lvl5pPr marL="1771650" indent="-228600" algn="l" rtl="0" eaLnBrk="0" fontAlgn="base" hangingPunct="0">
              <a:spcBef>
                <a:spcPct val="20000"/>
              </a:spcBef>
              <a:spcAft>
                <a:spcPct val="0"/>
              </a:spcAft>
              <a:buChar char="»"/>
              <a:defRPr sz="2000">
                <a:solidFill>
                  <a:schemeClr val="tx1"/>
                </a:solidFill>
                <a:latin typeface="+mn-lt"/>
              </a:defRPr>
            </a:lvl5pPr>
            <a:lvl6pPr marL="2228850" indent="-228600" algn="l" rtl="0" eaLnBrk="0" fontAlgn="base" hangingPunct="0">
              <a:spcBef>
                <a:spcPct val="20000"/>
              </a:spcBef>
              <a:spcAft>
                <a:spcPct val="0"/>
              </a:spcAft>
              <a:buChar char="»"/>
              <a:defRPr sz="2000">
                <a:solidFill>
                  <a:schemeClr val="tx1"/>
                </a:solidFill>
                <a:latin typeface="+mn-lt"/>
              </a:defRPr>
            </a:lvl6pPr>
            <a:lvl7pPr marL="2686050" indent="-228600" algn="l" rtl="0" eaLnBrk="0" fontAlgn="base" hangingPunct="0">
              <a:spcBef>
                <a:spcPct val="20000"/>
              </a:spcBef>
              <a:spcAft>
                <a:spcPct val="0"/>
              </a:spcAft>
              <a:buChar char="»"/>
              <a:defRPr sz="2000">
                <a:solidFill>
                  <a:schemeClr val="tx1"/>
                </a:solidFill>
                <a:latin typeface="+mn-lt"/>
              </a:defRPr>
            </a:lvl7pPr>
            <a:lvl8pPr marL="3143250" indent="-228600" algn="l" rtl="0" eaLnBrk="0" fontAlgn="base" hangingPunct="0">
              <a:spcBef>
                <a:spcPct val="20000"/>
              </a:spcBef>
              <a:spcAft>
                <a:spcPct val="0"/>
              </a:spcAft>
              <a:buChar char="»"/>
              <a:defRPr sz="2000">
                <a:solidFill>
                  <a:schemeClr val="tx1"/>
                </a:solidFill>
                <a:latin typeface="+mn-lt"/>
              </a:defRPr>
            </a:lvl8pPr>
            <a:lvl9pPr marL="3600450" indent="-228600" algn="l" rtl="0" eaLnBrk="0" fontAlgn="base" hangingPunct="0">
              <a:spcBef>
                <a:spcPct val="20000"/>
              </a:spcBef>
              <a:spcAft>
                <a:spcPct val="0"/>
              </a:spcAft>
              <a:buChar char="»"/>
              <a:defRPr sz="2000">
                <a:solidFill>
                  <a:schemeClr val="tx1"/>
                </a:solidFill>
                <a:latin typeface="+mn-lt"/>
              </a:defRPr>
            </a:lvl9pPr>
          </a:lstStyle>
          <a:p>
            <a:pPr marL="0" indent="0">
              <a:spcAft>
                <a:spcPts val="1200"/>
              </a:spcAft>
              <a:buNone/>
            </a:pPr>
            <a:endParaRPr lang="en-US" sz="2000" kern="1400" dirty="0">
              <a:cs typeface="Times New Roman" pitchFamily="18" charset="0"/>
            </a:endParaRPr>
          </a:p>
          <a:p>
            <a:pPr marL="0" indent="0">
              <a:spcAft>
                <a:spcPts val="1200"/>
              </a:spcAft>
              <a:buNone/>
            </a:pPr>
            <a:endParaRPr lang="en-US" sz="2000" kern="1400" dirty="0">
              <a:cs typeface="Times New Roman" pitchFamily="18" charset="0"/>
            </a:endParaRPr>
          </a:p>
          <a:p>
            <a:pPr marL="0" indent="0">
              <a:spcAft>
                <a:spcPts val="1200"/>
              </a:spcAft>
              <a:buNone/>
            </a:pPr>
            <a:endParaRPr lang="en-US" sz="2000" kern="1400" dirty="0">
              <a:cs typeface="Times New Roman" pitchFamily="18" charset="0"/>
            </a:endParaRPr>
          </a:p>
          <a:p>
            <a:pPr marL="0" indent="0">
              <a:spcAft>
                <a:spcPts val="1200"/>
              </a:spcAft>
              <a:buNone/>
            </a:pPr>
            <a:endParaRPr lang="en-US" sz="2000" kern="1400" dirty="0">
              <a:cs typeface="Times New Roman" pitchFamily="18" charset="0"/>
            </a:endParaRPr>
          </a:p>
          <a:p>
            <a:pPr marL="0" indent="0">
              <a:spcAft>
                <a:spcPts val="1200"/>
              </a:spcAft>
              <a:buNone/>
            </a:pPr>
            <a:endParaRPr lang="en-US" sz="2000" kern="1400" dirty="0">
              <a:cs typeface="Times New Roman" pitchFamily="18" charset="0"/>
            </a:endParaRPr>
          </a:p>
          <a:p>
            <a:pPr marL="0" indent="0">
              <a:spcAft>
                <a:spcPts val="1200"/>
              </a:spcAft>
              <a:buNone/>
            </a:pPr>
            <a:r>
              <a:rPr lang="en-US" sz="2000" kern="1400" dirty="0">
                <a:cs typeface="Times New Roman" pitchFamily="18" charset="0"/>
              </a:rPr>
              <a:t>4. Based on today’s forecast I’m going to wear shorts. </a:t>
            </a:r>
            <a:r>
              <a:rPr lang="en-US" sz="2000" b="1" kern="1400" dirty="0">
                <a:cs typeface="Times New Roman" pitchFamily="18" charset="0"/>
              </a:rPr>
              <a:t>Weather</a:t>
            </a:r>
          </a:p>
          <a:p>
            <a:pPr marL="0" indent="0">
              <a:buFontTx/>
              <a:buNone/>
            </a:pPr>
            <a:endParaRPr lang="en-US" sz="2000" kern="0" baseline="0" dirty="0">
              <a:latin typeface="Times New Roman" panose="02020603050405020304" pitchFamily="18" charset="0"/>
              <a:cs typeface="Times New Roman" panose="02020603050405020304" pitchFamily="18" charset="0"/>
            </a:endParaRPr>
          </a:p>
        </p:txBody>
      </p:sp>
      <p:sp>
        <p:nvSpPr>
          <p:cNvPr id="3" name="Explosion: 14 Points 2">
            <a:extLst>
              <a:ext uri="{FF2B5EF4-FFF2-40B4-BE49-F238E27FC236}">
                <a16:creationId xmlns:a16="http://schemas.microsoft.com/office/drawing/2014/main" id="{9A536D62-0C43-4DC5-B923-73D845F954DA}"/>
              </a:ext>
            </a:extLst>
          </p:cNvPr>
          <p:cNvSpPr/>
          <p:nvPr/>
        </p:nvSpPr>
        <p:spPr bwMode="auto">
          <a:xfrm rot="482008">
            <a:off x="6114042" y="279669"/>
            <a:ext cx="1965268" cy="1452682"/>
          </a:xfrm>
          <a:prstGeom prst="irregularSeal2">
            <a:avLst/>
          </a:prstGeom>
          <a:solidFill>
            <a:srgbClr val="FFC000"/>
          </a:solidFill>
          <a:ln>
            <a:noFill/>
          </a:ln>
          <a:effectLst/>
        </p:spPr>
        <p:txBody>
          <a:bodyPr vert="horz" wrap="square" lIns="91440" tIns="45720" rIns="91440" bIns="45720" numCol="1" rtlCol="0" anchor="ctr" anchorCtr="1" compatLnSpc="1">
            <a:prstTxWarp prst="textNoShape">
              <a:avLst/>
            </a:prstTxWarp>
            <a:spAutoFit/>
          </a:bodyPr>
          <a:lstStyle/>
          <a:p>
            <a:pPr marL="0" indent="0">
              <a:buFontTx/>
              <a:buNone/>
            </a:pPr>
            <a:r>
              <a:rPr lang="en-US" b="1" kern="0" baseline="0">
                <a:latin typeface="Arial Black" panose="020B0A04020102020204" pitchFamily="34" charset="0"/>
                <a:cs typeface="Times New Roman" panose="02020603050405020304" pitchFamily="18" charset="0"/>
              </a:rPr>
              <a:t>Pop Quiz!</a:t>
            </a:r>
            <a:endParaRPr lang="en-US" kern="0" baseline="0">
              <a:latin typeface="Arial Black" panose="020B0A04020102020204" pitchFamily="34" charset="0"/>
              <a:cs typeface="Times New Roman" panose="02020603050405020304" pitchFamily="18" charset="0"/>
            </a:endParaRPr>
          </a:p>
        </p:txBody>
      </p:sp>
    </p:spTree>
    <p:extLst>
      <p:ext uri="{BB962C8B-B14F-4D97-AF65-F5344CB8AC3E}">
        <p14:creationId xmlns:p14="http://schemas.microsoft.com/office/powerpoint/2010/main" val="37527328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image of a black throated green warbler on a branch">
            <a:extLst>
              <a:ext uri="{FF2B5EF4-FFF2-40B4-BE49-F238E27FC236}">
                <a16:creationId xmlns:a16="http://schemas.microsoft.com/office/drawing/2014/main" id="{00BCECB3-6658-4ED5-8D6A-41CC73136B22}"/>
              </a:ext>
            </a:extLst>
          </p:cNvPr>
          <p:cNvPicPr>
            <a:picLocks noChangeAspect="1"/>
          </p:cNvPicPr>
          <p:nvPr/>
        </p:nvPicPr>
        <p:blipFill>
          <a:blip r:embed="rId3">
            <a:duotone>
              <a:schemeClr val="bg2">
                <a:shade val="45000"/>
                <a:satMod val="135000"/>
              </a:schemeClr>
              <a:prstClr val="white"/>
            </a:duotone>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334128" y="-1477128"/>
            <a:ext cx="9812256" cy="9812256"/>
          </a:xfrm>
          <a:prstGeom prst="rect">
            <a:avLst/>
          </a:prstGeom>
        </p:spPr>
      </p:pic>
      <p:sp>
        <p:nvSpPr>
          <p:cNvPr id="2" name="Content Placeholder 1"/>
          <p:cNvSpPr>
            <a:spLocks noGrp="1"/>
          </p:cNvSpPr>
          <p:nvPr>
            <p:ph type="title" idx="4294967295"/>
          </p:nvPr>
        </p:nvSpPr>
        <p:spPr>
          <a:xfrm>
            <a:off x="533400" y="415925"/>
            <a:ext cx="8077200" cy="762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457207" rtl="0" eaLnBrk="1" fontAlgn="auto" latinLnBrk="0" hangingPunct="1">
              <a:lnSpc>
                <a:spcPct val="100000"/>
              </a:lnSpc>
              <a:spcBef>
                <a:spcPts val="1000"/>
              </a:spcBef>
              <a:spcAft>
                <a:spcPts val="0"/>
              </a:spcAft>
              <a:buClr>
                <a:schemeClr val="bg2">
                  <a:lumMod val="40000"/>
                  <a:lumOff val="60000"/>
                </a:schemeClr>
              </a:buClr>
              <a:buSzPct val="80000"/>
              <a:buFontTx/>
              <a:buNone/>
              <a:tabLst/>
              <a:defRPr/>
            </a:pPr>
            <a:r>
              <a:rPr kumimoji="0" lang="en-US" sz="3200" b="0" i="0" u="none" strike="noStrike" kern="1200" cap="none" spc="0" normalizeH="0" baseline="0" noProof="0" dirty="0">
                <a:ln>
                  <a:noFill/>
                </a:ln>
                <a:solidFill>
                  <a:schemeClr val="tx1"/>
                </a:solidFill>
                <a:effectLst/>
                <a:uLnTx/>
                <a:uFillTx/>
                <a:latin typeface="+mj-lt"/>
                <a:ea typeface="+mj-ea"/>
                <a:cs typeface="Calibri" panose="020F0502020204030204" pitchFamily="34" charset="0"/>
              </a:rPr>
              <a:t>Weather, Climate, or Both…      </a:t>
            </a:r>
          </a:p>
        </p:txBody>
      </p:sp>
      <p:sp>
        <p:nvSpPr>
          <p:cNvPr id="8" name="Content Placeholder 5"/>
          <p:cNvSpPr txBox="1">
            <a:spLocks/>
          </p:cNvSpPr>
          <p:nvPr/>
        </p:nvSpPr>
        <p:spPr bwMode="auto">
          <a:xfrm>
            <a:off x="615855" y="1569308"/>
            <a:ext cx="5167107" cy="4567506"/>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085850" indent="-228600" algn="l" rtl="0" eaLnBrk="0" fontAlgn="base" hangingPunct="0">
              <a:spcBef>
                <a:spcPct val="20000"/>
              </a:spcBef>
              <a:spcAft>
                <a:spcPct val="0"/>
              </a:spcAft>
              <a:buChar char="•"/>
              <a:defRPr sz="2400">
                <a:solidFill>
                  <a:schemeClr val="tx1"/>
                </a:solidFill>
                <a:latin typeface="+mn-lt"/>
              </a:defRPr>
            </a:lvl3pPr>
            <a:lvl4pPr marL="1428750" indent="-228600" algn="l" rtl="0" eaLnBrk="0" fontAlgn="base" hangingPunct="0">
              <a:spcBef>
                <a:spcPct val="20000"/>
              </a:spcBef>
              <a:spcAft>
                <a:spcPct val="0"/>
              </a:spcAft>
              <a:buChar char="–"/>
              <a:defRPr sz="2000">
                <a:solidFill>
                  <a:schemeClr val="tx1"/>
                </a:solidFill>
                <a:latin typeface="+mn-lt"/>
              </a:defRPr>
            </a:lvl4pPr>
            <a:lvl5pPr marL="1771650" indent="-228600" algn="l" rtl="0" eaLnBrk="0" fontAlgn="base" hangingPunct="0">
              <a:spcBef>
                <a:spcPct val="20000"/>
              </a:spcBef>
              <a:spcAft>
                <a:spcPct val="0"/>
              </a:spcAft>
              <a:buChar char="»"/>
              <a:defRPr sz="2000">
                <a:solidFill>
                  <a:schemeClr val="tx1"/>
                </a:solidFill>
                <a:latin typeface="+mn-lt"/>
              </a:defRPr>
            </a:lvl5pPr>
            <a:lvl6pPr marL="2228850" indent="-228600" algn="l" rtl="0" eaLnBrk="0" fontAlgn="base" hangingPunct="0">
              <a:spcBef>
                <a:spcPct val="20000"/>
              </a:spcBef>
              <a:spcAft>
                <a:spcPct val="0"/>
              </a:spcAft>
              <a:buChar char="»"/>
              <a:defRPr sz="2000">
                <a:solidFill>
                  <a:schemeClr val="tx1"/>
                </a:solidFill>
                <a:latin typeface="+mn-lt"/>
              </a:defRPr>
            </a:lvl6pPr>
            <a:lvl7pPr marL="2686050" indent="-228600" algn="l" rtl="0" eaLnBrk="0" fontAlgn="base" hangingPunct="0">
              <a:spcBef>
                <a:spcPct val="20000"/>
              </a:spcBef>
              <a:spcAft>
                <a:spcPct val="0"/>
              </a:spcAft>
              <a:buChar char="»"/>
              <a:defRPr sz="2000">
                <a:solidFill>
                  <a:schemeClr val="tx1"/>
                </a:solidFill>
                <a:latin typeface="+mn-lt"/>
              </a:defRPr>
            </a:lvl7pPr>
            <a:lvl8pPr marL="3143250" indent="-228600" algn="l" rtl="0" eaLnBrk="0" fontAlgn="base" hangingPunct="0">
              <a:spcBef>
                <a:spcPct val="20000"/>
              </a:spcBef>
              <a:spcAft>
                <a:spcPct val="0"/>
              </a:spcAft>
              <a:buChar char="»"/>
              <a:defRPr sz="2000">
                <a:solidFill>
                  <a:schemeClr val="tx1"/>
                </a:solidFill>
                <a:latin typeface="+mn-lt"/>
              </a:defRPr>
            </a:lvl8pPr>
            <a:lvl9pPr marL="3600450" indent="-228600" algn="l" rtl="0" eaLnBrk="0" fontAlgn="base" hangingPunct="0">
              <a:spcBef>
                <a:spcPct val="20000"/>
              </a:spcBef>
              <a:spcAft>
                <a:spcPct val="0"/>
              </a:spcAft>
              <a:buChar char="»"/>
              <a:defRPr sz="2000">
                <a:solidFill>
                  <a:schemeClr val="tx1"/>
                </a:solidFill>
                <a:latin typeface="+mn-lt"/>
              </a:defRPr>
            </a:lvl9pPr>
          </a:lstStyle>
          <a:p>
            <a:pPr marL="0" indent="0">
              <a:spcAft>
                <a:spcPts val="1200"/>
              </a:spcAft>
              <a:buNone/>
            </a:pPr>
            <a:endParaRPr lang="en-US" sz="2400" baseline="0" dirty="0">
              <a:latin typeface="Arial" panose="020B0604020202020204" pitchFamily="34" charset="0"/>
              <a:cs typeface="Arial" panose="020B0604020202020204" pitchFamily="34" charset="0"/>
            </a:endParaRPr>
          </a:p>
          <a:p>
            <a:pPr marL="0" indent="0">
              <a:spcAft>
                <a:spcPts val="1200"/>
              </a:spcAft>
              <a:buNone/>
            </a:pPr>
            <a:endParaRPr lang="en-US" sz="2400" dirty="0">
              <a:latin typeface="Arial" panose="020B0604020202020204" pitchFamily="34" charset="0"/>
              <a:cs typeface="Arial" panose="020B0604020202020204" pitchFamily="34" charset="0"/>
            </a:endParaRPr>
          </a:p>
          <a:p>
            <a:pPr marL="0" indent="0">
              <a:spcAft>
                <a:spcPts val="1200"/>
              </a:spcAft>
              <a:buNone/>
            </a:pPr>
            <a:endParaRPr lang="en-US" sz="2400" baseline="0" dirty="0">
              <a:latin typeface="Arial" panose="020B0604020202020204" pitchFamily="34" charset="0"/>
              <a:cs typeface="Arial" panose="020B0604020202020204" pitchFamily="34" charset="0"/>
            </a:endParaRPr>
          </a:p>
          <a:p>
            <a:pPr marL="0" indent="0">
              <a:spcAft>
                <a:spcPts val="1200"/>
              </a:spcAft>
              <a:buNone/>
            </a:pPr>
            <a:endParaRPr lang="en-US" sz="2400" dirty="0">
              <a:latin typeface="Arial" panose="020B0604020202020204" pitchFamily="34" charset="0"/>
              <a:cs typeface="Arial" panose="020B0604020202020204" pitchFamily="34" charset="0"/>
            </a:endParaRPr>
          </a:p>
          <a:p>
            <a:pPr marL="0" indent="0">
              <a:spcAft>
                <a:spcPts val="1200"/>
              </a:spcAft>
              <a:buNone/>
            </a:pPr>
            <a:endParaRPr lang="en-US" sz="2400" baseline="0" dirty="0">
              <a:latin typeface="Arial" panose="020B0604020202020204" pitchFamily="34" charset="0"/>
              <a:cs typeface="Arial" panose="020B0604020202020204" pitchFamily="34" charset="0"/>
            </a:endParaRPr>
          </a:p>
          <a:p>
            <a:pPr marL="0" indent="0">
              <a:spcAft>
                <a:spcPts val="1200"/>
              </a:spcAft>
              <a:buNone/>
            </a:pPr>
            <a:r>
              <a:rPr lang="en-US" sz="2400" baseline="0" dirty="0">
                <a:latin typeface="Arial" panose="020B0604020202020204" pitchFamily="34" charset="0"/>
                <a:cs typeface="Arial" panose="020B0604020202020204" pitchFamily="34" charset="0"/>
              </a:rPr>
              <a:t>5. The low temperature last night was 10 degrees above normal. </a:t>
            </a:r>
            <a:endParaRPr lang="en-US" sz="2400" kern="0" baseline="0" dirty="0">
              <a:latin typeface="Arial" panose="020B0604020202020204" pitchFamily="34" charset="0"/>
              <a:cs typeface="Arial" panose="020B0604020202020204" pitchFamily="34" charset="0"/>
            </a:endParaRPr>
          </a:p>
          <a:p>
            <a:pPr marL="0" indent="0">
              <a:buFontTx/>
              <a:buNone/>
            </a:pPr>
            <a:endParaRPr lang="en-US" sz="2000" kern="0" baseline="0" dirty="0">
              <a:latin typeface="Times New Roman" panose="02020603050405020304" pitchFamily="18" charset="0"/>
              <a:cs typeface="Times New Roman" panose="02020603050405020304" pitchFamily="18" charset="0"/>
            </a:endParaRPr>
          </a:p>
        </p:txBody>
      </p:sp>
      <p:sp>
        <p:nvSpPr>
          <p:cNvPr id="6" name="Explosion: 14 Points 5" descr="Yellow graphic with &quot;Pop Quiz!&quot; in center" title="Graphic">
            <a:extLst>
              <a:ext uri="{FF2B5EF4-FFF2-40B4-BE49-F238E27FC236}">
                <a16:creationId xmlns:a16="http://schemas.microsoft.com/office/drawing/2014/main" id="{23EF2638-A76F-4822-918A-72E624FD9DF8}"/>
              </a:ext>
            </a:extLst>
          </p:cNvPr>
          <p:cNvSpPr/>
          <p:nvPr/>
        </p:nvSpPr>
        <p:spPr bwMode="auto">
          <a:xfrm rot="482008">
            <a:off x="6677440" y="1366366"/>
            <a:ext cx="1906212" cy="1578584"/>
          </a:xfrm>
          <a:prstGeom prst="irregularSeal2">
            <a:avLst/>
          </a:prstGeom>
          <a:solidFill>
            <a:srgbClr val="FFC000"/>
          </a:solidFill>
          <a:ln>
            <a:noFill/>
          </a:ln>
          <a:effectLst/>
        </p:spPr>
        <p:txBody>
          <a:bodyPr vert="horz" wrap="square" lIns="91440" tIns="45720" rIns="91440" bIns="45720" numCol="1" rtlCol="0" anchor="ctr" anchorCtr="1" compatLnSpc="1">
            <a:prstTxWarp prst="textNoShape">
              <a:avLst/>
            </a:prstTxWarp>
            <a:normAutofit/>
          </a:bodyPr>
          <a:lstStyle/>
          <a:p>
            <a:pPr marL="0" indent="0">
              <a:buFontTx/>
              <a:buNone/>
            </a:pPr>
            <a:r>
              <a:rPr lang="en-US" b="1" kern="0" baseline="0">
                <a:latin typeface="Arial Black" panose="020B0A04020102020204" pitchFamily="34" charset="0"/>
                <a:cs typeface="Times New Roman" panose="02020603050405020304" pitchFamily="18" charset="0"/>
              </a:rPr>
              <a:t>Pop Quiz!</a:t>
            </a:r>
            <a:endParaRPr lang="en-US" kern="0" baseline="0">
              <a:latin typeface="Arial Black" panose="020B0A04020102020204" pitchFamily="34" charset="0"/>
              <a:cs typeface="Times New Roman" panose="02020603050405020304" pitchFamily="18" charset="0"/>
            </a:endParaRPr>
          </a:p>
        </p:txBody>
      </p:sp>
    </p:spTree>
    <p:extLst>
      <p:ext uri="{BB962C8B-B14F-4D97-AF65-F5344CB8AC3E}">
        <p14:creationId xmlns:p14="http://schemas.microsoft.com/office/powerpoint/2010/main" val="31002674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image of a black throated green warbler on a branch">
            <a:extLst>
              <a:ext uri="{FF2B5EF4-FFF2-40B4-BE49-F238E27FC236}">
                <a16:creationId xmlns:a16="http://schemas.microsoft.com/office/drawing/2014/main" id="{AD75242C-E53A-4192-8EB7-040DBA766CAA}"/>
              </a:ext>
            </a:extLst>
          </p:cNvPr>
          <p:cNvPicPr>
            <a:picLocks noChangeAspect="1"/>
          </p:cNvPicPr>
          <p:nvPr/>
        </p:nvPicPr>
        <p:blipFill>
          <a:blip r:embed="rId3">
            <a:duotone>
              <a:schemeClr val="bg2">
                <a:shade val="45000"/>
                <a:satMod val="135000"/>
              </a:schemeClr>
              <a:prstClr val="white"/>
            </a:duotone>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334128" y="-1477128"/>
            <a:ext cx="9812256" cy="9812256"/>
          </a:xfrm>
          <a:prstGeom prst="rect">
            <a:avLst/>
          </a:prstGeom>
        </p:spPr>
      </p:pic>
      <p:sp>
        <p:nvSpPr>
          <p:cNvPr id="2" name="Content Placeholder 1"/>
          <p:cNvSpPr>
            <a:spLocks noGrp="1"/>
          </p:cNvSpPr>
          <p:nvPr>
            <p:ph type="title" idx="4294967295"/>
          </p:nvPr>
        </p:nvSpPr>
        <p:spPr>
          <a:xfrm>
            <a:off x="615950" y="625475"/>
            <a:ext cx="8077200" cy="762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457207" rtl="0" eaLnBrk="1" fontAlgn="auto" latinLnBrk="0" hangingPunct="1">
              <a:lnSpc>
                <a:spcPct val="100000"/>
              </a:lnSpc>
              <a:spcBef>
                <a:spcPts val="1000"/>
              </a:spcBef>
              <a:spcAft>
                <a:spcPts val="0"/>
              </a:spcAft>
              <a:buClr>
                <a:schemeClr val="bg2">
                  <a:lumMod val="40000"/>
                  <a:lumOff val="60000"/>
                </a:schemeClr>
              </a:buClr>
              <a:buSzPct val="80000"/>
              <a:buFontTx/>
              <a:buNone/>
              <a:tabLst/>
              <a:defRPr/>
            </a:pPr>
            <a:r>
              <a:rPr kumimoji="0" lang="en-US" sz="2200" b="1" i="0" u="none" strike="noStrike" kern="1200" cap="none" spc="0" normalizeH="0" baseline="0" noProof="0" dirty="0">
                <a:ln>
                  <a:noFill/>
                </a:ln>
                <a:solidFill>
                  <a:schemeClr val="tx1"/>
                </a:solidFill>
                <a:effectLst/>
                <a:uLnTx/>
                <a:uFillTx/>
                <a:latin typeface="+mj-lt"/>
                <a:ea typeface="+mj-ea"/>
                <a:cs typeface="Times New Roman" panose="02020603050405020304" pitchFamily="18" charset="0"/>
              </a:rPr>
              <a:t>ANSWER! </a:t>
            </a:r>
          </a:p>
          <a:p>
            <a:pPr marL="0" marR="0" lvl="0" indent="0" algn="l" defTabSz="457207" rtl="0" eaLnBrk="1" fontAlgn="auto" latinLnBrk="0" hangingPunct="1">
              <a:lnSpc>
                <a:spcPct val="100000"/>
              </a:lnSpc>
              <a:spcBef>
                <a:spcPts val="1000"/>
              </a:spcBef>
              <a:spcAft>
                <a:spcPts val="0"/>
              </a:spcAft>
              <a:buClr>
                <a:schemeClr val="bg2">
                  <a:lumMod val="40000"/>
                  <a:lumOff val="60000"/>
                </a:schemeClr>
              </a:buClr>
              <a:buSzPct val="80000"/>
              <a:buFontTx/>
              <a:buNone/>
              <a:tabLst/>
              <a:defRPr/>
            </a:pPr>
            <a:r>
              <a:rPr kumimoji="0" lang="en-US" sz="2200" b="0" i="0" u="none" strike="noStrike" kern="1200" cap="none" spc="0" normalizeH="0" baseline="0" noProof="0" dirty="0">
                <a:ln>
                  <a:noFill/>
                </a:ln>
                <a:solidFill>
                  <a:schemeClr val="tx1"/>
                </a:solidFill>
                <a:effectLst/>
                <a:uLnTx/>
                <a:uFillTx/>
                <a:latin typeface="+mj-lt"/>
                <a:ea typeface="+mj-ea"/>
                <a:cs typeface="Times New Roman" panose="02020603050405020304" pitchFamily="18" charset="0"/>
              </a:rPr>
              <a:t>Weather, Climate, or Both…         </a:t>
            </a:r>
          </a:p>
        </p:txBody>
      </p:sp>
      <p:sp>
        <p:nvSpPr>
          <p:cNvPr id="8" name="Content Placeholder 5"/>
          <p:cNvSpPr txBox="1">
            <a:spLocks/>
          </p:cNvSpPr>
          <p:nvPr/>
        </p:nvSpPr>
        <p:spPr bwMode="auto">
          <a:xfrm>
            <a:off x="615855" y="1413164"/>
            <a:ext cx="791229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085850" indent="-228600" algn="l" rtl="0" eaLnBrk="0" fontAlgn="base" hangingPunct="0">
              <a:spcBef>
                <a:spcPct val="20000"/>
              </a:spcBef>
              <a:spcAft>
                <a:spcPct val="0"/>
              </a:spcAft>
              <a:buChar char="•"/>
              <a:defRPr sz="2400">
                <a:solidFill>
                  <a:schemeClr val="tx1"/>
                </a:solidFill>
                <a:latin typeface="+mn-lt"/>
              </a:defRPr>
            </a:lvl3pPr>
            <a:lvl4pPr marL="1428750" indent="-228600" algn="l" rtl="0" eaLnBrk="0" fontAlgn="base" hangingPunct="0">
              <a:spcBef>
                <a:spcPct val="20000"/>
              </a:spcBef>
              <a:spcAft>
                <a:spcPct val="0"/>
              </a:spcAft>
              <a:buChar char="–"/>
              <a:defRPr sz="2000">
                <a:solidFill>
                  <a:schemeClr val="tx1"/>
                </a:solidFill>
                <a:latin typeface="+mn-lt"/>
              </a:defRPr>
            </a:lvl4pPr>
            <a:lvl5pPr marL="1771650" indent="-228600" algn="l" rtl="0" eaLnBrk="0" fontAlgn="base" hangingPunct="0">
              <a:spcBef>
                <a:spcPct val="20000"/>
              </a:spcBef>
              <a:spcAft>
                <a:spcPct val="0"/>
              </a:spcAft>
              <a:buChar char="»"/>
              <a:defRPr sz="2000">
                <a:solidFill>
                  <a:schemeClr val="tx1"/>
                </a:solidFill>
                <a:latin typeface="+mn-lt"/>
              </a:defRPr>
            </a:lvl5pPr>
            <a:lvl6pPr marL="2228850" indent="-228600" algn="l" rtl="0" eaLnBrk="0" fontAlgn="base" hangingPunct="0">
              <a:spcBef>
                <a:spcPct val="20000"/>
              </a:spcBef>
              <a:spcAft>
                <a:spcPct val="0"/>
              </a:spcAft>
              <a:buChar char="»"/>
              <a:defRPr sz="2000">
                <a:solidFill>
                  <a:schemeClr val="tx1"/>
                </a:solidFill>
                <a:latin typeface="+mn-lt"/>
              </a:defRPr>
            </a:lvl6pPr>
            <a:lvl7pPr marL="2686050" indent="-228600" algn="l" rtl="0" eaLnBrk="0" fontAlgn="base" hangingPunct="0">
              <a:spcBef>
                <a:spcPct val="20000"/>
              </a:spcBef>
              <a:spcAft>
                <a:spcPct val="0"/>
              </a:spcAft>
              <a:buChar char="»"/>
              <a:defRPr sz="2000">
                <a:solidFill>
                  <a:schemeClr val="tx1"/>
                </a:solidFill>
                <a:latin typeface="+mn-lt"/>
              </a:defRPr>
            </a:lvl7pPr>
            <a:lvl8pPr marL="3143250" indent="-228600" algn="l" rtl="0" eaLnBrk="0" fontAlgn="base" hangingPunct="0">
              <a:spcBef>
                <a:spcPct val="20000"/>
              </a:spcBef>
              <a:spcAft>
                <a:spcPct val="0"/>
              </a:spcAft>
              <a:buChar char="»"/>
              <a:defRPr sz="2000">
                <a:solidFill>
                  <a:schemeClr val="tx1"/>
                </a:solidFill>
                <a:latin typeface="+mn-lt"/>
              </a:defRPr>
            </a:lvl8pPr>
            <a:lvl9pPr marL="3600450" indent="-228600" algn="l" rtl="0" eaLnBrk="0" fontAlgn="base" hangingPunct="0">
              <a:spcBef>
                <a:spcPct val="20000"/>
              </a:spcBef>
              <a:spcAft>
                <a:spcPct val="0"/>
              </a:spcAft>
              <a:buChar char="»"/>
              <a:defRPr sz="2000">
                <a:solidFill>
                  <a:schemeClr val="tx1"/>
                </a:solidFill>
                <a:latin typeface="+mn-lt"/>
              </a:defRPr>
            </a:lvl9pPr>
          </a:lstStyle>
          <a:p>
            <a:pPr marL="0" indent="0">
              <a:spcAft>
                <a:spcPts val="1200"/>
              </a:spcAft>
              <a:buNone/>
            </a:pPr>
            <a:endParaRPr lang="en-US" sz="2000" kern="1400" dirty="0">
              <a:cs typeface="Times New Roman" pitchFamily="18" charset="0"/>
            </a:endParaRPr>
          </a:p>
          <a:p>
            <a:pPr marL="0" indent="0">
              <a:spcAft>
                <a:spcPts val="1200"/>
              </a:spcAft>
              <a:buNone/>
            </a:pPr>
            <a:endParaRPr lang="en-US" sz="2000" kern="1400" dirty="0">
              <a:cs typeface="Times New Roman" pitchFamily="18" charset="0"/>
            </a:endParaRPr>
          </a:p>
          <a:p>
            <a:pPr marL="0" indent="0">
              <a:spcAft>
                <a:spcPts val="1200"/>
              </a:spcAft>
              <a:buNone/>
            </a:pPr>
            <a:endParaRPr lang="en-US" sz="2000" kern="1400" dirty="0">
              <a:cs typeface="Times New Roman" pitchFamily="18" charset="0"/>
            </a:endParaRPr>
          </a:p>
          <a:p>
            <a:pPr marL="0" indent="0">
              <a:spcAft>
                <a:spcPts val="1200"/>
              </a:spcAft>
              <a:buNone/>
            </a:pPr>
            <a:endParaRPr lang="en-US" sz="2000" kern="1400" dirty="0">
              <a:cs typeface="Times New Roman" pitchFamily="18" charset="0"/>
            </a:endParaRPr>
          </a:p>
          <a:p>
            <a:pPr marL="0" indent="0">
              <a:spcAft>
                <a:spcPts val="1200"/>
              </a:spcAft>
              <a:buNone/>
            </a:pPr>
            <a:endParaRPr lang="en-US" sz="2000" kern="1400" dirty="0">
              <a:cs typeface="Times New Roman" pitchFamily="18" charset="0"/>
            </a:endParaRPr>
          </a:p>
          <a:p>
            <a:pPr marL="0" indent="0">
              <a:spcAft>
                <a:spcPts val="1200"/>
              </a:spcAft>
              <a:buNone/>
            </a:pPr>
            <a:endParaRPr lang="en-US" sz="2000" kern="1400" dirty="0">
              <a:cs typeface="Times New Roman" pitchFamily="18" charset="0"/>
            </a:endParaRPr>
          </a:p>
          <a:p>
            <a:pPr marL="0" indent="0">
              <a:spcAft>
                <a:spcPts val="1200"/>
              </a:spcAft>
              <a:buNone/>
            </a:pPr>
            <a:r>
              <a:rPr lang="en-US" sz="2000" kern="1400" dirty="0">
                <a:cs typeface="Times New Roman" pitchFamily="18" charset="0"/>
              </a:rPr>
              <a:t>5. The low temperature last night was 10 degrees above normal. </a:t>
            </a:r>
            <a:r>
              <a:rPr lang="en-US" sz="2000" b="1" kern="1400" dirty="0">
                <a:cs typeface="Times New Roman" pitchFamily="18" charset="0"/>
              </a:rPr>
              <a:t>Both, weather (10 degrees) and climate (normal for that time of year)</a:t>
            </a:r>
          </a:p>
          <a:p>
            <a:pPr marL="0" indent="0">
              <a:buFontTx/>
              <a:buNone/>
            </a:pPr>
            <a:endParaRPr lang="en-US" sz="2000" kern="0" baseline="0" dirty="0">
              <a:latin typeface="Times New Roman" panose="02020603050405020304" pitchFamily="18" charset="0"/>
              <a:cs typeface="Times New Roman" panose="02020603050405020304" pitchFamily="18" charset="0"/>
            </a:endParaRPr>
          </a:p>
          <a:p>
            <a:pPr marL="0" indent="0">
              <a:buFontTx/>
              <a:buNone/>
            </a:pPr>
            <a:endParaRPr lang="en-US" sz="2000" kern="0" baseline="0" dirty="0">
              <a:latin typeface="Times New Roman" panose="02020603050405020304" pitchFamily="18" charset="0"/>
              <a:cs typeface="Times New Roman" panose="02020603050405020304" pitchFamily="18" charset="0"/>
            </a:endParaRPr>
          </a:p>
        </p:txBody>
      </p:sp>
      <p:sp>
        <p:nvSpPr>
          <p:cNvPr id="3" name="Explosion: 14 Points 2">
            <a:extLst>
              <a:ext uri="{FF2B5EF4-FFF2-40B4-BE49-F238E27FC236}">
                <a16:creationId xmlns:a16="http://schemas.microsoft.com/office/drawing/2014/main" id="{9A536D62-0C43-4DC5-B923-73D845F954DA}"/>
              </a:ext>
            </a:extLst>
          </p:cNvPr>
          <p:cNvSpPr/>
          <p:nvPr/>
        </p:nvSpPr>
        <p:spPr bwMode="auto">
          <a:xfrm rot="482008">
            <a:off x="6114042" y="279669"/>
            <a:ext cx="1965268" cy="1452682"/>
          </a:xfrm>
          <a:prstGeom prst="irregularSeal2">
            <a:avLst/>
          </a:prstGeom>
          <a:solidFill>
            <a:srgbClr val="FFC000"/>
          </a:solidFill>
          <a:ln>
            <a:noFill/>
          </a:ln>
          <a:effectLst/>
        </p:spPr>
        <p:txBody>
          <a:bodyPr vert="horz" wrap="square" lIns="91440" tIns="45720" rIns="91440" bIns="45720" numCol="1" rtlCol="0" anchor="ctr" anchorCtr="1" compatLnSpc="1">
            <a:prstTxWarp prst="textNoShape">
              <a:avLst/>
            </a:prstTxWarp>
            <a:spAutoFit/>
          </a:bodyPr>
          <a:lstStyle/>
          <a:p>
            <a:pPr marL="0" indent="0">
              <a:buFontTx/>
              <a:buNone/>
            </a:pPr>
            <a:r>
              <a:rPr lang="en-US" b="1" kern="0" baseline="0">
                <a:latin typeface="Arial Black" panose="020B0A04020102020204" pitchFamily="34" charset="0"/>
                <a:cs typeface="Times New Roman" panose="02020603050405020304" pitchFamily="18" charset="0"/>
              </a:rPr>
              <a:t>Pop Quiz!</a:t>
            </a:r>
            <a:endParaRPr lang="en-US" kern="0" baseline="0">
              <a:latin typeface="Arial Black" panose="020B0A04020102020204" pitchFamily="34" charset="0"/>
              <a:cs typeface="Times New Roman" panose="02020603050405020304" pitchFamily="18" charset="0"/>
            </a:endParaRPr>
          </a:p>
        </p:txBody>
      </p:sp>
    </p:spTree>
    <p:extLst>
      <p:ext uri="{BB962C8B-B14F-4D97-AF65-F5344CB8AC3E}">
        <p14:creationId xmlns:p14="http://schemas.microsoft.com/office/powerpoint/2010/main" val="19157975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Trillium flower surrounded by fringed phaecelia" title="Flowers">
            <a:extLst>
              <a:ext uri="{FF2B5EF4-FFF2-40B4-BE49-F238E27FC236}">
                <a16:creationId xmlns:a16="http://schemas.microsoft.com/office/drawing/2014/main" id="{2F200756-D00C-48FF-89FA-81C2FCB69AC5}"/>
              </a:ext>
            </a:extLst>
          </p:cNvPr>
          <p:cNvPicPr>
            <a:picLocks noChangeAspect="1"/>
          </p:cNvPicPr>
          <p:nvPr/>
        </p:nvPicPr>
        <p:blipFill rotWithShape="1">
          <a:blip r:embed="rId3">
            <a:extLst>
              <a:ext uri="{28A0092B-C50C-407E-A947-70E740481C1C}">
                <a14:useLocalDpi xmlns:a14="http://schemas.microsoft.com/office/drawing/2010/main" val="0"/>
              </a:ext>
            </a:extLst>
          </a:blip>
          <a:srcRect t="14469" b="7420"/>
          <a:stretch/>
        </p:blipFill>
        <p:spPr>
          <a:xfrm>
            <a:off x="0" y="-3023896"/>
            <a:ext cx="9875665" cy="10285307"/>
          </a:xfrm>
          <a:prstGeom prst="rect">
            <a:avLst/>
          </a:prstGeom>
        </p:spPr>
      </p:pic>
      <p:sp>
        <p:nvSpPr>
          <p:cNvPr id="4" name="Content Placeholder 3">
            <a:extLst>
              <a:ext uri="{FF2B5EF4-FFF2-40B4-BE49-F238E27FC236}">
                <a16:creationId xmlns:a16="http://schemas.microsoft.com/office/drawing/2014/main" id="{FFF0FE36-483D-4B03-B145-28F0F30AC26D}"/>
              </a:ext>
            </a:extLst>
          </p:cNvPr>
          <p:cNvSpPr>
            <a:spLocks noGrp="1"/>
          </p:cNvSpPr>
          <p:nvPr>
            <p:ph type="title" idx="4294967295"/>
          </p:nvPr>
        </p:nvSpPr>
        <p:spPr>
          <a:xfrm>
            <a:off x="0" y="3690938"/>
            <a:ext cx="7996238" cy="1919287"/>
          </a:xfrm>
          <a:prstGeom prst="rect">
            <a:avLst/>
          </a:prstGeom>
          <a:solidFill>
            <a:schemeClr val="bg2">
              <a:lumMod val="50000"/>
              <a:alpha val="44000"/>
            </a:schemeClr>
          </a:solid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457207" rtl="0" eaLnBrk="1" fontAlgn="auto" latinLnBrk="0" hangingPunct="1">
              <a:lnSpc>
                <a:spcPct val="100000"/>
              </a:lnSpc>
              <a:spcBef>
                <a:spcPts val="1000"/>
              </a:spcBef>
              <a:spcAft>
                <a:spcPts val="0"/>
              </a:spcAft>
              <a:buClr>
                <a:schemeClr val="bg2">
                  <a:lumMod val="40000"/>
                  <a:lumOff val="60000"/>
                </a:schemeClr>
              </a:buClr>
              <a:buSzPct val="80000"/>
              <a:buFont typeface="Wingdings 3" charset="2"/>
              <a:buNone/>
              <a:tabLst/>
              <a:defRPr/>
            </a:pPr>
            <a:r>
              <a:rPr kumimoji="0" lang="en-US" sz="3200" b="0" i="0" u="none" strike="noStrike" kern="1200" cap="none" spc="0" normalizeH="0" baseline="0" noProof="0" dirty="0">
                <a:ln>
                  <a:noFill/>
                </a:ln>
                <a:solidFill>
                  <a:schemeClr val="tx1"/>
                </a:solidFill>
                <a:effectLst/>
                <a:uLnTx/>
                <a:uFillTx/>
                <a:latin typeface="+mj-lt"/>
                <a:ea typeface="+mj-ea"/>
                <a:cs typeface="+mj-cs"/>
              </a:rPr>
              <a:t>Weird climate: Mismatches in timing</a:t>
            </a:r>
          </a:p>
          <a:p>
            <a:pPr marL="0" marR="0" lvl="0" indent="0" algn="ctr" defTabSz="457207" rtl="0" eaLnBrk="1" fontAlgn="auto" latinLnBrk="0" hangingPunct="1">
              <a:lnSpc>
                <a:spcPct val="100000"/>
              </a:lnSpc>
              <a:spcBef>
                <a:spcPts val="1000"/>
              </a:spcBef>
              <a:spcAft>
                <a:spcPts val="0"/>
              </a:spcAft>
              <a:buClr>
                <a:schemeClr val="bg2">
                  <a:lumMod val="40000"/>
                  <a:lumOff val="60000"/>
                </a:schemeClr>
              </a:buClr>
              <a:buSzPct val="80000"/>
              <a:buFont typeface="Wingdings 3" charset="2"/>
              <a:buNone/>
              <a:tabLst/>
              <a:defRPr/>
            </a:pPr>
            <a:endParaRPr kumimoji="0" lang="en-US" sz="1800" b="0" i="0" u="none" strike="noStrike" kern="1200" cap="none" spc="0" normalizeH="0" baseline="0" noProof="0" dirty="0">
              <a:ln>
                <a:noFill/>
              </a:ln>
              <a:solidFill>
                <a:schemeClr val="tx1"/>
              </a:solidFill>
              <a:effectLst/>
              <a:uLnTx/>
              <a:uFillTx/>
              <a:latin typeface="+mj-lt"/>
              <a:ea typeface="+mj-ea"/>
              <a:cs typeface="+mj-cs"/>
            </a:endParaRPr>
          </a:p>
          <a:p>
            <a:pPr marL="0" marR="0" lvl="0" indent="0" algn="ctr" defTabSz="457207" rtl="0" eaLnBrk="1" fontAlgn="auto" latinLnBrk="0" hangingPunct="1">
              <a:lnSpc>
                <a:spcPct val="100000"/>
              </a:lnSpc>
              <a:spcBef>
                <a:spcPts val="1000"/>
              </a:spcBef>
              <a:spcAft>
                <a:spcPts val="0"/>
              </a:spcAft>
              <a:buClr>
                <a:schemeClr val="bg2">
                  <a:lumMod val="40000"/>
                  <a:lumOff val="60000"/>
                </a:schemeClr>
              </a:buClr>
              <a:buSzPct val="80000"/>
              <a:buFont typeface="Wingdings 3" charset="2"/>
              <a:buNone/>
              <a:tabLst/>
              <a:defRPr/>
            </a:pPr>
            <a:endParaRPr kumimoji="0" lang="en-US" sz="1800" b="0" i="0" u="none" strike="noStrike" kern="1200" cap="none" spc="0" normalizeH="0" baseline="0" noProof="0" dirty="0">
              <a:ln>
                <a:noFill/>
              </a:ln>
              <a:solidFill>
                <a:schemeClr val="tx1"/>
              </a:solidFill>
              <a:effectLst/>
              <a:uLnTx/>
              <a:uFillTx/>
              <a:latin typeface="+mj-lt"/>
              <a:ea typeface="+mj-ea"/>
              <a:cs typeface="+mj-cs"/>
            </a:endParaRPr>
          </a:p>
        </p:txBody>
      </p:sp>
      <p:sp>
        <p:nvSpPr>
          <p:cNvPr id="3" name="Content Placeholder 3">
            <a:extLst>
              <a:ext uri="{FF2B5EF4-FFF2-40B4-BE49-F238E27FC236}">
                <a16:creationId xmlns:a16="http://schemas.microsoft.com/office/drawing/2014/main" id="{5E3ED8F8-3B46-9A27-9D70-29AE862031D8}"/>
              </a:ext>
            </a:extLst>
          </p:cNvPr>
          <p:cNvSpPr txBox="1">
            <a:spLocks/>
          </p:cNvSpPr>
          <p:nvPr/>
        </p:nvSpPr>
        <p:spPr>
          <a:xfrm>
            <a:off x="0" y="3690475"/>
            <a:ext cx="7996518" cy="1920339"/>
          </a:xfrm>
          <a:prstGeom prst="rect">
            <a:avLst/>
          </a:prstGeom>
          <a:noFill/>
        </p:spPr>
        <p:txBody>
          <a:bodyPr vert="horz" lIns="91440" tIns="45720" rIns="91440" bIns="45720" rtlCol="0" anchor="ctr">
            <a:normAutofit/>
          </a:bodyPr>
          <a:lst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400050" lvl="1" indent="0">
              <a:buFont typeface="Wingdings 3" charset="2"/>
              <a:buNone/>
            </a:pPr>
            <a:endParaRPr lang="en-US" sz="3200" b="1" dirty="0">
              <a:solidFill>
                <a:schemeClr val="bg1">
                  <a:lumMod val="20000"/>
                  <a:lumOff val="80000"/>
                </a:schemeClr>
              </a:solidFill>
            </a:endParaRPr>
          </a:p>
          <a:p>
            <a:pPr marL="400050" lvl="1" indent="0">
              <a:buFont typeface="Wingdings 3" charset="2"/>
              <a:buNone/>
            </a:pPr>
            <a:r>
              <a:rPr lang="en-US" b="1" dirty="0">
                <a:solidFill>
                  <a:schemeClr val="bg1">
                    <a:lumMod val="20000"/>
                    <a:lumOff val="80000"/>
                  </a:schemeClr>
                </a:solidFill>
              </a:rPr>
              <a:t>Can you think of examples you’ve witnessed that demonstrate seasonal mixed messages?</a:t>
            </a:r>
          </a:p>
        </p:txBody>
      </p:sp>
    </p:spTree>
    <p:extLst>
      <p:ext uri="{BB962C8B-B14F-4D97-AF65-F5344CB8AC3E}">
        <p14:creationId xmlns:p14="http://schemas.microsoft.com/office/powerpoint/2010/main" val="14261083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2D157802-2CF5-4C0E-A190-832264B817F1}"/>
              </a:ext>
            </a:extLst>
          </p:cNvPr>
          <p:cNvSpPr txBox="1">
            <a:spLocks noGrp="1"/>
          </p:cNvSpPr>
          <p:nvPr>
            <p:ph type="title" idx="4294967295"/>
          </p:nvPr>
        </p:nvSpPr>
        <p:spPr bwMode="auto">
          <a:xfrm>
            <a:off x="652184" y="445775"/>
            <a:ext cx="7696200" cy="604392"/>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chemeClr val="bg1">
                    <a:lumMod val="20000"/>
                    <a:lumOff val="80000"/>
                  </a:schemeClr>
                </a:solidFill>
                <a:effectLst/>
                <a:uLnTx/>
                <a:uFillTx/>
                <a:latin typeface="+mj-lt"/>
                <a:ea typeface="+mj-ea"/>
                <a:cs typeface="Calibri" panose="020F0502020204030204" pitchFamily="34" charset="0"/>
              </a:rPr>
              <a:t>Biodiversity in the Smokies  </a:t>
            </a:r>
          </a:p>
        </p:txBody>
      </p:sp>
      <p:sp>
        <p:nvSpPr>
          <p:cNvPr id="2" name="Title 1">
            <a:extLst>
              <a:ext uri="{FF2B5EF4-FFF2-40B4-BE49-F238E27FC236}">
                <a16:creationId xmlns:a16="http://schemas.microsoft.com/office/drawing/2014/main" id="{ACE51BDD-CF48-BFFC-22FF-9EE08E305E30}"/>
              </a:ext>
            </a:extLst>
          </p:cNvPr>
          <p:cNvSpPr txBox="1">
            <a:spLocks/>
          </p:cNvSpPr>
          <p:nvPr/>
        </p:nvSpPr>
        <p:spPr bwMode="auto">
          <a:xfrm>
            <a:off x="654082" y="893140"/>
            <a:ext cx="7696200" cy="416121"/>
          </a:xfrm>
          <a:prstGeom prst="rect">
            <a:avLst/>
          </a:prstGeom>
          <a:noFill/>
          <a:ln w="9525">
            <a:noFill/>
            <a:miter lim="800000"/>
            <a:headEnd/>
            <a:tailEnd/>
          </a:ln>
        </p:spPr>
        <p:txBody>
          <a:bodyPr anchor="ctr"/>
          <a:lstStyle/>
          <a:p>
            <a:pPr>
              <a:defRPr/>
            </a:pPr>
            <a:r>
              <a:rPr lang="en-US" sz="2000" i="1" kern="0" baseline="0" dirty="0">
                <a:solidFill>
                  <a:schemeClr val="bg1">
                    <a:lumMod val="20000"/>
                    <a:lumOff val="80000"/>
                  </a:schemeClr>
                </a:solidFill>
                <a:ea typeface="+mj-ea"/>
                <a:cs typeface="Calibri" panose="020F0502020204030204" pitchFamily="34" charset="0"/>
              </a:rPr>
              <a:t>over 20,000 species inventoried</a:t>
            </a:r>
          </a:p>
        </p:txBody>
      </p:sp>
      <p:pic>
        <p:nvPicPr>
          <p:cNvPr id="12301" name="Picture 13" descr="Euaresta bella? - Euaresta bella (fly)" title="Fly">
            <a:hlinkClick r:id="rId3"/>
            <a:extLst>
              <a:ext uri="{FF2B5EF4-FFF2-40B4-BE49-F238E27FC236}">
                <a16:creationId xmlns:a16="http://schemas.microsoft.com/office/drawing/2014/main" id="{4F4A279D-7A6B-42A6-8D6E-F3CEEAE9ECD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863" t="6033" r="8624" b="4456"/>
          <a:stretch/>
        </p:blipFill>
        <p:spPr bwMode="auto">
          <a:xfrm>
            <a:off x="718820" y="2149288"/>
            <a:ext cx="1520045" cy="1604117"/>
          </a:xfrm>
          <a:prstGeom prst="rect">
            <a:avLst/>
          </a:prstGeom>
          <a:ln w="9525">
            <a:solidFill>
              <a:srgbClr val="000000"/>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2300" name="Rectangle 12">
            <a:extLst>
              <a:ext uri="{FF2B5EF4-FFF2-40B4-BE49-F238E27FC236}">
                <a16:creationId xmlns:a16="http://schemas.microsoft.com/office/drawing/2014/main" id="{B8F5A374-D1B9-4611-B558-7AAFEDD1514B}"/>
              </a:ext>
            </a:extLst>
          </p:cNvPr>
          <p:cNvSpPr>
            <a:spLocks noChangeArrowheads="1"/>
          </p:cNvSpPr>
          <p:nvPr/>
        </p:nvSpPr>
        <p:spPr bwMode="auto">
          <a:xfrm>
            <a:off x="709302" y="3815847"/>
            <a:ext cx="20351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NPSRawlinson"/>
              </a:defRPr>
            </a:lvl1pPr>
            <a:lvl2pPr marL="742950" indent="-285750">
              <a:spcBef>
                <a:spcPct val="20000"/>
              </a:spcBef>
              <a:buChar char="–"/>
              <a:defRPr sz="2800">
                <a:solidFill>
                  <a:schemeClr val="tx1"/>
                </a:solidFill>
                <a:latin typeface="NPSRawlinson"/>
              </a:defRPr>
            </a:lvl2pPr>
            <a:lvl3pPr marL="1143000" indent="-228600">
              <a:spcBef>
                <a:spcPct val="20000"/>
              </a:spcBef>
              <a:buChar char="•"/>
              <a:defRPr sz="2400">
                <a:solidFill>
                  <a:schemeClr val="tx1"/>
                </a:solidFill>
                <a:latin typeface="NPSRawlinson"/>
              </a:defRPr>
            </a:lvl3pPr>
            <a:lvl4pPr marL="1600200" indent="-228600">
              <a:spcBef>
                <a:spcPct val="20000"/>
              </a:spcBef>
              <a:buChar char="–"/>
              <a:defRPr sz="2000">
                <a:solidFill>
                  <a:schemeClr val="tx1"/>
                </a:solidFill>
                <a:latin typeface="NPSRawlinson"/>
              </a:defRPr>
            </a:lvl4pPr>
            <a:lvl5pPr marL="2057400" indent="-228600">
              <a:spcBef>
                <a:spcPct val="20000"/>
              </a:spcBef>
              <a:buChar char="»"/>
              <a:defRPr sz="2000">
                <a:solidFill>
                  <a:schemeClr val="tx1"/>
                </a:solidFill>
                <a:latin typeface="NPSRawlinson"/>
              </a:defRPr>
            </a:lvl5pPr>
            <a:lvl6pPr marL="2514600" indent="-228600" eaLnBrk="0" fontAlgn="base" hangingPunct="0">
              <a:spcBef>
                <a:spcPct val="20000"/>
              </a:spcBef>
              <a:spcAft>
                <a:spcPct val="0"/>
              </a:spcAft>
              <a:buChar char="»"/>
              <a:defRPr sz="2000">
                <a:solidFill>
                  <a:schemeClr val="tx1"/>
                </a:solidFill>
                <a:latin typeface="NPSRawlinson"/>
              </a:defRPr>
            </a:lvl6pPr>
            <a:lvl7pPr marL="2971800" indent="-228600" eaLnBrk="0" fontAlgn="base" hangingPunct="0">
              <a:spcBef>
                <a:spcPct val="20000"/>
              </a:spcBef>
              <a:spcAft>
                <a:spcPct val="0"/>
              </a:spcAft>
              <a:buChar char="»"/>
              <a:defRPr sz="2000">
                <a:solidFill>
                  <a:schemeClr val="tx1"/>
                </a:solidFill>
                <a:latin typeface="NPSRawlinson"/>
              </a:defRPr>
            </a:lvl7pPr>
            <a:lvl8pPr marL="3429000" indent="-228600" eaLnBrk="0" fontAlgn="base" hangingPunct="0">
              <a:spcBef>
                <a:spcPct val="20000"/>
              </a:spcBef>
              <a:spcAft>
                <a:spcPct val="0"/>
              </a:spcAft>
              <a:buChar char="»"/>
              <a:defRPr sz="2000">
                <a:solidFill>
                  <a:schemeClr val="tx1"/>
                </a:solidFill>
                <a:latin typeface="NPSRawlinson"/>
              </a:defRPr>
            </a:lvl8pPr>
            <a:lvl9pPr marL="3886200" indent="-228600" eaLnBrk="0" fontAlgn="base" hangingPunct="0">
              <a:spcBef>
                <a:spcPct val="20000"/>
              </a:spcBef>
              <a:spcAft>
                <a:spcPct val="0"/>
              </a:spcAft>
              <a:buChar char="»"/>
              <a:defRPr sz="2000">
                <a:solidFill>
                  <a:schemeClr val="tx1"/>
                </a:solidFill>
                <a:latin typeface="NPSRawlinson"/>
              </a:defRPr>
            </a:lvl9pPr>
          </a:lstStyle>
          <a:p>
            <a:pPr eaLnBrk="1" hangingPunct="1">
              <a:spcBef>
                <a:spcPct val="0"/>
              </a:spcBef>
              <a:buFontTx/>
              <a:buNone/>
            </a:pPr>
            <a:r>
              <a:rPr lang="en-US" altLang="en-US" sz="1600" b="1" i="1">
                <a:latin typeface="Arial" panose="020B0604020202020204" pitchFamily="34" charset="0"/>
                <a:sym typeface="Lucida Grande"/>
              </a:rPr>
              <a:t>Flies</a:t>
            </a:r>
            <a:endParaRPr lang="en-US" altLang="en-US" sz="1600" b="1">
              <a:latin typeface="Arial" panose="020B0604020202020204" pitchFamily="34" charset="0"/>
            </a:endParaRPr>
          </a:p>
          <a:p>
            <a:pPr eaLnBrk="1" hangingPunct="1">
              <a:spcBef>
                <a:spcPct val="0"/>
              </a:spcBef>
              <a:buFontTx/>
              <a:buNone/>
            </a:pPr>
            <a:r>
              <a:rPr lang="en-US" altLang="en-US" sz="1600" b="1">
                <a:latin typeface="Arial" panose="020B0604020202020204" pitchFamily="34" charset="0"/>
              </a:rPr>
              <a:t>65 new to science </a:t>
            </a:r>
          </a:p>
        </p:txBody>
      </p:sp>
      <p:pic>
        <p:nvPicPr>
          <p:cNvPr id="12293" name="Picture 5" descr="Spider on moss with egg sac - Pirainsu sac R ">
            <a:extLst>
              <a:ext uri="{FF2B5EF4-FFF2-40B4-BE49-F238E27FC236}">
                <a16:creationId xmlns:a16="http://schemas.microsoft.com/office/drawing/2014/main" id="{B8D50926-ECF5-440C-888F-DF01D143BDC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96490" y="1759142"/>
            <a:ext cx="1984224" cy="1349188"/>
          </a:xfrm>
          <a:prstGeom prst="rect">
            <a:avLst/>
          </a:prstGeom>
          <a:ln w="9525">
            <a:solidFill>
              <a:srgbClr val="000000"/>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2296" name="Rectangle 8">
            <a:extLst>
              <a:ext uri="{FF2B5EF4-FFF2-40B4-BE49-F238E27FC236}">
                <a16:creationId xmlns:a16="http://schemas.microsoft.com/office/drawing/2014/main" id="{5615DDB9-0A68-4F37-99B1-8FAA1F24B8F0}"/>
              </a:ext>
            </a:extLst>
          </p:cNvPr>
          <p:cNvSpPr>
            <a:spLocks noChangeArrowheads="1"/>
          </p:cNvSpPr>
          <p:nvPr/>
        </p:nvSpPr>
        <p:spPr bwMode="auto">
          <a:xfrm>
            <a:off x="5175718" y="1896829"/>
            <a:ext cx="11349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ctr">
            <a:spAutoFit/>
          </a:bodyPr>
          <a:lstStyle>
            <a:lvl1pPr>
              <a:spcBef>
                <a:spcPct val="20000"/>
              </a:spcBef>
              <a:buChar char="•"/>
              <a:defRPr sz="3200">
                <a:solidFill>
                  <a:schemeClr val="tx1"/>
                </a:solidFill>
                <a:latin typeface="NPSRawlinson"/>
              </a:defRPr>
            </a:lvl1pPr>
            <a:lvl2pPr marL="742950" indent="-285750">
              <a:spcBef>
                <a:spcPct val="20000"/>
              </a:spcBef>
              <a:buChar char="–"/>
              <a:defRPr sz="2800">
                <a:solidFill>
                  <a:schemeClr val="tx1"/>
                </a:solidFill>
                <a:latin typeface="NPSRawlinson"/>
              </a:defRPr>
            </a:lvl2pPr>
            <a:lvl3pPr marL="1143000" indent="-228600">
              <a:spcBef>
                <a:spcPct val="20000"/>
              </a:spcBef>
              <a:buChar char="•"/>
              <a:defRPr sz="2400">
                <a:solidFill>
                  <a:schemeClr val="tx1"/>
                </a:solidFill>
                <a:latin typeface="NPSRawlinson"/>
              </a:defRPr>
            </a:lvl3pPr>
            <a:lvl4pPr marL="1600200" indent="-228600">
              <a:spcBef>
                <a:spcPct val="20000"/>
              </a:spcBef>
              <a:buChar char="–"/>
              <a:defRPr sz="2000">
                <a:solidFill>
                  <a:schemeClr val="tx1"/>
                </a:solidFill>
                <a:latin typeface="NPSRawlinson"/>
              </a:defRPr>
            </a:lvl4pPr>
            <a:lvl5pPr marL="2057400" indent="-228600">
              <a:spcBef>
                <a:spcPct val="20000"/>
              </a:spcBef>
              <a:buChar char="»"/>
              <a:defRPr sz="2000">
                <a:solidFill>
                  <a:schemeClr val="tx1"/>
                </a:solidFill>
                <a:latin typeface="NPSRawlinson"/>
              </a:defRPr>
            </a:lvl5pPr>
            <a:lvl6pPr marL="2514600" indent="-228600" eaLnBrk="0" fontAlgn="base" hangingPunct="0">
              <a:spcBef>
                <a:spcPct val="20000"/>
              </a:spcBef>
              <a:spcAft>
                <a:spcPct val="0"/>
              </a:spcAft>
              <a:buChar char="»"/>
              <a:defRPr sz="2000">
                <a:solidFill>
                  <a:schemeClr val="tx1"/>
                </a:solidFill>
                <a:latin typeface="NPSRawlinson"/>
              </a:defRPr>
            </a:lvl6pPr>
            <a:lvl7pPr marL="2971800" indent="-228600" eaLnBrk="0" fontAlgn="base" hangingPunct="0">
              <a:spcBef>
                <a:spcPct val="20000"/>
              </a:spcBef>
              <a:spcAft>
                <a:spcPct val="0"/>
              </a:spcAft>
              <a:buChar char="»"/>
              <a:defRPr sz="2000">
                <a:solidFill>
                  <a:schemeClr val="tx1"/>
                </a:solidFill>
                <a:latin typeface="NPSRawlinson"/>
              </a:defRPr>
            </a:lvl7pPr>
            <a:lvl8pPr marL="3429000" indent="-228600" eaLnBrk="0" fontAlgn="base" hangingPunct="0">
              <a:spcBef>
                <a:spcPct val="20000"/>
              </a:spcBef>
              <a:spcAft>
                <a:spcPct val="0"/>
              </a:spcAft>
              <a:buChar char="»"/>
              <a:defRPr sz="2000">
                <a:solidFill>
                  <a:schemeClr val="tx1"/>
                </a:solidFill>
                <a:latin typeface="NPSRawlinson"/>
              </a:defRPr>
            </a:lvl8pPr>
            <a:lvl9pPr marL="3886200" indent="-228600" eaLnBrk="0" fontAlgn="base" hangingPunct="0">
              <a:spcBef>
                <a:spcPct val="20000"/>
              </a:spcBef>
              <a:spcAft>
                <a:spcPct val="0"/>
              </a:spcAft>
              <a:buChar char="»"/>
              <a:defRPr sz="2000">
                <a:solidFill>
                  <a:schemeClr val="tx1"/>
                </a:solidFill>
                <a:latin typeface="NPSRawlinson"/>
              </a:defRPr>
            </a:lvl9pPr>
          </a:lstStyle>
          <a:p>
            <a:pPr eaLnBrk="1" hangingPunct="1">
              <a:spcBef>
                <a:spcPct val="0"/>
              </a:spcBef>
              <a:buFontTx/>
              <a:buNone/>
            </a:pPr>
            <a:r>
              <a:rPr lang="en-US" altLang="en-US" sz="1600" b="1" i="1">
                <a:latin typeface="Arial" panose="020B0604020202020204" pitchFamily="34" charset="0"/>
              </a:rPr>
              <a:t>Spiders</a:t>
            </a:r>
          </a:p>
          <a:p>
            <a:pPr eaLnBrk="1" hangingPunct="1">
              <a:spcBef>
                <a:spcPct val="0"/>
              </a:spcBef>
              <a:buFontTx/>
              <a:buNone/>
            </a:pPr>
            <a:r>
              <a:rPr lang="en-US" altLang="en-US" sz="1600" b="1">
                <a:latin typeface="Arial" panose="020B0604020202020204" pitchFamily="34" charset="0"/>
              </a:rPr>
              <a:t>41 new to science</a:t>
            </a:r>
          </a:p>
        </p:txBody>
      </p:sp>
      <p:pic>
        <p:nvPicPr>
          <p:cNvPr id="3" name="Picture 2" descr="Black snail with translucent shell on moss" title="Snail">
            <a:extLst>
              <a:ext uri="{FF2B5EF4-FFF2-40B4-BE49-F238E27FC236}">
                <a16:creationId xmlns:a16="http://schemas.microsoft.com/office/drawing/2014/main" id="{5295212C-75C4-48CB-BD20-B29B97CB3BB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6275" t="25098" r="50000" b="38563"/>
          <a:stretch/>
        </p:blipFill>
        <p:spPr>
          <a:xfrm>
            <a:off x="6692005" y="1790195"/>
            <a:ext cx="1733175" cy="1400626"/>
          </a:xfrm>
          <a:prstGeom prst="rect">
            <a:avLst/>
          </a:prstGeom>
          <a:ln>
            <a:solidFill>
              <a:schemeClr val="accent3">
                <a:lumMod val="10000"/>
              </a:schemeClr>
            </a:solidFill>
          </a:ln>
          <a:effectLst>
            <a:outerShdw blurRad="292100" dist="139700" dir="2700000" algn="tl" rotWithShape="0">
              <a:srgbClr val="333333">
                <a:alpha val="65000"/>
              </a:srgbClr>
            </a:outerShdw>
          </a:effectLst>
        </p:spPr>
      </p:pic>
      <p:sp>
        <p:nvSpPr>
          <p:cNvPr id="12295" name="Rectangle 7">
            <a:extLst>
              <a:ext uri="{FF2B5EF4-FFF2-40B4-BE49-F238E27FC236}">
                <a16:creationId xmlns:a16="http://schemas.microsoft.com/office/drawing/2014/main" id="{C1A09D7C-7C0F-4B9E-BB49-C5594C6298AA}"/>
              </a:ext>
            </a:extLst>
          </p:cNvPr>
          <p:cNvSpPr>
            <a:spLocks noChangeArrowheads="1"/>
          </p:cNvSpPr>
          <p:nvPr/>
        </p:nvSpPr>
        <p:spPr bwMode="auto">
          <a:xfrm>
            <a:off x="7477781" y="3313311"/>
            <a:ext cx="109394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ctr">
            <a:spAutoFit/>
          </a:bodyPr>
          <a:lstStyle>
            <a:lvl1pPr>
              <a:spcBef>
                <a:spcPct val="20000"/>
              </a:spcBef>
              <a:buChar char="•"/>
              <a:defRPr sz="3200">
                <a:solidFill>
                  <a:schemeClr val="tx1"/>
                </a:solidFill>
                <a:latin typeface="NPSRawlinson"/>
              </a:defRPr>
            </a:lvl1pPr>
            <a:lvl2pPr marL="742950" indent="-285750">
              <a:spcBef>
                <a:spcPct val="20000"/>
              </a:spcBef>
              <a:buChar char="–"/>
              <a:defRPr sz="2800">
                <a:solidFill>
                  <a:schemeClr val="tx1"/>
                </a:solidFill>
                <a:latin typeface="NPSRawlinson"/>
              </a:defRPr>
            </a:lvl2pPr>
            <a:lvl3pPr marL="1143000" indent="-228600">
              <a:spcBef>
                <a:spcPct val="20000"/>
              </a:spcBef>
              <a:buChar char="•"/>
              <a:defRPr sz="2400">
                <a:solidFill>
                  <a:schemeClr val="tx1"/>
                </a:solidFill>
                <a:latin typeface="NPSRawlinson"/>
              </a:defRPr>
            </a:lvl3pPr>
            <a:lvl4pPr marL="1600200" indent="-228600">
              <a:spcBef>
                <a:spcPct val="20000"/>
              </a:spcBef>
              <a:buChar char="–"/>
              <a:defRPr sz="2000">
                <a:solidFill>
                  <a:schemeClr val="tx1"/>
                </a:solidFill>
                <a:latin typeface="NPSRawlinson"/>
              </a:defRPr>
            </a:lvl4pPr>
            <a:lvl5pPr marL="2057400" indent="-228600">
              <a:spcBef>
                <a:spcPct val="20000"/>
              </a:spcBef>
              <a:buChar char="»"/>
              <a:defRPr sz="2000">
                <a:solidFill>
                  <a:schemeClr val="tx1"/>
                </a:solidFill>
                <a:latin typeface="NPSRawlinson"/>
              </a:defRPr>
            </a:lvl5pPr>
            <a:lvl6pPr marL="2514600" indent="-228600" eaLnBrk="0" fontAlgn="base" hangingPunct="0">
              <a:spcBef>
                <a:spcPct val="20000"/>
              </a:spcBef>
              <a:spcAft>
                <a:spcPct val="0"/>
              </a:spcAft>
              <a:buChar char="»"/>
              <a:defRPr sz="2000">
                <a:solidFill>
                  <a:schemeClr val="tx1"/>
                </a:solidFill>
                <a:latin typeface="NPSRawlinson"/>
              </a:defRPr>
            </a:lvl6pPr>
            <a:lvl7pPr marL="2971800" indent="-228600" eaLnBrk="0" fontAlgn="base" hangingPunct="0">
              <a:spcBef>
                <a:spcPct val="20000"/>
              </a:spcBef>
              <a:spcAft>
                <a:spcPct val="0"/>
              </a:spcAft>
              <a:buChar char="»"/>
              <a:defRPr sz="2000">
                <a:solidFill>
                  <a:schemeClr val="tx1"/>
                </a:solidFill>
                <a:latin typeface="NPSRawlinson"/>
              </a:defRPr>
            </a:lvl7pPr>
            <a:lvl8pPr marL="3429000" indent="-228600" eaLnBrk="0" fontAlgn="base" hangingPunct="0">
              <a:spcBef>
                <a:spcPct val="20000"/>
              </a:spcBef>
              <a:spcAft>
                <a:spcPct val="0"/>
              </a:spcAft>
              <a:buChar char="»"/>
              <a:defRPr sz="2000">
                <a:solidFill>
                  <a:schemeClr val="tx1"/>
                </a:solidFill>
                <a:latin typeface="NPSRawlinson"/>
              </a:defRPr>
            </a:lvl8pPr>
            <a:lvl9pPr marL="3886200" indent="-228600" eaLnBrk="0" fontAlgn="base" hangingPunct="0">
              <a:spcBef>
                <a:spcPct val="20000"/>
              </a:spcBef>
              <a:spcAft>
                <a:spcPct val="0"/>
              </a:spcAft>
              <a:buChar char="»"/>
              <a:defRPr sz="2000">
                <a:solidFill>
                  <a:schemeClr val="tx1"/>
                </a:solidFill>
                <a:latin typeface="NPSRawlinson"/>
              </a:defRPr>
            </a:lvl9pPr>
          </a:lstStyle>
          <a:p>
            <a:pPr eaLnBrk="1" hangingPunct="1">
              <a:spcBef>
                <a:spcPct val="0"/>
              </a:spcBef>
              <a:buFontTx/>
              <a:buNone/>
            </a:pPr>
            <a:r>
              <a:rPr lang="en-US" altLang="en-US" sz="1600" b="1" i="1">
                <a:latin typeface="Arial" panose="020B0604020202020204" pitchFamily="34" charset="0"/>
                <a:sym typeface="Lucida Grande"/>
              </a:rPr>
              <a:t>Snails</a:t>
            </a:r>
            <a:endParaRPr lang="en-US" altLang="en-US" sz="1600" b="1">
              <a:latin typeface="Arial" panose="020B0604020202020204" pitchFamily="34" charset="0"/>
            </a:endParaRPr>
          </a:p>
          <a:p>
            <a:pPr eaLnBrk="1" hangingPunct="1">
              <a:spcBef>
                <a:spcPct val="0"/>
              </a:spcBef>
              <a:buFontTx/>
              <a:buNone/>
            </a:pPr>
            <a:r>
              <a:rPr lang="en-US" altLang="en-US" sz="1600" b="1">
                <a:latin typeface="Arial" panose="020B0604020202020204" pitchFamily="34" charset="0"/>
              </a:rPr>
              <a:t>2 new to science</a:t>
            </a:r>
          </a:p>
        </p:txBody>
      </p:sp>
      <p:pic>
        <p:nvPicPr>
          <p:cNvPr id="12304" name="Picture 16" descr="Jack o lantern mushroom" title="Mushroom">
            <a:extLst>
              <a:ext uri="{FF2B5EF4-FFF2-40B4-BE49-F238E27FC236}">
                <a16:creationId xmlns:a16="http://schemas.microsoft.com/office/drawing/2014/main" id="{C7B95D68-B953-4B8A-A840-C889C2AC669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77919" y="3697237"/>
            <a:ext cx="1802795" cy="1349189"/>
          </a:xfrm>
          <a:prstGeom prst="rect">
            <a:avLst/>
          </a:prstGeom>
          <a:ln w="9525">
            <a:solidFill>
              <a:srgbClr val="000000"/>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2303" name="Rectangle 15">
            <a:extLst>
              <a:ext uri="{FF2B5EF4-FFF2-40B4-BE49-F238E27FC236}">
                <a16:creationId xmlns:a16="http://schemas.microsoft.com/office/drawing/2014/main" id="{1191B153-22E1-4DF9-B13C-053687D85785}"/>
              </a:ext>
            </a:extLst>
          </p:cNvPr>
          <p:cNvSpPr>
            <a:spLocks noChangeArrowheads="1"/>
          </p:cNvSpPr>
          <p:nvPr/>
        </p:nvSpPr>
        <p:spPr bwMode="auto">
          <a:xfrm>
            <a:off x="5166284" y="3956332"/>
            <a:ext cx="139594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ctr">
            <a:spAutoFit/>
          </a:bodyPr>
          <a:lstStyle>
            <a:lvl1pPr>
              <a:spcBef>
                <a:spcPct val="20000"/>
              </a:spcBef>
              <a:buChar char="•"/>
              <a:defRPr sz="3200">
                <a:solidFill>
                  <a:schemeClr val="tx1"/>
                </a:solidFill>
                <a:latin typeface="NPSRawlinson"/>
              </a:defRPr>
            </a:lvl1pPr>
            <a:lvl2pPr marL="742950" indent="-285750">
              <a:spcBef>
                <a:spcPct val="20000"/>
              </a:spcBef>
              <a:buChar char="–"/>
              <a:defRPr sz="2800">
                <a:solidFill>
                  <a:schemeClr val="tx1"/>
                </a:solidFill>
                <a:latin typeface="NPSRawlinson"/>
              </a:defRPr>
            </a:lvl2pPr>
            <a:lvl3pPr marL="1143000" indent="-228600">
              <a:spcBef>
                <a:spcPct val="20000"/>
              </a:spcBef>
              <a:buChar char="•"/>
              <a:defRPr sz="2400">
                <a:solidFill>
                  <a:schemeClr val="tx1"/>
                </a:solidFill>
                <a:latin typeface="NPSRawlinson"/>
              </a:defRPr>
            </a:lvl3pPr>
            <a:lvl4pPr marL="1600200" indent="-228600">
              <a:spcBef>
                <a:spcPct val="20000"/>
              </a:spcBef>
              <a:buChar char="–"/>
              <a:defRPr sz="2000">
                <a:solidFill>
                  <a:schemeClr val="tx1"/>
                </a:solidFill>
                <a:latin typeface="NPSRawlinson"/>
              </a:defRPr>
            </a:lvl4pPr>
            <a:lvl5pPr marL="2057400" indent="-228600">
              <a:spcBef>
                <a:spcPct val="20000"/>
              </a:spcBef>
              <a:buChar char="»"/>
              <a:defRPr sz="2000">
                <a:solidFill>
                  <a:schemeClr val="tx1"/>
                </a:solidFill>
                <a:latin typeface="NPSRawlinson"/>
              </a:defRPr>
            </a:lvl5pPr>
            <a:lvl6pPr marL="2514600" indent="-228600" eaLnBrk="0" fontAlgn="base" hangingPunct="0">
              <a:spcBef>
                <a:spcPct val="20000"/>
              </a:spcBef>
              <a:spcAft>
                <a:spcPct val="0"/>
              </a:spcAft>
              <a:buChar char="»"/>
              <a:defRPr sz="2000">
                <a:solidFill>
                  <a:schemeClr val="tx1"/>
                </a:solidFill>
                <a:latin typeface="NPSRawlinson"/>
              </a:defRPr>
            </a:lvl6pPr>
            <a:lvl7pPr marL="2971800" indent="-228600" eaLnBrk="0" fontAlgn="base" hangingPunct="0">
              <a:spcBef>
                <a:spcPct val="20000"/>
              </a:spcBef>
              <a:spcAft>
                <a:spcPct val="0"/>
              </a:spcAft>
              <a:buChar char="»"/>
              <a:defRPr sz="2000">
                <a:solidFill>
                  <a:schemeClr val="tx1"/>
                </a:solidFill>
                <a:latin typeface="NPSRawlinson"/>
              </a:defRPr>
            </a:lvl7pPr>
            <a:lvl8pPr marL="3429000" indent="-228600" eaLnBrk="0" fontAlgn="base" hangingPunct="0">
              <a:spcBef>
                <a:spcPct val="20000"/>
              </a:spcBef>
              <a:spcAft>
                <a:spcPct val="0"/>
              </a:spcAft>
              <a:buChar char="»"/>
              <a:defRPr sz="2000">
                <a:solidFill>
                  <a:schemeClr val="tx1"/>
                </a:solidFill>
                <a:latin typeface="NPSRawlinson"/>
              </a:defRPr>
            </a:lvl8pPr>
            <a:lvl9pPr marL="3886200" indent="-228600" eaLnBrk="0" fontAlgn="base" hangingPunct="0">
              <a:spcBef>
                <a:spcPct val="20000"/>
              </a:spcBef>
              <a:spcAft>
                <a:spcPct val="0"/>
              </a:spcAft>
              <a:buChar char="»"/>
              <a:defRPr sz="2000">
                <a:solidFill>
                  <a:schemeClr val="tx1"/>
                </a:solidFill>
                <a:latin typeface="NPSRawlinson"/>
              </a:defRPr>
            </a:lvl9pPr>
          </a:lstStyle>
          <a:p>
            <a:pPr eaLnBrk="1" hangingPunct="1">
              <a:spcBef>
                <a:spcPct val="0"/>
              </a:spcBef>
              <a:buFontTx/>
              <a:buNone/>
            </a:pPr>
            <a:r>
              <a:rPr lang="en-US" altLang="en-US" sz="1600" b="1" i="1">
                <a:latin typeface="Arial" panose="020B0604020202020204" pitchFamily="34" charset="0"/>
                <a:sym typeface="Lucida Grande"/>
              </a:rPr>
              <a:t>Mushrooms </a:t>
            </a:r>
            <a:endParaRPr lang="en-US" altLang="en-US" sz="1600" b="1">
              <a:latin typeface="Arial" panose="020B0604020202020204" pitchFamily="34" charset="0"/>
            </a:endParaRPr>
          </a:p>
          <a:p>
            <a:pPr eaLnBrk="1" hangingPunct="1">
              <a:spcBef>
                <a:spcPct val="0"/>
              </a:spcBef>
              <a:buFontTx/>
              <a:buNone/>
            </a:pPr>
            <a:r>
              <a:rPr lang="en-US" altLang="en-US" sz="1600" b="1">
                <a:latin typeface="Arial" panose="020B0604020202020204" pitchFamily="34" charset="0"/>
              </a:rPr>
              <a:t>68 new to science</a:t>
            </a:r>
          </a:p>
        </p:txBody>
      </p:sp>
      <p:pic>
        <p:nvPicPr>
          <p:cNvPr id="12291" name="Picture 3" descr="Brown millipede with small fuzzy looking fan shaped protrusions at each segment - Polyxenia 2" title="Millipede">
            <a:extLst>
              <a:ext uri="{FF2B5EF4-FFF2-40B4-BE49-F238E27FC236}">
                <a16:creationId xmlns:a16="http://schemas.microsoft.com/office/drawing/2014/main" id="{0A603739-2993-4225-AC82-B1A85E1561B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6660" y="5138935"/>
            <a:ext cx="2129573" cy="1145968"/>
          </a:xfrm>
          <a:prstGeom prst="rect">
            <a:avLst/>
          </a:prstGeom>
          <a:ln w="9525">
            <a:solidFill>
              <a:srgbClr val="000000"/>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2297" name="Rectangle 9">
            <a:extLst>
              <a:ext uri="{FF2B5EF4-FFF2-40B4-BE49-F238E27FC236}">
                <a16:creationId xmlns:a16="http://schemas.microsoft.com/office/drawing/2014/main" id="{E3E57B83-BBF7-4C62-AE66-F6FDA51C3604}"/>
              </a:ext>
            </a:extLst>
          </p:cNvPr>
          <p:cNvSpPr>
            <a:spLocks noChangeArrowheads="1"/>
          </p:cNvSpPr>
          <p:nvPr/>
        </p:nvSpPr>
        <p:spPr bwMode="auto">
          <a:xfrm>
            <a:off x="2897474" y="5635333"/>
            <a:ext cx="20351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NPSRawlinson"/>
              </a:defRPr>
            </a:lvl1pPr>
            <a:lvl2pPr marL="742950" indent="-285750">
              <a:spcBef>
                <a:spcPct val="20000"/>
              </a:spcBef>
              <a:buChar char="–"/>
              <a:defRPr sz="2800">
                <a:solidFill>
                  <a:schemeClr val="tx1"/>
                </a:solidFill>
                <a:latin typeface="NPSRawlinson"/>
              </a:defRPr>
            </a:lvl2pPr>
            <a:lvl3pPr marL="1143000" indent="-228600">
              <a:spcBef>
                <a:spcPct val="20000"/>
              </a:spcBef>
              <a:buChar char="•"/>
              <a:defRPr sz="2400">
                <a:solidFill>
                  <a:schemeClr val="tx1"/>
                </a:solidFill>
                <a:latin typeface="NPSRawlinson"/>
              </a:defRPr>
            </a:lvl3pPr>
            <a:lvl4pPr marL="1600200" indent="-228600">
              <a:spcBef>
                <a:spcPct val="20000"/>
              </a:spcBef>
              <a:buChar char="–"/>
              <a:defRPr sz="2000">
                <a:solidFill>
                  <a:schemeClr val="tx1"/>
                </a:solidFill>
                <a:latin typeface="NPSRawlinson"/>
              </a:defRPr>
            </a:lvl4pPr>
            <a:lvl5pPr marL="2057400" indent="-228600">
              <a:spcBef>
                <a:spcPct val="20000"/>
              </a:spcBef>
              <a:buChar char="»"/>
              <a:defRPr sz="2000">
                <a:solidFill>
                  <a:schemeClr val="tx1"/>
                </a:solidFill>
                <a:latin typeface="NPSRawlinson"/>
              </a:defRPr>
            </a:lvl5pPr>
            <a:lvl6pPr marL="2514600" indent="-228600" eaLnBrk="0" fontAlgn="base" hangingPunct="0">
              <a:spcBef>
                <a:spcPct val="20000"/>
              </a:spcBef>
              <a:spcAft>
                <a:spcPct val="0"/>
              </a:spcAft>
              <a:buChar char="»"/>
              <a:defRPr sz="2000">
                <a:solidFill>
                  <a:schemeClr val="tx1"/>
                </a:solidFill>
                <a:latin typeface="NPSRawlinson"/>
              </a:defRPr>
            </a:lvl6pPr>
            <a:lvl7pPr marL="2971800" indent="-228600" eaLnBrk="0" fontAlgn="base" hangingPunct="0">
              <a:spcBef>
                <a:spcPct val="20000"/>
              </a:spcBef>
              <a:spcAft>
                <a:spcPct val="0"/>
              </a:spcAft>
              <a:buChar char="»"/>
              <a:defRPr sz="2000">
                <a:solidFill>
                  <a:schemeClr val="tx1"/>
                </a:solidFill>
                <a:latin typeface="NPSRawlinson"/>
              </a:defRPr>
            </a:lvl7pPr>
            <a:lvl8pPr marL="3429000" indent="-228600" eaLnBrk="0" fontAlgn="base" hangingPunct="0">
              <a:spcBef>
                <a:spcPct val="20000"/>
              </a:spcBef>
              <a:spcAft>
                <a:spcPct val="0"/>
              </a:spcAft>
              <a:buChar char="»"/>
              <a:defRPr sz="2000">
                <a:solidFill>
                  <a:schemeClr val="tx1"/>
                </a:solidFill>
                <a:latin typeface="NPSRawlinson"/>
              </a:defRPr>
            </a:lvl8pPr>
            <a:lvl9pPr marL="3886200" indent="-228600" eaLnBrk="0" fontAlgn="base" hangingPunct="0">
              <a:spcBef>
                <a:spcPct val="20000"/>
              </a:spcBef>
              <a:spcAft>
                <a:spcPct val="0"/>
              </a:spcAft>
              <a:buChar char="»"/>
              <a:defRPr sz="2000">
                <a:solidFill>
                  <a:schemeClr val="tx1"/>
                </a:solidFill>
                <a:latin typeface="NPSRawlinson"/>
              </a:defRPr>
            </a:lvl9pPr>
          </a:lstStyle>
          <a:p>
            <a:pPr eaLnBrk="1" hangingPunct="1">
              <a:spcBef>
                <a:spcPct val="0"/>
              </a:spcBef>
              <a:buFontTx/>
              <a:buNone/>
            </a:pPr>
            <a:r>
              <a:rPr lang="en-US" altLang="en-US" sz="1600" b="1" i="1">
                <a:latin typeface="Arial" panose="020B0604020202020204" pitchFamily="34" charset="0"/>
                <a:sym typeface="Lucida Grande"/>
              </a:rPr>
              <a:t>Millipedes</a:t>
            </a:r>
            <a:endParaRPr lang="en-US" altLang="en-US" sz="1600" b="1">
              <a:latin typeface="Arial" panose="020B0604020202020204" pitchFamily="34" charset="0"/>
            </a:endParaRPr>
          </a:p>
          <a:p>
            <a:pPr eaLnBrk="1" hangingPunct="1">
              <a:spcBef>
                <a:spcPct val="0"/>
              </a:spcBef>
              <a:buFontTx/>
              <a:buNone/>
            </a:pPr>
            <a:r>
              <a:rPr lang="en-US" altLang="en-US" sz="1600" b="1">
                <a:latin typeface="Arial" panose="020B0604020202020204" pitchFamily="34" charset="0"/>
              </a:rPr>
              <a:t>3 new to science</a:t>
            </a:r>
          </a:p>
        </p:txBody>
      </p:sp>
      <p:pic>
        <p:nvPicPr>
          <p:cNvPr id="12299" name="Picture 11" descr="Dorsal View of a beetle">
            <a:hlinkClick r:id="rId9"/>
            <a:extLst>
              <a:ext uri="{FF2B5EF4-FFF2-40B4-BE49-F238E27FC236}">
                <a16:creationId xmlns:a16="http://schemas.microsoft.com/office/drawing/2014/main" id="{89B102A6-2605-4725-83DD-847A812993F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536980" y="4650528"/>
            <a:ext cx="1441731" cy="1095716"/>
          </a:xfrm>
          <a:prstGeom prst="rect">
            <a:avLst/>
          </a:prstGeom>
          <a:ln w="9525">
            <a:solidFill>
              <a:srgbClr val="000000"/>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2294" name="Rectangle 6">
            <a:extLst>
              <a:ext uri="{FF2B5EF4-FFF2-40B4-BE49-F238E27FC236}">
                <a16:creationId xmlns:a16="http://schemas.microsoft.com/office/drawing/2014/main" id="{353E0109-6318-48D6-BEB2-3A5439E69414}"/>
              </a:ext>
            </a:extLst>
          </p:cNvPr>
          <p:cNvSpPr>
            <a:spLocks noChangeArrowheads="1"/>
          </p:cNvSpPr>
          <p:nvPr/>
        </p:nvSpPr>
        <p:spPr bwMode="auto">
          <a:xfrm>
            <a:off x="6645065" y="5807969"/>
            <a:ext cx="20351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NPSRawlinson"/>
              </a:defRPr>
            </a:lvl1pPr>
            <a:lvl2pPr marL="742950" indent="-285750">
              <a:spcBef>
                <a:spcPct val="20000"/>
              </a:spcBef>
              <a:buChar char="–"/>
              <a:defRPr sz="2800">
                <a:solidFill>
                  <a:schemeClr val="tx1"/>
                </a:solidFill>
                <a:latin typeface="NPSRawlinson"/>
              </a:defRPr>
            </a:lvl2pPr>
            <a:lvl3pPr marL="1143000" indent="-228600">
              <a:spcBef>
                <a:spcPct val="20000"/>
              </a:spcBef>
              <a:buChar char="•"/>
              <a:defRPr sz="2400">
                <a:solidFill>
                  <a:schemeClr val="tx1"/>
                </a:solidFill>
                <a:latin typeface="NPSRawlinson"/>
              </a:defRPr>
            </a:lvl3pPr>
            <a:lvl4pPr marL="1600200" indent="-228600">
              <a:spcBef>
                <a:spcPct val="20000"/>
              </a:spcBef>
              <a:buChar char="–"/>
              <a:defRPr sz="2000">
                <a:solidFill>
                  <a:schemeClr val="tx1"/>
                </a:solidFill>
                <a:latin typeface="NPSRawlinson"/>
              </a:defRPr>
            </a:lvl4pPr>
            <a:lvl5pPr marL="2057400" indent="-228600">
              <a:spcBef>
                <a:spcPct val="20000"/>
              </a:spcBef>
              <a:buChar char="»"/>
              <a:defRPr sz="2000">
                <a:solidFill>
                  <a:schemeClr val="tx1"/>
                </a:solidFill>
                <a:latin typeface="NPSRawlinson"/>
              </a:defRPr>
            </a:lvl5pPr>
            <a:lvl6pPr marL="2514600" indent="-228600" eaLnBrk="0" fontAlgn="base" hangingPunct="0">
              <a:spcBef>
                <a:spcPct val="20000"/>
              </a:spcBef>
              <a:spcAft>
                <a:spcPct val="0"/>
              </a:spcAft>
              <a:buChar char="»"/>
              <a:defRPr sz="2000">
                <a:solidFill>
                  <a:schemeClr val="tx1"/>
                </a:solidFill>
                <a:latin typeface="NPSRawlinson"/>
              </a:defRPr>
            </a:lvl6pPr>
            <a:lvl7pPr marL="2971800" indent="-228600" eaLnBrk="0" fontAlgn="base" hangingPunct="0">
              <a:spcBef>
                <a:spcPct val="20000"/>
              </a:spcBef>
              <a:spcAft>
                <a:spcPct val="0"/>
              </a:spcAft>
              <a:buChar char="»"/>
              <a:defRPr sz="2000">
                <a:solidFill>
                  <a:schemeClr val="tx1"/>
                </a:solidFill>
                <a:latin typeface="NPSRawlinson"/>
              </a:defRPr>
            </a:lvl7pPr>
            <a:lvl8pPr marL="3429000" indent="-228600" eaLnBrk="0" fontAlgn="base" hangingPunct="0">
              <a:spcBef>
                <a:spcPct val="20000"/>
              </a:spcBef>
              <a:spcAft>
                <a:spcPct val="0"/>
              </a:spcAft>
              <a:buChar char="»"/>
              <a:defRPr sz="2000">
                <a:solidFill>
                  <a:schemeClr val="tx1"/>
                </a:solidFill>
                <a:latin typeface="NPSRawlinson"/>
              </a:defRPr>
            </a:lvl8pPr>
            <a:lvl9pPr marL="3886200" indent="-228600" eaLnBrk="0" fontAlgn="base" hangingPunct="0">
              <a:spcBef>
                <a:spcPct val="20000"/>
              </a:spcBef>
              <a:spcAft>
                <a:spcPct val="0"/>
              </a:spcAft>
              <a:buChar char="»"/>
              <a:defRPr sz="2000">
                <a:solidFill>
                  <a:schemeClr val="tx1"/>
                </a:solidFill>
                <a:latin typeface="NPSRawlinson"/>
              </a:defRPr>
            </a:lvl9pPr>
          </a:lstStyle>
          <a:p>
            <a:pPr eaLnBrk="1" hangingPunct="1">
              <a:spcBef>
                <a:spcPct val="0"/>
              </a:spcBef>
              <a:buFontTx/>
              <a:buNone/>
            </a:pPr>
            <a:r>
              <a:rPr lang="en-US" altLang="en-US" sz="1600" b="1" i="1">
                <a:latin typeface="Arial" panose="020B0604020202020204" pitchFamily="34" charset="0"/>
                <a:sym typeface="Lucida Grande"/>
              </a:rPr>
              <a:t>Beetles</a:t>
            </a:r>
            <a:endParaRPr lang="en-US" altLang="en-US" sz="1600" b="1">
              <a:latin typeface="Arial" panose="020B0604020202020204" pitchFamily="34" charset="0"/>
            </a:endParaRPr>
          </a:p>
          <a:p>
            <a:pPr eaLnBrk="1" hangingPunct="1">
              <a:spcBef>
                <a:spcPct val="0"/>
              </a:spcBef>
              <a:buFontTx/>
              <a:buNone/>
            </a:pPr>
            <a:r>
              <a:rPr lang="en-US" altLang="en-US" sz="1600" b="1">
                <a:latin typeface="Arial" panose="020B0604020202020204" pitchFamily="34" charset="0"/>
              </a:rPr>
              <a:t>74 new to science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36541EB-F398-40D4-B88F-0BE62310B91C}"/>
              </a:ext>
              <a:ext uri="{C183D7F6-B498-43B3-948B-1728B52AA6E4}">
                <adec:decorative xmlns:adec="http://schemas.microsoft.com/office/drawing/2017/decorative" val="1"/>
              </a:ext>
            </a:extLst>
          </p:cNvPr>
          <p:cNvSpPr/>
          <p:nvPr/>
        </p:nvSpPr>
        <p:spPr bwMode="auto">
          <a:xfrm>
            <a:off x="645819" y="1931183"/>
            <a:ext cx="4449622" cy="2826125"/>
          </a:xfrm>
          <a:prstGeom prst="rect">
            <a:avLst/>
          </a:prstGeom>
          <a:solidFill>
            <a:schemeClr val="bg2">
              <a:lumMod val="75000"/>
              <a:alpha val="52000"/>
            </a:schemeClr>
          </a:solid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Garamond" pitchFamily="-65" charset="0"/>
            </a:endParaRPr>
          </a:p>
        </p:txBody>
      </p:sp>
      <p:sp>
        <p:nvSpPr>
          <p:cNvPr id="7" name="Title 1">
            <a:extLst>
              <a:ext uri="{FF2B5EF4-FFF2-40B4-BE49-F238E27FC236}">
                <a16:creationId xmlns:a16="http://schemas.microsoft.com/office/drawing/2014/main" id="{10B6F7D4-83FE-4AAB-8280-FD5BF1CCADEF}"/>
              </a:ext>
            </a:extLst>
          </p:cNvPr>
          <p:cNvSpPr txBox="1">
            <a:spLocks noGrp="1"/>
          </p:cNvSpPr>
          <p:nvPr>
            <p:ph type="title" idx="4294967295"/>
          </p:nvPr>
        </p:nvSpPr>
        <p:spPr bwMode="auto">
          <a:xfrm>
            <a:off x="714048" y="450207"/>
            <a:ext cx="6217557" cy="872180"/>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chemeClr val="bg1">
                    <a:lumMod val="20000"/>
                    <a:lumOff val="80000"/>
                  </a:schemeClr>
                </a:solidFill>
                <a:effectLst/>
                <a:uLnTx/>
                <a:uFillTx/>
                <a:latin typeface="+mj-lt"/>
                <a:ea typeface="+mj-ea"/>
                <a:cs typeface="Calibri" panose="020F0502020204030204" pitchFamily="34" charset="0"/>
              </a:rPr>
              <a:t>New to Science = New Names</a:t>
            </a:r>
          </a:p>
        </p:txBody>
      </p:sp>
      <p:sp>
        <p:nvSpPr>
          <p:cNvPr id="2" name="Content Placeholder 1">
            <a:extLst>
              <a:ext uri="{FF2B5EF4-FFF2-40B4-BE49-F238E27FC236}">
                <a16:creationId xmlns:a16="http://schemas.microsoft.com/office/drawing/2014/main" id="{AF3BD520-200C-4651-A14C-8B55FF460DE7}"/>
              </a:ext>
            </a:extLst>
          </p:cNvPr>
          <p:cNvSpPr>
            <a:spLocks noGrp="1"/>
          </p:cNvSpPr>
          <p:nvPr>
            <p:ph sz="quarter" idx="10"/>
          </p:nvPr>
        </p:nvSpPr>
        <p:spPr>
          <a:xfrm>
            <a:off x="611703" y="2015937"/>
            <a:ext cx="4449623" cy="2826125"/>
          </a:xfrm>
        </p:spPr>
        <p:txBody>
          <a:bodyPr/>
          <a:lstStyle/>
          <a:p>
            <a:r>
              <a:rPr lang="en-US" sz="2000" dirty="0"/>
              <a:t>Lichens: 900 species</a:t>
            </a:r>
          </a:p>
          <a:p>
            <a:pPr lvl="1"/>
            <a:r>
              <a:rPr lang="en-US" sz="2000" dirty="0"/>
              <a:t>Newly discovered = new names</a:t>
            </a:r>
          </a:p>
          <a:p>
            <a:pPr lvl="2"/>
            <a:r>
              <a:rPr lang="en-US" dirty="0" err="1"/>
              <a:t>Heterodermia</a:t>
            </a:r>
            <a:r>
              <a:rPr lang="en-US" dirty="0"/>
              <a:t> </a:t>
            </a:r>
            <a:r>
              <a:rPr lang="en-US" dirty="0" err="1"/>
              <a:t>Langdoniana</a:t>
            </a:r>
            <a:r>
              <a:rPr lang="en-US" dirty="0"/>
              <a:t> – Langdon’s Whiskers!</a:t>
            </a:r>
          </a:p>
        </p:txBody>
      </p:sp>
      <p:sp>
        <p:nvSpPr>
          <p:cNvPr id="5" name="Content Placeholder 1">
            <a:extLst>
              <a:ext uri="{FF2B5EF4-FFF2-40B4-BE49-F238E27FC236}">
                <a16:creationId xmlns:a16="http://schemas.microsoft.com/office/drawing/2014/main" id="{081BB2B9-2537-46B4-8A5D-F170C36DCA22}"/>
              </a:ext>
            </a:extLst>
          </p:cNvPr>
          <p:cNvSpPr txBox="1">
            <a:spLocks/>
          </p:cNvSpPr>
          <p:nvPr/>
        </p:nvSpPr>
        <p:spPr bwMode="auto">
          <a:xfrm>
            <a:off x="2405400" y="4961795"/>
            <a:ext cx="2834851" cy="10780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ea typeface="ＭＳ Ｐゴシック" panose="020B0600070205080204" pitchFamily="34" charset="-128"/>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n"/>
              <a:defRPr sz="2200">
                <a:solidFill>
                  <a:schemeClr val="tx1"/>
                </a:solidFill>
                <a:effectLst>
                  <a:outerShdw blurRad="38100" dist="38100" dir="2700000" algn="tl">
                    <a:srgbClr val="000000"/>
                  </a:outerShdw>
                </a:effectLst>
                <a:latin typeface="+mn-lt"/>
                <a:ea typeface="ＭＳ Ｐゴシック" pitchFamily="-65" charset="-128"/>
              </a:defRPr>
            </a:lvl2pPr>
            <a:lvl3pPr marL="1143000" indent="-228600" algn="l" rtl="0" eaLnBrk="0" fontAlgn="base" hangingPunct="0">
              <a:spcBef>
                <a:spcPct val="20000"/>
              </a:spcBef>
              <a:spcAft>
                <a:spcPct val="0"/>
              </a:spcAft>
              <a:buClr>
                <a:schemeClr val="tx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ea typeface="ＭＳ Ｐゴシック" pitchFamily="-65" charset="-128"/>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n"/>
              <a:defRPr>
                <a:solidFill>
                  <a:schemeClr val="tx1"/>
                </a:solidFill>
                <a:effectLst>
                  <a:outerShdw blurRad="38100" dist="38100" dir="2700000" algn="tl">
                    <a:srgbClr val="000000"/>
                  </a:outerShdw>
                </a:effectLst>
                <a:latin typeface="+mn-lt"/>
                <a:ea typeface="ＭＳ Ｐゴシック" pitchFamily="-65" charset="-128"/>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1600">
                <a:solidFill>
                  <a:schemeClr val="tx1"/>
                </a:solidFill>
                <a:effectLst>
                  <a:outerShdw blurRad="38100" dist="38100" dir="2700000" algn="tl">
                    <a:srgbClr val="000000"/>
                  </a:outerShdw>
                </a:effectLst>
                <a:latin typeface="+mn-lt"/>
                <a:ea typeface="ＭＳ Ｐゴシック" pitchFamily="-65" charset="-128"/>
              </a:defRPr>
            </a:lvl5pPr>
            <a:lvl6pPr marL="2514600" indent="-228600" algn="l" rtl="0" fontAlgn="base">
              <a:spcBef>
                <a:spcPct val="20000"/>
              </a:spcBef>
              <a:spcAft>
                <a:spcPct val="0"/>
              </a:spcAft>
              <a:buClr>
                <a:schemeClr val="hlink"/>
              </a:buClr>
              <a:buSzPct val="70000"/>
              <a:buFont typeface="Wingdings" pitchFamily="-65" charset="2"/>
              <a:buChar char="n"/>
              <a:defRPr sz="1600">
                <a:solidFill>
                  <a:schemeClr val="tx1"/>
                </a:solidFill>
                <a:effectLst>
                  <a:outerShdw blurRad="38100" dist="38100" dir="2700000" algn="tl">
                    <a:srgbClr val="000000"/>
                  </a:outerShdw>
                </a:effectLst>
                <a:latin typeface="+mn-lt"/>
                <a:ea typeface="ＭＳ Ｐゴシック" pitchFamily="-65" charset="-128"/>
              </a:defRPr>
            </a:lvl6pPr>
            <a:lvl7pPr marL="2971800" indent="-228600" algn="l" rtl="0" fontAlgn="base">
              <a:spcBef>
                <a:spcPct val="20000"/>
              </a:spcBef>
              <a:spcAft>
                <a:spcPct val="0"/>
              </a:spcAft>
              <a:buClr>
                <a:schemeClr val="hlink"/>
              </a:buClr>
              <a:buSzPct val="70000"/>
              <a:buFont typeface="Wingdings" pitchFamily="-65" charset="2"/>
              <a:buChar char="n"/>
              <a:defRPr sz="1600">
                <a:solidFill>
                  <a:schemeClr val="tx1"/>
                </a:solidFill>
                <a:effectLst>
                  <a:outerShdw blurRad="38100" dist="38100" dir="2700000" algn="tl">
                    <a:srgbClr val="000000"/>
                  </a:outerShdw>
                </a:effectLst>
                <a:latin typeface="+mn-lt"/>
                <a:ea typeface="ＭＳ Ｐゴシック" pitchFamily="-65" charset="-128"/>
              </a:defRPr>
            </a:lvl7pPr>
            <a:lvl8pPr marL="3429000" indent="-228600" algn="l" rtl="0" fontAlgn="base">
              <a:spcBef>
                <a:spcPct val="20000"/>
              </a:spcBef>
              <a:spcAft>
                <a:spcPct val="0"/>
              </a:spcAft>
              <a:buClr>
                <a:schemeClr val="hlink"/>
              </a:buClr>
              <a:buSzPct val="70000"/>
              <a:buFont typeface="Wingdings" pitchFamily="-65" charset="2"/>
              <a:buChar char="n"/>
              <a:defRPr sz="1600">
                <a:solidFill>
                  <a:schemeClr val="tx1"/>
                </a:solidFill>
                <a:effectLst>
                  <a:outerShdw blurRad="38100" dist="38100" dir="2700000" algn="tl">
                    <a:srgbClr val="000000"/>
                  </a:outerShdw>
                </a:effectLst>
                <a:latin typeface="+mn-lt"/>
                <a:ea typeface="ＭＳ Ｐゴシック" pitchFamily="-65" charset="-128"/>
              </a:defRPr>
            </a:lvl8pPr>
            <a:lvl9pPr marL="3886200" indent="-228600" algn="l" rtl="0" fontAlgn="base">
              <a:spcBef>
                <a:spcPct val="20000"/>
              </a:spcBef>
              <a:spcAft>
                <a:spcPct val="0"/>
              </a:spcAft>
              <a:buClr>
                <a:schemeClr val="hlink"/>
              </a:buClr>
              <a:buSzPct val="70000"/>
              <a:buFont typeface="Wingdings" pitchFamily="-65" charset="2"/>
              <a:buChar char="n"/>
              <a:defRPr sz="1600">
                <a:solidFill>
                  <a:schemeClr val="tx1"/>
                </a:solidFill>
                <a:effectLst>
                  <a:outerShdw blurRad="38100" dist="38100" dir="2700000" algn="tl">
                    <a:srgbClr val="000000"/>
                  </a:outerShdw>
                </a:effectLst>
                <a:latin typeface="+mn-lt"/>
                <a:ea typeface="ＭＳ Ｐゴシック" pitchFamily="-65" charset="-128"/>
              </a:defRPr>
            </a:lvl9pPr>
          </a:lstStyle>
          <a:p>
            <a:pPr marL="0" indent="0">
              <a:buNone/>
            </a:pPr>
            <a:r>
              <a:rPr lang="en-US" kern="0" baseline="0" dirty="0"/>
              <a:t>See the resemblance?</a:t>
            </a:r>
          </a:p>
        </p:txBody>
      </p:sp>
      <p:pic>
        <p:nvPicPr>
          <p:cNvPr id="2052" name="Picture 4" descr="Park ranger holding a butterfly net in one hand and inspecting an insect in their other hand">
            <a:extLst>
              <a:ext uri="{FF2B5EF4-FFF2-40B4-BE49-F238E27FC236}">
                <a16:creationId xmlns:a16="http://schemas.microsoft.com/office/drawing/2014/main" id="{A3238568-29EC-418D-9DF5-4941524DCD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1063" y="1426923"/>
            <a:ext cx="2615518" cy="261551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0" name="Picture 2" descr="Heterodermia Langdoniana is a newly discovered lichen in the Great Smoky Mountains National Park named for retired park employee Keith Langdon. Image of lichen">
            <a:extLst>
              <a:ext uri="{FF2B5EF4-FFF2-40B4-BE49-F238E27FC236}">
                <a16:creationId xmlns:a16="http://schemas.microsoft.com/office/drawing/2014/main" id="{FACCEC6D-68F8-4B02-8FA7-32A9297FDECA}"/>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rot="16200000">
            <a:off x="6006700" y="4539625"/>
            <a:ext cx="2326808" cy="1607613"/>
          </a:xfrm>
          <a:prstGeom prst="rect">
            <a:avLst/>
          </a:prstGeom>
          <a:ln>
            <a:solidFill>
              <a:schemeClr val="accent3">
                <a:lumMod val="10000"/>
              </a:schemeClr>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9203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5" name="Picture 4" descr="Shot of songbird on branch, translucent so same color as green background">
            <a:extLst>
              <a:ext uri="{FF2B5EF4-FFF2-40B4-BE49-F238E27FC236}">
                <a16:creationId xmlns:a16="http://schemas.microsoft.com/office/drawing/2014/main" id="{BFB9EB13-07E1-4150-8A30-B6065B505EA8}"/>
              </a:ext>
            </a:extLst>
          </p:cNvPr>
          <p:cNvPicPr>
            <a:picLocks noChangeAspect="1"/>
          </p:cNvPicPr>
          <p:nvPr/>
        </p:nvPicPr>
        <p:blipFill rotWithShape="1">
          <a:blip r:embed="rId4">
            <a:duotone>
              <a:prstClr val="black"/>
              <a:schemeClr val="accent5">
                <a:tint val="45000"/>
                <a:satMod val="400000"/>
              </a:schemeClr>
            </a:duotone>
            <a:alphaModFix amt="25000"/>
            <a:extLst>
              <a:ext uri="{28A0092B-C50C-407E-A947-70E740481C1C}">
                <a14:useLocalDpi xmlns:a14="http://schemas.microsoft.com/office/drawing/2010/main" val="0"/>
              </a:ext>
            </a:extLst>
          </a:blip>
          <a:srcRect t="31818" r="9091"/>
          <a:stretch/>
        </p:blipFill>
        <p:spPr>
          <a:xfrm>
            <a:off x="20" y="10"/>
            <a:ext cx="9143980" cy="6857990"/>
          </a:xfrm>
          <a:prstGeom prst="rect">
            <a:avLst/>
          </a:prstGeom>
        </p:spPr>
      </p:pic>
      <p:sp>
        <p:nvSpPr>
          <p:cNvPr id="2" name="Title 1">
            <a:extLst>
              <a:ext uri="{FF2B5EF4-FFF2-40B4-BE49-F238E27FC236}">
                <a16:creationId xmlns:a16="http://schemas.microsoft.com/office/drawing/2014/main" id="{B4FE1B99-63EB-46B8-A046-C08F5C941136}"/>
              </a:ext>
            </a:extLst>
          </p:cNvPr>
          <p:cNvSpPr>
            <a:spLocks noGrp="1"/>
          </p:cNvSpPr>
          <p:nvPr>
            <p:ph type="ctrTitle"/>
          </p:nvPr>
        </p:nvSpPr>
        <p:spPr>
          <a:xfrm>
            <a:off x="866216" y="1447800"/>
            <a:ext cx="6619243" cy="3329581"/>
          </a:xfrm>
        </p:spPr>
        <p:txBody>
          <a:bodyPr>
            <a:normAutofit/>
          </a:bodyPr>
          <a:lstStyle/>
          <a:p>
            <a:pPr>
              <a:lnSpc>
                <a:spcPct val="90000"/>
              </a:lnSpc>
            </a:pPr>
            <a:r>
              <a:rPr lang="en-US" dirty="0"/>
              <a:t>Inventorying and Monitoring</a:t>
            </a:r>
          </a:p>
        </p:txBody>
      </p:sp>
      <p:sp>
        <p:nvSpPr>
          <p:cNvPr id="3" name="Subtitle 2">
            <a:extLst>
              <a:ext uri="{FF2B5EF4-FFF2-40B4-BE49-F238E27FC236}">
                <a16:creationId xmlns:a16="http://schemas.microsoft.com/office/drawing/2014/main" id="{50D1A88C-0BCA-4672-AC06-1BC3033F5F97}"/>
              </a:ext>
            </a:extLst>
          </p:cNvPr>
          <p:cNvSpPr>
            <a:spLocks noGrp="1"/>
          </p:cNvSpPr>
          <p:nvPr>
            <p:ph type="subTitle" idx="1"/>
          </p:nvPr>
        </p:nvSpPr>
        <p:spPr>
          <a:xfrm>
            <a:off x="866216" y="4777380"/>
            <a:ext cx="6619243" cy="861420"/>
          </a:xfrm>
        </p:spPr>
        <p:txBody>
          <a:bodyPr>
            <a:normAutofit/>
          </a:bodyPr>
          <a:lstStyle/>
          <a:p>
            <a:r>
              <a:rPr lang="en-US" dirty="0"/>
              <a:t>OBSERVING BIOLOGICAL PATTERNS</a:t>
            </a:r>
          </a:p>
        </p:txBody>
      </p:sp>
      <p:sp>
        <p:nvSpPr>
          <p:cNvPr id="13" name="Rectangle 15">
            <a:extLst>
              <a:ext uri="{FF2B5EF4-FFF2-40B4-BE49-F238E27FC236}">
                <a16:creationId xmlns:a16="http://schemas.microsoft.com/office/drawing/2014/main" id="{C885E190-58DD-42DD-A4A8-401E15C92A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9645178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ext Box 4">
            <a:extLst>
              <a:ext uri="{FF2B5EF4-FFF2-40B4-BE49-F238E27FC236}">
                <a16:creationId xmlns:a16="http://schemas.microsoft.com/office/drawing/2014/main" id="{42B61322-7272-46D4-851F-6676C9FCE532}"/>
              </a:ext>
            </a:extLst>
          </p:cNvPr>
          <p:cNvSpPr txBox="1">
            <a:spLocks noGrp="1" noChangeArrowheads="1"/>
          </p:cNvSpPr>
          <p:nvPr>
            <p:ph type="title" idx="4294967295"/>
          </p:nvPr>
        </p:nvSpPr>
        <p:spPr bwMode="auto">
          <a:xfrm>
            <a:off x="768348" y="605962"/>
            <a:ext cx="7607300" cy="549275"/>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spcBef>
                <a:spcPct val="20000"/>
              </a:spcBef>
              <a:buChar char="•"/>
              <a:defRPr sz="3200">
                <a:solidFill>
                  <a:schemeClr val="tx1"/>
                </a:solidFill>
                <a:latin typeface="NPSRawlinson"/>
              </a:defRPr>
            </a:lvl1pPr>
            <a:lvl2pPr marL="742950" indent="-285750">
              <a:spcBef>
                <a:spcPct val="20000"/>
              </a:spcBef>
              <a:buChar char="–"/>
              <a:defRPr sz="2800">
                <a:solidFill>
                  <a:schemeClr val="tx1"/>
                </a:solidFill>
                <a:latin typeface="NPSRawlinson"/>
              </a:defRPr>
            </a:lvl2pPr>
            <a:lvl3pPr marL="1143000" indent="-228600">
              <a:spcBef>
                <a:spcPct val="20000"/>
              </a:spcBef>
              <a:buChar char="•"/>
              <a:defRPr sz="2400">
                <a:solidFill>
                  <a:schemeClr val="tx1"/>
                </a:solidFill>
                <a:latin typeface="NPSRawlinson"/>
              </a:defRPr>
            </a:lvl3pPr>
            <a:lvl4pPr marL="1600200" indent="-228600">
              <a:spcBef>
                <a:spcPct val="20000"/>
              </a:spcBef>
              <a:buChar char="–"/>
              <a:defRPr sz="2000">
                <a:solidFill>
                  <a:schemeClr val="tx1"/>
                </a:solidFill>
                <a:latin typeface="NPSRawlinson"/>
              </a:defRPr>
            </a:lvl4pPr>
            <a:lvl5pPr marL="2057400" indent="-228600">
              <a:spcBef>
                <a:spcPct val="20000"/>
              </a:spcBef>
              <a:buChar char="»"/>
              <a:defRPr sz="2000">
                <a:solidFill>
                  <a:schemeClr val="tx1"/>
                </a:solidFill>
                <a:latin typeface="NPSRawlinson"/>
              </a:defRPr>
            </a:lvl5pPr>
            <a:lvl6pPr marL="2514600" indent="-228600" eaLnBrk="0" fontAlgn="base" hangingPunct="0">
              <a:spcBef>
                <a:spcPct val="20000"/>
              </a:spcBef>
              <a:spcAft>
                <a:spcPct val="0"/>
              </a:spcAft>
              <a:buChar char="»"/>
              <a:defRPr sz="2000">
                <a:solidFill>
                  <a:schemeClr val="tx1"/>
                </a:solidFill>
                <a:latin typeface="NPSRawlinson"/>
              </a:defRPr>
            </a:lvl6pPr>
            <a:lvl7pPr marL="2971800" indent="-228600" eaLnBrk="0" fontAlgn="base" hangingPunct="0">
              <a:spcBef>
                <a:spcPct val="20000"/>
              </a:spcBef>
              <a:spcAft>
                <a:spcPct val="0"/>
              </a:spcAft>
              <a:buChar char="»"/>
              <a:defRPr sz="2000">
                <a:solidFill>
                  <a:schemeClr val="tx1"/>
                </a:solidFill>
                <a:latin typeface="NPSRawlinson"/>
              </a:defRPr>
            </a:lvl7pPr>
            <a:lvl8pPr marL="3429000" indent="-228600" eaLnBrk="0" fontAlgn="base" hangingPunct="0">
              <a:spcBef>
                <a:spcPct val="20000"/>
              </a:spcBef>
              <a:spcAft>
                <a:spcPct val="0"/>
              </a:spcAft>
              <a:buChar char="»"/>
              <a:defRPr sz="2000">
                <a:solidFill>
                  <a:schemeClr val="tx1"/>
                </a:solidFill>
                <a:latin typeface="NPSRawlinson"/>
              </a:defRPr>
            </a:lvl8pPr>
            <a:lvl9pPr marL="3886200" indent="-228600" eaLnBrk="0" fontAlgn="base" hangingPunct="0">
              <a:spcBef>
                <a:spcPct val="20000"/>
              </a:spcBef>
              <a:spcAft>
                <a:spcPct val="0"/>
              </a:spcAft>
              <a:buChar char="»"/>
              <a:defRPr sz="2000">
                <a:solidFill>
                  <a:schemeClr val="tx1"/>
                </a:solidFill>
                <a:latin typeface="NPSRawlinson"/>
              </a:defRPr>
            </a:lvl9pPr>
          </a:lstStyle>
          <a:p>
            <a:pPr marL="0" marR="0" lvl="0" indent="0" algn="l" defTabSz="457200" rtl="0" eaLnBrk="1" fontAlgn="auto" latinLnBrk="0" hangingPunct="1">
              <a:lnSpc>
                <a:spcPct val="100000"/>
              </a:lnSpc>
              <a:spcBef>
                <a:spcPct val="0"/>
              </a:spcBef>
              <a:spcAft>
                <a:spcPts val="1000"/>
              </a:spcAft>
              <a:buClrTx/>
              <a:buSzTx/>
              <a:buFontTx/>
              <a:buNone/>
              <a:tabLst/>
              <a:defRPr/>
            </a:pPr>
            <a:r>
              <a:rPr kumimoji="0" lang="en-US" altLang="en-US" sz="3200" b="0" i="0" u="none" strike="noStrike" kern="1200" cap="none" spc="0" normalizeH="0" baseline="0" noProof="0" dirty="0">
                <a:ln>
                  <a:noFill/>
                </a:ln>
                <a:solidFill>
                  <a:schemeClr val="tx1"/>
                </a:solidFill>
                <a:effectLst/>
                <a:uLnTx/>
                <a:uFillTx/>
                <a:latin typeface="+mj-lt"/>
                <a:ea typeface="+mn-ea"/>
                <a:cs typeface="Calibri" panose="020F0502020204030204" pitchFamily="34" charset="0"/>
              </a:rPr>
              <a:t>High Elevation Dynamics</a:t>
            </a:r>
          </a:p>
        </p:txBody>
      </p:sp>
      <p:pic>
        <p:nvPicPr>
          <p:cNvPr id="36866" name="Picture 5" descr="Mount LeConte elevation temperature 3D graphic, showing soil moisture and temperature differences depending on elevation and south facing vs. north facing slope.">
            <a:extLst>
              <a:ext uri="{FF2B5EF4-FFF2-40B4-BE49-F238E27FC236}">
                <a16:creationId xmlns:a16="http://schemas.microsoft.com/office/drawing/2014/main" id="{7223A1FB-F211-4C6B-B3F6-5D0C5167C572}"/>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1364023" y="1406148"/>
            <a:ext cx="5971108" cy="4931917"/>
          </a:xfrm>
          <a:prstGeom prst="rect">
            <a:avLst/>
          </a:prstGeom>
          <a:ln w="9525">
            <a:solidFill>
              <a:schemeClr val="tx1">
                <a:lumMod val="95000"/>
              </a:schemeClr>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FFB196C3-E727-4230-985F-5FC444F09303}"/>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47826"/>
          <a:stretch>
            <a:fillRect/>
          </a:stretch>
        </p:blipFill>
        <p:spPr bwMode="auto">
          <a:xfrm>
            <a:off x="-7883735" y="3125789"/>
            <a:ext cx="3501786" cy="3062543"/>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Oval 17">
            <a:extLst>
              <a:ext uri="{FF2B5EF4-FFF2-40B4-BE49-F238E27FC236}">
                <a16:creationId xmlns:a16="http://schemas.microsoft.com/office/drawing/2014/main" id="{CC2D244F-29CD-43A2-8584-A7BA235311C1}"/>
              </a:ext>
              <a:ext uri="{C183D7F6-B498-43B3-948B-1728B52AA6E4}">
                <adec:decorative xmlns:adec="http://schemas.microsoft.com/office/drawing/2017/decorative" val="1"/>
              </a:ext>
            </a:extLst>
          </p:cNvPr>
          <p:cNvSpPr/>
          <p:nvPr/>
        </p:nvSpPr>
        <p:spPr bwMode="auto">
          <a:xfrm>
            <a:off x="2307380" y="5067500"/>
            <a:ext cx="4964154" cy="1115653"/>
          </a:xfrm>
          <a:prstGeom prst="ellipse">
            <a:avLst/>
          </a:prstGeom>
          <a:solidFill>
            <a:srgbClr val="993300">
              <a:alpha val="38000"/>
            </a:srgbClr>
          </a:solidFill>
          <a:ln w="9525"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Gill Sans" pitchFamily="34" charset="0"/>
            </a:endParaRPr>
          </a:p>
        </p:txBody>
      </p:sp>
      <p:cxnSp>
        <p:nvCxnSpPr>
          <p:cNvPr id="3" name="Straight Arrow Connector 2">
            <a:extLst>
              <a:ext uri="{FF2B5EF4-FFF2-40B4-BE49-F238E27FC236}">
                <a16:creationId xmlns:a16="http://schemas.microsoft.com/office/drawing/2014/main" id="{004BC087-8387-4D3E-960D-AE927F90C897}"/>
              </a:ext>
              <a:ext uri="{C183D7F6-B498-43B3-948B-1728B52AA6E4}">
                <adec:decorative xmlns:adec="http://schemas.microsoft.com/office/drawing/2017/decorative" val="1"/>
              </a:ext>
            </a:extLst>
          </p:cNvPr>
          <p:cNvCxnSpPr>
            <a:cxnSpLocks/>
          </p:cNvCxnSpPr>
          <p:nvPr/>
        </p:nvCxnSpPr>
        <p:spPr bwMode="auto">
          <a:xfrm flipH="1" flipV="1">
            <a:off x="5023373" y="3117167"/>
            <a:ext cx="2274329" cy="2672965"/>
          </a:xfrm>
          <a:prstGeom prst="straightConnector1">
            <a:avLst/>
          </a:prstGeom>
          <a:ln w="57150">
            <a:headEnd type="none" w="sm" len="sm"/>
            <a:tailEnd type="triangle"/>
          </a:ln>
        </p:spPr>
        <p:style>
          <a:lnRef idx="2">
            <a:schemeClr val="accent2"/>
          </a:lnRef>
          <a:fillRef idx="0">
            <a:schemeClr val="accent2"/>
          </a:fillRef>
          <a:effectRef idx="1">
            <a:schemeClr val="accent2"/>
          </a:effectRef>
          <a:fontRef idx="minor">
            <a:schemeClr val="tx1"/>
          </a:fontRef>
        </p:style>
      </p:cxnSp>
      <p:cxnSp>
        <p:nvCxnSpPr>
          <p:cNvPr id="10" name="Straight Arrow Connector 9">
            <a:extLst>
              <a:ext uri="{FF2B5EF4-FFF2-40B4-BE49-F238E27FC236}">
                <a16:creationId xmlns:a16="http://schemas.microsoft.com/office/drawing/2014/main" id="{8ACEBEE7-58FC-460A-A55D-05EDF7C5AD0B}"/>
              </a:ext>
              <a:ext uri="{C183D7F6-B498-43B3-948B-1728B52AA6E4}">
                <adec:decorative xmlns:adec="http://schemas.microsoft.com/office/drawing/2017/decorative" val="1"/>
              </a:ext>
            </a:extLst>
          </p:cNvPr>
          <p:cNvCxnSpPr>
            <a:cxnSpLocks/>
          </p:cNvCxnSpPr>
          <p:nvPr/>
        </p:nvCxnSpPr>
        <p:spPr bwMode="auto">
          <a:xfrm flipV="1">
            <a:off x="2258828" y="3117167"/>
            <a:ext cx="2090751" cy="2977116"/>
          </a:xfrm>
          <a:prstGeom prst="straightConnector1">
            <a:avLst/>
          </a:prstGeom>
          <a:ln w="57150">
            <a:headEnd type="none" w="sm" len="sm"/>
            <a:tailEnd type="triangle"/>
          </a:ln>
        </p:spPr>
        <p:style>
          <a:lnRef idx="2">
            <a:schemeClr val="accent2"/>
          </a:lnRef>
          <a:fillRef idx="0">
            <a:schemeClr val="accent2"/>
          </a:fillRef>
          <a:effectRef idx="1">
            <a:schemeClr val="accent2"/>
          </a:effectRef>
          <a:fontRef idx="minor">
            <a:schemeClr val="tx1"/>
          </a:fontRef>
        </p:style>
      </p:cxnSp>
      <p:cxnSp>
        <p:nvCxnSpPr>
          <p:cNvPr id="13" name="Straight Arrow Connector 12">
            <a:extLst>
              <a:ext uri="{FF2B5EF4-FFF2-40B4-BE49-F238E27FC236}">
                <a16:creationId xmlns:a16="http://schemas.microsoft.com/office/drawing/2014/main" id="{CE231ED6-D495-4D17-AF4B-46CE5F5578F8}"/>
              </a:ext>
              <a:ext uri="{C183D7F6-B498-43B3-948B-1728B52AA6E4}">
                <adec:decorative xmlns:adec="http://schemas.microsoft.com/office/drawing/2017/decorative" val="1"/>
              </a:ext>
            </a:extLst>
          </p:cNvPr>
          <p:cNvCxnSpPr>
            <a:cxnSpLocks/>
          </p:cNvCxnSpPr>
          <p:nvPr/>
        </p:nvCxnSpPr>
        <p:spPr bwMode="auto">
          <a:xfrm flipH="1" flipV="1">
            <a:off x="4583495" y="2649334"/>
            <a:ext cx="879757" cy="3276730"/>
          </a:xfrm>
          <a:prstGeom prst="straightConnector1">
            <a:avLst/>
          </a:prstGeom>
          <a:ln w="57150">
            <a:headEnd type="none" w="sm" len="sm"/>
            <a:tailEnd type="triangle"/>
          </a:ln>
        </p:spPr>
        <p:style>
          <a:lnRef idx="2">
            <a:schemeClr val="accent2"/>
          </a:lnRef>
          <a:fillRef idx="0">
            <a:schemeClr val="accent2"/>
          </a:fillRef>
          <a:effectRef idx="1">
            <a:schemeClr val="accent2"/>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5C9B0F-36AE-4CD0-B115-F4773918FD8A}"/>
              </a:ext>
              <a:ext uri="{C183D7F6-B498-43B3-948B-1728B52AA6E4}">
                <adec:decorative xmlns:adec="http://schemas.microsoft.com/office/drawing/2017/decorative" val="1"/>
              </a:ext>
            </a:extLst>
          </p:cNvPr>
          <p:cNvSpPr/>
          <p:nvPr/>
        </p:nvSpPr>
        <p:spPr bwMode="auto">
          <a:xfrm>
            <a:off x="304800" y="2845379"/>
            <a:ext cx="8563155" cy="1814141"/>
          </a:xfrm>
          <a:prstGeom prst="rect">
            <a:avLst/>
          </a:prstGeom>
          <a:solidFill>
            <a:schemeClr val="bg2">
              <a:lumMod val="60000"/>
              <a:lumOff val="40000"/>
            </a:schemeClr>
          </a:solidFill>
          <a:ln w="9525"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Gill Sans" pitchFamily="34" charset="0"/>
            </a:endParaRPr>
          </a:p>
        </p:txBody>
      </p:sp>
      <p:sp>
        <p:nvSpPr>
          <p:cNvPr id="38914" name="Text Box 4">
            <a:extLst>
              <a:ext uri="{FF2B5EF4-FFF2-40B4-BE49-F238E27FC236}">
                <a16:creationId xmlns:a16="http://schemas.microsoft.com/office/drawing/2014/main" id="{AACD0F06-78EA-421E-93CC-8A6A71D176DB}"/>
              </a:ext>
            </a:extLst>
          </p:cNvPr>
          <p:cNvSpPr txBox="1">
            <a:spLocks noGrp="1" noChangeArrowheads="1"/>
          </p:cNvSpPr>
          <p:nvPr>
            <p:ph type="title" idx="4294967295"/>
          </p:nvPr>
        </p:nvSpPr>
        <p:spPr bwMode="auto">
          <a:xfrm>
            <a:off x="493396" y="412039"/>
            <a:ext cx="7607300" cy="549275"/>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spcBef>
                <a:spcPct val="20000"/>
              </a:spcBef>
              <a:buChar char="•"/>
              <a:defRPr sz="3200">
                <a:solidFill>
                  <a:schemeClr val="tx1"/>
                </a:solidFill>
                <a:latin typeface="NPSRawlinson"/>
              </a:defRPr>
            </a:lvl1pPr>
            <a:lvl2pPr marL="742950" indent="-285750">
              <a:spcBef>
                <a:spcPct val="20000"/>
              </a:spcBef>
              <a:buChar char="–"/>
              <a:defRPr sz="2800">
                <a:solidFill>
                  <a:schemeClr val="tx1"/>
                </a:solidFill>
                <a:latin typeface="NPSRawlinson"/>
              </a:defRPr>
            </a:lvl2pPr>
            <a:lvl3pPr marL="1143000" indent="-228600">
              <a:spcBef>
                <a:spcPct val="20000"/>
              </a:spcBef>
              <a:buChar char="•"/>
              <a:defRPr sz="2400">
                <a:solidFill>
                  <a:schemeClr val="tx1"/>
                </a:solidFill>
                <a:latin typeface="NPSRawlinson"/>
              </a:defRPr>
            </a:lvl3pPr>
            <a:lvl4pPr marL="1600200" indent="-228600">
              <a:spcBef>
                <a:spcPct val="20000"/>
              </a:spcBef>
              <a:buChar char="–"/>
              <a:defRPr sz="2000">
                <a:solidFill>
                  <a:schemeClr val="tx1"/>
                </a:solidFill>
                <a:latin typeface="NPSRawlinson"/>
              </a:defRPr>
            </a:lvl4pPr>
            <a:lvl5pPr marL="2057400" indent="-228600">
              <a:spcBef>
                <a:spcPct val="20000"/>
              </a:spcBef>
              <a:buChar char="»"/>
              <a:defRPr sz="2000">
                <a:solidFill>
                  <a:schemeClr val="tx1"/>
                </a:solidFill>
                <a:latin typeface="NPSRawlinson"/>
              </a:defRPr>
            </a:lvl5pPr>
            <a:lvl6pPr marL="2514600" indent="-228600" eaLnBrk="0" fontAlgn="base" hangingPunct="0">
              <a:spcBef>
                <a:spcPct val="20000"/>
              </a:spcBef>
              <a:spcAft>
                <a:spcPct val="0"/>
              </a:spcAft>
              <a:buChar char="»"/>
              <a:defRPr sz="2000">
                <a:solidFill>
                  <a:schemeClr val="tx1"/>
                </a:solidFill>
                <a:latin typeface="NPSRawlinson"/>
              </a:defRPr>
            </a:lvl6pPr>
            <a:lvl7pPr marL="2971800" indent="-228600" eaLnBrk="0" fontAlgn="base" hangingPunct="0">
              <a:spcBef>
                <a:spcPct val="20000"/>
              </a:spcBef>
              <a:spcAft>
                <a:spcPct val="0"/>
              </a:spcAft>
              <a:buChar char="»"/>
              <a:defRPr sz="2000">
                <a:solidFill>
                  <a:schemeClr val="tx1"/>
                </a:solidFill>
                <a:latin typeface="NPSRawlinson"/>
              </a:defRPr>
            </a:lvl7pPr>
            <a:lvl8pPr marL="3429000" indent="-228600" eaLnBrk="0" fontAlgn="base" hangingPunct="0">
              <a:spcBef>
                <a:spcPct val="20000"/>
              </a:spcBef>
              <a:spcAft>
                <a:spcPct val="0"/>
              </a:spcAft>
              <a:buChar char="»"/>
              <a:defRPr sz="2000">
                <a:solidFill>
                  <a:schemeClr val="tx1"/>
                </a:solidFill>
                <a:latin typeface="NPSRawlinson"/>
              </a:defRPr>
            </a:lvl8pPr>
            <a:lvl9pPr marL="3886200" indent="-228600" eaLnBrk="0" fontAlgn="base" hangingPunct="0">
              <a:spcBef>
                <a:spcPct val="20000"/>
              </a:spcBef>
              <a:spcAft>
                <a:spcPct val="0"/>
              </a:spcAft>
              <a:buChar char="»"/>
              <a:defRPr sz="2000">
                <a:solidFill>
                  <a:schemeClr val="tx1"/>
                </a:solidFill>
                <a:latin typeface="NPSRawlinson"/>
              </a:defRPr>
            </a:lvl9pPr>
          </a:lstStyle>
          <a:p>
            <a:pPr marL="0" marR="0" lvl="0" indent="0" algn="l" defTabSz="457200" rtl="0" eaLnBrk="1" fontAlgn="auto" latinLnBrk="0" hangingPunct="1">
              <a:lnSpc>
                <a:spcPct val="100000"/>
              </a:lnSpc>
              <a:spcBef>
                <a:spcPct val="0"/>
              </a:spcBef>
              <a:spcAft>
                <a:spcPts val="1000"/>
              </a:spcAft>
              <a:buClrTx/>
              <a:buSzTx/>
              <a:buFontTx/>
              <a:buNone/>
              <a:tabLst/>
              <a:defRPr/>
            </a:pPr>
            <a:r>
              <a:rPr kumimoji="0" lang="en-US" altLang="en-US" sz="3200" b="0" i="0" u="none" strike="noStrike" kern="1200" cap="none" spc="0" normalizeH="0" baseline="0" noProof="0" dirty="0">
                <a:ln>
                  <a:noFill/>
                </a:ln>
                <a:solidFill>
                  <a:schemeClr val="tx1"/>
                </a:solidFill>
                <a:effectLst/>
                <a:uLnTx/>
                <a:uFillTx/>
                <a:latin typeface="+mj-lt"/>
                <a:ea typeface="+mn-ea"/>
                <a:cs typeface="Calibri" panose="020F0502020204030204" pitchFamily="34" charset="0"/>
              </a:rPr>
              <a:t>The Smokies: Winners and Losers</a:t>
            </a:r>
          </a:p>
        </p:txBody>
      </p:sp>
      <p:pic>
        <p:nvPicPr>
          <p:cNvPr id="38918" name="Picture 10" descr="Image of leafy green poison ivy from overhead">
            <a:hlinkClick r:id="rId3"/>
            <a:extLst>
              <a:ext uri="{FF2B5EF4-FFF2-40B4-BE49-F238E27FC236}">
                <a16:creationId xmlns:a16="http://schemas.microsoft.com/office/drawing/2014/main" id="{5FB86865-93C1-47C9-8F67-8E50799A49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000" y="1182548"/>
            <a:ext cx="2349501" cy="155625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Content Placeholder 2">
            <a:extLst>
              <a:ext uri="{FF2B5EF4-FFF2-40B4-BE49-F238E27FC236}">
                <a16:creationId xmlns:a16="http://schemas.microsoft.com/office/drawing/2014/main" id="{3D568486-63ED-4E60-AF80-C3CC23718AC8}"/>
              </a:ext>
            </a:extLst>
          </p:cNvPr>
          <p:cNvSpPr txBox="1">
            <a:spLocks/>
          </p:cNvSpPr>
          <p:nvPr/>
        </p:nvSpPr>
        <p:spPr bwMode="auto">
          <a:xfrm>
            <a:off x="3804892" y="1708112"/>
            <a:ext cx="1542211" cy="706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NPSRawlinson"/>
              </a:defRPr>
            </a:lvl1pPr>
            <a:lvl2pPr marL="742950" indent="-285750">
              <a:spcBef>
                <a:spcPct val="20000"/>
              </a:spcBef>
              <a:buChar char="–"/>
              <a:defRPr sz="2800">
                <a:solidFill>
                  <a:schemeClr val="tx1"/>
                </a:solidFill>
                <a:latin typeface="NPSRawlinson"/>
              </a:defRPr>
            </a:lvl2pPr>
            <a:lvl3pPr marL="1143000" indent="-228600">
              <a:spcBef>
                <a:spcPct val="20000"/>
              </a:spcBef>
              <a:buChar char="•"/>
              <a:defRPr sz="2400">
                <a:solidFill>
                  <a:schemeClr val="tx1"/>
                </a:solidFill>
                <a:latin typeface="NPSRawlinson"/>
              </a:defRPr>
            </a:lvl3pPr>
            <a:lvl4pPr marL="1600200" indent="-228600">
              <a:spcBef>
                <a:spcPct val="20000"/>
              </a:spcBef>
              <a:buChar char="–"/>
              <a:defRPr sz="2000">
                <a:solidFill>
                  <a:schemeClr val="tx1"/>
                </a:solidFill>
                <a:latin typeface="NPSRawlinson"/>
              </a:defRPr>
            </a:lvl4pPr>
            <a:lvl5pPr marL="2057400" indent="-228600">
              <a:spcBef>
                <a:spcPct val="20000"/>
              </a:spcBef>
              <a:buChar char="»"/>
              <a:defRPr sz="2000">
                <a:solidFill>
                  <a:schemeClr val="tx1"/>
                </a:solidFill>
                <a:latin typeface="NPSRawlinson"/>
              </a:defRPr>
            </a:lvl5pPr>
            <a:lvl6pPr marL="2514600" indent="-228600" eaLnBrk="0" fontAlgn="base" hangingPunct="0">
              <a:spcBef>
                <a:spcPct val="20000"/>
              </a:spcBef>
              <a:spcAft>
                <a:spcPct val="0"/>
              </a:spcAft>
              <a:buChar char="»"/>
              <a:defRPr sz="2000">
                <a:solidFill>
                  <a:schemeClr val="tx1"/>
                </a:solidFill>
                <a:latin typeface="NPSRawlinson"/>
              </a:defRPr>
            </a:lvl6pPr>
            <a:lvl7pPr marL="2971800" indent="-228600" eaLnBrk="0" fontAlgn="base" hangingPunct="0">
              <a:spcBef>
                <a:spcPct val="20000"/>
              </a:spcBef>
              <a:spcAft>
                <a:spcPct val="0"/>
              </a:spcAft>
              <a:buChar char="»"/>
              <a:defRPr sz="2000">
                <a:solidFill>
                  <a:schemeClr val="tx1"/>
                </a:solidFill>
                <a:latin typeface="NPSRawlinson"/>
              </a:defRPr>
            </a:lvl7pPr>
            <a:lvl8pPr marL="3429000" indent="-228600" eaLnBrk="0" fontAlgn="base" hangingPunct="0">
              <a:spcBef>
                <a:spcPct val="20000"/>
              </a:spcBef>
              <a:spcAft>
                <a:spcPct val="0"/>
              </a:spcAft>
              <a:buChar char="»"/>
              <a:defRPr sz="2000">
                <a:solidFill>
                  <a:schemeClr val="tx1"/>
                </a:solidFill>
                <a:latin typeface="NPSRawlinson"/>
              </a:defRPr>
            </a:lvl8pPr>
            <a:lvl9pPr marL="3886200" indent="-228600" eaLnBrk="0" fontAlgn="base" hangingPunct="0">
              <a:spcBef>
                <a:spcPct val="20000"/>
              </a:spcBef>
              <a:spcAft>
                <a:spcPct val="0"/>
              </a:spcAft>
              <a:buChar char="»"/>
              <a:defRPr sz="2000">
                <a:solidFill>
                  <a:schemeClr val="tx1"/>
                </a:solidFill>
                <a:latin typeface="NPSRawlinson"/>
              </a:defRPr>
            </a:lvl9pPr>
          </a:lstStyle>
          <a:p>
            <a:pPr eaLnBrk="1" hangingPunct="1">
              <a:buFontTx/>
              <a:buNone/>
            </a:pPr>
            <a:r>
              <a:rPr lang="en-US" altLang="en-US" sz="2400" b="1" baseline="0">
                <a:latin typeface="Arial" panose="020B0604020202020204" pitchFamily="34" charset="0"/>
                <a:cs typeface="Arial" panose="020B0604020202020204" pitchFamily="34" charset="0"/>
              </a:rPr>
              <a:t>Adapt (?)</a:t>
            </a:r>
          </a:p>
        </p:txBody>
      </p:sp>
      <p:pic>
        <p:nvPicPr>
          <p:cNvPr id="38921" name="Picture 12" descr="Coyote in grass field looking at camera">
            <a:hlinkClick r:id="rId5"/>
            <a:extLst>
              <a:ext uri="{FF2B5EF4-FFF2-40B4-BE49-F238E27FC236}">
                <a16:creationId xmlns:a16="http://schemas.microsoft.com/office/drawing/2014/main" id="{D5707B80-0E7E-4EEC-9B8E-84E14918333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0297" t="17686" r="13298" b="11520"/>
          <a:stretch/>
        </p:blipFill>
        <p:spPr bwMode="auto">
          <a:xfrm>
            <a:off x="6248400" y="1148042"/>
            <a:ext cx="2309813" cy="161653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AutoShape 6">
            <a:extLst>
              <a:ext uri="{FF2B5EF4-FFF2-40B4-BE49-F238E27FC236}">
                <a16:creationId xmlns:a16="http://schemas.microsoft.com/office/drawing/2014/main" id="{9566E1D5-760F-4261-8E76-233B0347E3BB}"/>
              </a:ext>
              <a:ext uri="{C183D7F6-B498-43B3-948B-1728B52AA6E4}">
                <adec:decorative xmlns:adec="http://schemas.microsoft.com/office/drawing/2017/decorative" val="1"/>
              </a:ext>
            </a:extLst>
          </p:cNvPr>
          <p:cNvSpPr>
            <a:spLocks noChangeAspect="1" noChangeArrowheads="1"/>
          </p:cNvSpPr>
          <p:nvPr/>
        </p:nvSpPr>
        <p:spPr bwMode="auto">
          <a:xfrm>
            <a:off x="0" y="-122238"/>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NPSRawlinson"/>
              </a:defRPr>
            </a:lvl1pPr>
            <a:lvl2pPr marL="742950" indent="-285750">
              <a:spcBef>
                <a:spcPct val="20000"/>
              </a:spcBef>
              <a:buChar char="–"/>
              <a:defRPr sz="2800">
                <a:solidFill>
                  <a:schemeClr val="tx1"/>
                </a:solidFill>
                <a:latin typeface="NPSRawlinson"/>
              </a:defRPr>
            </a:lvl2pPr>
            <a:lvl3pPr marL="1143000" indent="-228600">
              <a:spcBef>
                <a:spcPct val="20000"/>
              </a:spcBef>
              <a:buChar char="•"/>
              <a:defRPr sz="2400">
                <a:solidFill>
                  <a:schemeClr val="tx1"/>
                </a:solidFill>
                <a:latin typeface="NPSRawlinson"/>
              </a:defRPr>
            </a:lvl3pPr>
            <a:lvl4pPr marL="1600200" indent="-228600">
              <a:spcBef>
                <a:spcPct val="20000"/>
              </a:spcBef>
              <a:buChar char="–"/>
              <a:defRPr sz="2000">
                <a:solidFill>
                  <a:schemeClr val="tx1"/>
                </a:solidFill>
                <a:latin typeface="NPSRawlinson"/>
              </a:defRPr>
            </a:lvl4pPr>
            <a:lvl5pPr marL="2057400" indent="-228600">
              <a:spcBef>
                <a:spcPct val="20000"/>
              </a:spcBef>
              <a:buChar char="»"/>
              <a:defRPr sz="2000">
                <a:solidFill>
                  <a:schemeClr val="tx1"/>
                </a:solidFill>
                <a:latin typeface="NPSRawlinson"/>
              </a:defRPr>
            </a:lvl5pPr>
            <a:lvl6pPr marL="2514600" indent="-228600" eaLnBrk="0" fontAlgn="base" hangingPunct="0">
              <a:spcBef>
                <a:spcPct val="20000"/>
              </a:spcBef>
              <a:spcAft>
                <a:spcPct val="0"/>
              </a:spcAft>
              <a:buChar char="»"/>
              <a:defRPr sz="2000">
                <a:solidFill>
                  <a:schemeClr val="tx1"/>
                </a:solidFill>
                <a:latin typeface="NPSRawlinson"/>
              </a:defRPr>
            </a:lvl6pPr>
            <a:lvl7pPr marL="2971800" indent="-228600" eaLnBrk="0" fontAlgn="base" hangingPunct="0">
              <a:spcBef>
                <a:spcPct val="20000"/>
              </a:spcBef>
              <a:spcAft>
                <a:spcPct val="0"/>
              </a:spcAft>
              <a:buChar char="»"/>
              <a:defRPr sz="2000">
                <a:solidFill>
                  <a:schemeClr val="tx1"/>
                </a:solidFill>
                <a:latin typeface="NPSRawlinson"/>
              </a:defRPr>
            </a:lvl7pPr>
            <a:lvl8pPr marL="3429000" indent="-228600" eaLnBrk="0" fontAlgn="base" hangingPunct="0">
              <a:spcBef>
                <a:spcPct val="20000"/>
              </a:spcBef>
              <a:spcAft>
                <a:spcPct val="0"/>
              </a:spcAft>
              <a:buChar char="»"/>
              <a:defRPr sz="2000">
                <a:solidFill>
                  <a:schemeClr val="tx1"/>
                </a:solidFill>
                <a:latin typeface="NPSRawlinson"/>
              </a:defRPr>
            </a:lvl8pPr>
            <a:lvl9pPr marL="3886200" indent="-228600" eaLnBrk="0" fontAlgn="base" hangingPunct="0">
              <a:spcBef>
                <a:spcPct val="20000"/>
              </a:spcBef>
              <a:spcAft>
                <a:spcPct val="0"/>
              </a:spcAft>
              <a:buChar char="»"/>
              <a:defRPr sz="2000">
                <a:solidFill>
                  <a:schemeClr val="tx1"/>
                </a:solidFill>
                <a:latin typeface="NPSRawlinson"/>
              </a:defRPr>
            </a:lvl9pPr>
          </a:lstStyle>
          <a:p>
            <a:pPr eaLnBrk="1" hangingPunct="1">
              <a:spcBef>
                <a:spcPct val="0"/>
              </a:spcBef>
              <a:buFontTx/>
              <a:buNone/>
            </a:pPr>
            <a:endParaRPr lang="en-US" altLang="en-US" sz="2400">
              <a:latin typeface="Gill Sans"/>
            </a:endParaRPr>
          </a:p>
        </p:txBody>
      </p:sp>
      <p:sp>
        <p:nvSpPr>
          <p:cNvPr id="38917" name="AutoShape 8">
            <a:extLst>
              <a:ext uri="{FF2B5EF4-FFF2-40B4-BE49-F238E27FC236}">
                <a16:creationId xmlns:a16="http://schemas.microsoft.com/office/drawing/2014/main" id="{36BC4EA8-201D-4B1B-8C8C-3568DA8D02B5}"/>
              </a:ext>
              <a:ext uri="{C183D7F6-B498-43B3-948B-1728B52AA6E4}">
                <adec:decorative xmlns:adec="http://schemas.microsoft.com/office/drawing/2017/decorative" val="1"/>
              </a:ext>
            </a:extLst>
          </p:cNvPr>
          <p:cNvSpPr>
            <a:spLocks noChangeAspect="1" noChangeArrowheads="1"/>
          </p:cNvSpPr>
          <p:nvPr/>
        </p:nvSpPr>
        <p:spPr bwMode="auto">
          <a:xfrm>
            <a:off x="0" y="-122238"/>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NPSRawlinson"/>
              </a:defRPr>
            </a:lvl1pPr>
            <a:lvl2pPr marL="742950" indent="-285750">
              <a:spcBef>
                <a:spcPct val="20000"/>
              </a:spcBef>
              <a:buChar char="–"/>
              <a:defRPr sz="2800">
                <a:solidFill>
                  <a:schemeClr val="tx1"/>
                </a:solidFill>
                <a:latin typeface="NPSRawlinson"/>
              </a:defRPr>
            </a:lvl2pPr>
            <a:lvl3pPr marL="1143000" indent="-228600">
              <a:spcBef>
                <a:spcPct val="20000"/>
              </a:spcBef>
              <a:buChar char="•"/>
              <a:defRPr sz="2400">
                <a:solidFill>
                  <a:schemeClr val="tx1"/>
                </a:solidFill>
                <a:latin typeface="NPSRawlinson"/>
              </a:defRPr>
            </a:lvl3pPr>
            <a:lvl4pPr marL="1600200" indent="-228600">
              <a:spcBef>
                <a:spcPct val="20000"/>
              </a:spcBef>
              <a:buChar char="–"/>
              <a:defRPr sz="2000">
                <a:solidFill>
                  <a:schemeClr val="tx1"/>
                </a:solidFill>
                <a:latin typeface="NPSRawlinson"/>
              </a:defRPr>
            </a:lvl4pPr>
            <a:lvl5pPr marL="2057400" indent="-228600">
              <a:spcBef>
                <a:spcPct val="20000"/>
              </a:spcBef>
              <a:buChar char="»"/>
              <a:defRPr sz="2000">
                <a:solidFill>
                  <a:schemeClr val="tx1"/>
                </a:solidFill>
                <a:latin typeface="NPSRawlinson"/>
              </a:defRPr>
            </a:lvl5pPr>
            <a:lvl6pPr marL="2514600" indent="-228600" eaLnBrk="0" fontAlgn="base" hangingPunct="0">
              <a:spcBef>
                <a:spcPct val="20000"/>
              </a:spcBef>
              <a:spcAft>
                <a:spcPct val="0"/>
              </a:spcAft>
              <a:buChar char="»"/>
              <a:defRPr sz="2000">
                <a:solidFill>
                  <a:schemeClr val="tx1"/>
                </a:solidFill>
                <a:latin typeface="NPSRawlinson"/>
              </a:defRPr>
            </a:lvl6pPr>
            <a:lvl7pPr marL="2971800" indent="-228600" eaLnBrk="0" fontAlgn="base" hangingPunct="0">
              <a:spcBef>
                <a:spcPct val="20000"/>
              </a:spcBef>
              <a:spcAft>
                <a:spcPct val="0"/>
              </a:spcAft>
              <a:buChar char="»"/>
              <a:defRPr sz="2000">
                <a:solidFill>
                  <a:schemeClr val="tx1"/>
                </a:solidFill>
                <a:latin typeface="NPSRawlinson"/>
              </a:defRPr>
            </a:lvl7pPr>
            <a:lvl8pPr marL="3429000" indent="-228600" eaLnBrk="0" fontAlgn="base" hangingPunct="0">
              <a:spcBef>
                <a:spcPct val="20000"/>
              </a:spcBef>
              <a:spcAft>
                <a:spcPct val="0"/>
              </a:spcAft>
              <a:buChar char="»"/>
              <a:defRPr sz="2000">
                <a:solidFill>
                  <a:schemeClr val="tx1"/>
                </a:solidFill>
                <a:latin typeface="NPSRawlinson"/>
              </a:defRPr>
            </a:lvl8pPr>
            <a:lvl9pPr marL="3886200" indent="-228600" eaLnBrk="0" fontAlgn="base" hangingPunct="0">
              <a:spcBef>
                <a:spcPct val="20000"/>
              </a:spcBef>
              <a:spcAft>
                <a:spcPct val="0"/>
              </a:spcAft>
              <a:buChar char="»"/>
              <a:defRPr sz="2000">
                <a:solidFill>
                  <a:schemeClr val="tx1"/>
                </a:solidFill>
                <a:latin typeface="NPSRawlinson"/>
              </a:defRPr>
            </a:lvl9pPr>
          </a:lstStyle>
          <a:p>
            <a:pPr eaLnBrk="1" hangingPunct="1">
              <a:spcBef>
                <a:spcPct val="0"/>
              </a:spcBef>
              <a:buFontTx/>
              <a:buNone/>
            </a:pPr>
            <a:endParaRPr lang="en-US" altLang="en-US" sz="2400">
              <a:latin typeface="Gill Sans"/>
            </a:endParaRPr>
          </a:p>
        </p:txBody>
      </p:sp>
      <p:pic>
        <p:nvPicPr>
          <p:cNvPr id="38922" name="Picture 14" descr="Green tree frog sitting on post from side view">
            <a:hlinkClick r:id="rId7"/>
            <a:extLst>
              <a:ext uri="{FF2B5EF4-FFF2-40B4-BE49-F238E27FC236}">
                <a16:creationId xmlns:a16="http://schemas.microsoft.com/office/drawing/2014/main" id="{45FB3BB9-4AA6-4DF6-AB0D-6570459FFEF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b="867"/>
          <a:stretch>
            <a:fillRect/>
          </a:stretch>
        </p:blipFill>
        <p:spPr bwMode="auto">
          <a:xfrm>
            <a:off x="635000" y="2897946"/>
            <a:ext cx="2349501" cy="165375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9" name="Rectangle 7">
            <a:extLst>
              <a:ext uri="{FF2B5EF4-FFF2-40B4-BE49-F238E27FC236}">
                <a16:creationId xmlns:a16="http://schemas.microsoft.com/office/drawing/2014/main" id="{E1D55C17-BEF9-4741-BAB3-7011E3893B3B}"/>
              </a:ext>
            </a:extLst>
          </p:cNvPr>
          <p:cNvSpPr>
            <a:spLocks noChangeArrowheads="1"/>
          </p:cNvSpPr>
          <p:nvPr/>
        </p:nvSpPr>
        <p:spPr bwMode="auto">
          <a:xfrm>
            <a:off x="3725952" y="3551816"/>
            <a:ext cx="2030233" cy="46166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har char="•"/>
              <a:defRPr sz="3200">
                <a:solidFill>
                  <a:schemeClr val="tx1"/>
                </a:solidFill>
                <a:latin typeface="NPSRawlinson"/>
              </a:defRPr>
            </a:lvl1pPr>
            <a:lvl2pPr marL="742950" indent="-285750">
              <a:spcBef>
                <a:spcPct val="20000"/>
              </a:spcBef>
              <a:buChar char="–"/>
              <a:defRPr sz="2800">
                <a:solidFill>
                  <a:schemeClr val="tx1"/>
                </a:solidFill>
                <a:latin typeface="NPSRawlinson"/>
              </a:defRPr>
            </a:lvl2pPr>
            <a:lvl3pPr marL="1143000" indent="-228600">
              <a:spcBef>
                <a:spcPct val="20000"/>
              </a:spcBef>
              <a:buChar char="•"/>
              <a:defRPr sz="2400">
                <a:solidFill>
                  <a:schemeClr val="tx1"/>
                </a:solidFill>
                <a:latin typeface="NPSRawlinson"/>
              </a:defRPr>
            </a:lvl3pPr>
            <a:lvl4pPr marL="1600200" indent="-228600">
              <a:spcBef>
                <a:spcPct val="20000"/>
              </a:spcBef>
              <a:buChar char="–"/>
              <a:defRPr sz="2000">
                <a:solidFill>
                  <a:schemeClr val="tx1"/>
                </a:solidFill>
                <a:latin typeface="NPSRawlinson"/>
              </a:defRPr>
            </a:lvl4pPr>
            <a:lvl5pPr marL="2057400" indent="-228600">
              <a:spcBef>
                <a:spcPct val="20000"/>
              </a:spcBef>
              <a:buChar char="»"/>
              <a:defRPr sz="2000">
                <a:solidFill>
                  <a:schemeClr val="tx1"/>
                </a:solidFill>
                <a:latin typeface="NPSRawlinson"/>
              </a:defRPr>
            </a:lvl5pPr>
            <a:lvl6pPr marL="2514600" indent="-228600" eaLnBrk="0" fontAlgn="base" hangingPunct="0">
              <a:spcBef>
                <a:spcPct val="20000"/>
              </a:spcBef>
              <a:spcAft>
                <a:spcPct val="0"/>
              </a:spcAft>
              <a:buChar char="»"/>
              <a:defRPr sz="2000">
                <a:solidFill>
                  <a:schemeClr val="tx1"/>
                </a:solidFill>
                <a:latin typeface="NPSRawlinson"/>
              </a:defRPr>
            </a:lvl6pPr>
            <a:lvl7pPr marL="2971800" indent="-228600" eaLnBrk="0" fontAlgn="base" hangingPunct="0">
              <a:spcBef>
                <a:spcPct val="20000"/>
              </a:spcBef>
              <a:spcAft>
                <a:spcPct val="0"/>
              </a:spcAft>
              <a:buChar char="»"/>
              <a:defRPr sz="2000">
                <a:solidFill>
                  <a:schemeClr val="tx1"/>
                </a:solidFill>
                <a:latin typeface="NPSRawlinson"/>
              </a:defRPr>
            </a:lvl7pPr>
            <a:lvl8pPr marL="3429000" indent="-228600" eaLnBrk="0" fontAlgn="base" hangingPunct="0">
              <a:spcBef>
                <a:spcPct val="20000"/>
              </a:spcBef>
              <a:spcAft>
                <a:spcPct val="0"/>
              </a:spcAft>
              <a:buChar char="»"/>
              <a:defRPr sz="2000">
                <a:solidFill>
                  <a:schemeClr val="tx1"/>
                </a:solidFill>
                <a:latin typeface="NPSRawlinson"/>
              </a:defRPr>
            </a:lvl8pPr>
            <a:lvl9pPr marL="3886200" indent="-228600" eaLnBrk="0" fontAlgn="base" hangingPunct="0">
              <a:spcBef>
                <a:spcPct val="20000"/>
              </a:spcBef>
              <a:spcAft>
                <a:spcPct val="0"/>
              </a:spcAft>
              <a:buChar char="»"/>
              <a:defRPr sz="2000">
                <a:solidFill>
                  <a:schemeClr val="tx1"/>
                </a:solidFill>
                <a:latin typeface="NPSRawlinson"/>
              </a:defRPr>
            </a:lvl9pPr>
          </a:lstStyle>
          <a:p>
            <a:pPr eaLnBrk="1" hangingPunct="1">
              <a:buFontTx/>
              <a:buNone/>
            </a:pPr>
            <a:r>
              <a:rPr lang="en-US" altLang="en-US" sz="2400" b="1" baseline="0">
                <a:solidFill>
                  <a:schemeClr val="accent3">
                    <a:lumMod val="10000"/>
                  </a:schemeClr>
                </a:solidFill>
                <a:latin typeface="Arial" panose="020B0604020202020204" pitchFamily="34" charset="0"/>
                <a:cs typeface="Arial" panose="020B0604020202020204" pitchFamily="34" charset="0"/>
              </a:rPr>
              <a:t>Migrate (?)</a:t>
            </a:r>
          </a:p>
        </p:txBody>
      </p:sp>
      <p:pic>
        <p:nvPicPr>
          <p:cNvPr id="38923" name="Picture 18" descr="Jordan red cheek salamander, black salamander with bright red cheeks, shot from side standing on moss">
            <a:hlinkClick r:id="rId9"/>
            <a:extLst>
              <a:ext uri="{FF2B5EF4-FFF2-40B4-BE49-F238E27FC236}">
                <a16:creationId xmlns:a16="http://schemas.microsoft.com/office/drawing/2014/main" id="{452A91A3-3CBC-4174-B9F0-09C98B7743B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54750" y="2893682"/>
            <a:ext cx="2309813" cy="17304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5" name="Picture 15" descr="Image result for yellow spreading avens">
            <a:extLst>
              <a:ext uri="{FF2B5EF4-FFF2-40B4-BE49-F238E27FC236}">
                <a16:creationId xmlns:a16="http://schemas.microsoft.com/office/drawing/2014/main" id="{38BB56C4-0D64-4F99-865B-9448DB74F9C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t="8817"/>
          <a:stretch>
            <a:fillRect/>
          </a:stretch>
        </p:blipFill>
        <p:spPr bwMode="auto">
          <a:xfrm>
            <a:off x="676276" y="4766095"/>
            <a:ext cx="2308225" cy="169860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0" name="Rectangle 8">
            <a:extLst>
              <a:ext uri="{FF2B5EF4-FFF2-40B4-BE49-F238E27FC236}">
                <a16:creationId xmlns:a16="http://schemas.microsoft.com/office/drawing/2014/main" id="{B904E9E0-216D-4A9A-A8FF-DE4AC2DA3E76}"/>
              </a:ext>
            </a:extLst>
          </p:cNvPr>
          <p:cNvSpPr>
            <a:spLocks noChangeArrowheads="1"/>
          </p:cNvSpPr>
          <p:nvPr/>
        </p:nvSpPr>
        <p:spPr bwMode="auto">
          <a:xfrm>
            <a:off x="3896635" y="5365957"/>
            <a:ext cx="16888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har char="•"/>
              <a:defRPr sz="3200">
                <a:solidFill>
                  <a:schemeClr val="tx1"/>
                </a:solidFill>
                <a:latin typeface="NPSRawlinson"/>
              </a:defRPr>
            </a:lvl1pPr>
            <a:lvl2pPr marL="742950" indent="-285750">
              <a:spcBef>
                <a:spcPct val="20000"/>
              </a:spcBef>
              <a:buChar char="–"/>
              <a:defRPr sz="2800">
                <a:solidFill>
                  <a:schemeClr val="tx1"/>
                </a:solidFill>
                <a:latin typeface="NPSRawlinson"/>
              </a:defRPr>
            </a:lvl2pPr>
            <a:lvl3pPr marL="1143000" indent="-228600">
              <a:spcBef>
                <a:spcPct val="20000"/>
              </a:spcBef>
              <a:buChar char="•"/>
              <a:defRPr sz="2400">
                <a:solidFill>
                  <a:schemeClr val="tx1"/>
                </a:solidFill>
                <a:latin typeface="NPSRawlinson"/>
              </a:defRPr>
            </a:lvl3pPr>
            <a:lvl4pPr marL="1600200" indent="-228600">
              <a:spcBef>
                <a:spcPct val="20000"/>
              </a:spcBef>
              <a:buChar char="–"/>
              <a:defRPr sz="2000">
                <a:solidFill>
                  <a:schemeClr val="tx1"/>
                </a:solidFill>
                <a:latin typeface="NPSRawlinson"/>
              </a:defRPr>
            </a:lvl4pPr>
            <a:lvl5pPr marL="2057400" indent="-228600">
              <a:spcBef>
                <a:spcPct val="20000"/>
              </a:spcBef>
              <a:buChar char="»"/>
              <a:defRPr sz="2000">
                <a:solidFill>
                  <a:schemeClr val="tx1"/>
                </a:solidFill>
                <a:latin typeface="NPSRawlinson"/>
              </a:defRPr>
            </a:lvl5pPr>
            <a:lvl6pPr marL="2514600" indent="-228600" eaLnBrk="0" fontAlgn="base" hangingPunct="0">
              <a:spcBef>
                <a:spcPct val="20000"/>
              </a:spcBef>
              <a:spcAft>
                <a:spcPct val="0"/>
              </a:spcAft>
              <a:buChar char="»"/>
              <a:defRPr sz="2000">
                <a:solidFill>
                  <a:schemeClr val="tx1"/>
                </a:solidFill>
                <a:latin typeface="NPSRawlinson"/>
              </a:defRPr>
            </a:lvl6pPr>
            <a:lvl7pPr marL="2971800" indent="-228600" eaLnBrk="0" fontAlgn="base" hangingPunct="0">
              <a:spcBef>
                <a:spcPct val="20000"/>
              </a:spcBef>
              <a:spcAft>
                <a:spcPct val="0"/>
              </a:spcAft>
              <a:buChar char="»"/>
              <a:defRPr sz="2000">
                <a:solidFill>
                  <a:schemeClr val="tx1"/>
                </a:solidFill>
                <a:latin typeface="NPSRawlinson"/>
              </a:defRPr>
            </a:lvl7pPr>
            <a:lvl8pPr marL="3429000" indent="-228600" eaLnBrk="0" fontAlgn="base" hangingPunct="0">
              <a:spcBef>
                <a:spcPct val="20000"/>
              </a:spcBef>
              <a:spcAft>
                <a:spcPct val="0"/>
              </a:spcAft>
              <a:buChar char="»"/>
              <a:defRPr sz="2000">
                <a:solidFill>
                  <a:schemeClr val="tx1"/>
                </a:solidFill>
                <a:latin typeface="NPSRawlinson"/>
              </a:defRPr>
            </a:lvl8pPr>
            <a:lvl9pPr marL="3886200" indent="-228600" eaLnBrk="0" fontAlgn="base" hangingPunct="0">
              <a:spcBef>
                <a:spcPct val="20000"/>
              </a:spcBef>
              <a:spcAft>
                <a:spcPct val="0"/>
              </a:spcAft>
              <a:buChar char="»"/>
              <a:defRPr sz="2000">
                <a:solidFill>
                  <a:schemeClr val="tx1"/>
                </a:solidFill>
                <a:latin typeface="NPSRawlinson"/>
              </a:defRPr>
            </a:lvl9pPr>
          </a:lstStyle>
          <a:p>
            <a:pPr eaLnBrk="1" hangingPunct="1">
              <a:buFontTx/>
              <a:buNone/>
            </a:pPr>
            <a:r>
              <a:rPr lang="en-US" altLang="en-US" sz="2400" b="1" baseline="0">
                <a:latin typeface="Arial" panose="020B0604020202020204" pitchFamily="34" charset="0"/>
                <a:cs typeface="Arial" panose="020B0604020202020204" pitchFamily="34" charset="0"/>
              </a:rPr>
              <a:t>Perish (?)</a:t>
            </a:r>
          </a:p>
        </p:txBody>
      </p:sp>
      <p:pic>
        <p:nvPicPr>
          <p:cNvPr id="38924" name="Picture 20" descr="Image of federally endangered Spruce Fir Moss spider">
            <a:hlinkClick r:id="rId12"/>
            <a:extLst>
              <a:ext uri="{FF2B5EF4-FFF2-40B4-BE49-F238E27FC236}">
                <a16:creationId xmlns:a16="http://schemas.microsoft.com/office/drawing/2014/main" id="{60362C16-89FE-46EF-92C9-E691EA11070C}"/>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p:blipFill>
        <p:spPr bwMode="auto">
          <a:xfrm>
            <a:off x="6313758" y="4969691"/>
            <a:ext cx="2179095" cy="17158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31" name="Picture 30">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33" name="Oval 32">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35" name="Picture 34">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37" name="Picture 36">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39" name="Rectangle 38">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4" name="Content Placeholder 3" descr="Overhead shot of white flowers, called trilliums, with three petals against broad green leaves ">
            <a:extLst>
              <a:ext uri="{FF2B5EF4-FFF2-40B4-BE49-F238E27FC236}">
                <a16:creationId xmlns:a16="http://schemas.microsoft.com/office/drawing/2014/main" id="{3D79EFA2-17C1-44C1-A014-5DE8C803FEE9}"/>
              </a:ext>
            </a:extLst>
          </p:cNvPr>
          <p:cNvPicPr>
            <a:picLocks noChangeAspect="1"/>
          </p:cNvPicPr>
          <p:nvPr/>
        </p:nvPicPr>
        <p:blipFill rotWithShape="1">
          <a:blip r:embed="rId8"/>
          <a:srcRect t="8874" r="-2" b="8872"/>
          <a:stretch/>
        </p:blipFill>
        <p:spPr>
          <a:xfrm>
            <a:off x="20" y="-5"/>
            <a:ext cx="9143752" cy="5020241"/>
          </a:xfrm>
          <a:custGeom>
            <a:avLst/>
            <a:gdLst/>
            <a:ahLst/>
            <a:cxnLst/>
            <a:rect l="l" t="t" r="r" b="b"/>
            <a:pathLst>
              <a:path w="12191695" h="5020241">
                <a:moveTo>
                  <a:pt x="0" y="0"/>
                </a:moveTo>
                <a:lnTo>
                  <a:pt x="12191695" y="0"/>
                </a:lnTo>
                <a:lnTo>
                  <a:pt x="12191695" y="4057991"/>
                </a:lnTo>
                <a:lnTo>
                  <a:pt x="11914945" y="4110187"/>
                </a:lnTo>
                <a:lnTo>
                  <a:pt x="11639412" y="4159931"/>
                </a:lnTo>
                <a:lnTo>
                  <a:pt x="11362661" y="4208624"/>
                </a:lnTo>
                <a:lnTo>
                  <a:pt x="11084690" y="4250310"/>
                </a:lnTo>
                <a:lnTo>
                  <a:pt x="10807939" y="4292347"/>
                </a:lnTo>
                <a:lnTo>
                  <a:pt x="10529968" y="4331582"/>
                </a:lnTo>
                <a:lnTo>
                  <a:pt x="10255655" y="4365211"/>
                </a:lnTo>
                <a:lnTo>
                  <a:pt x="9977684" y="4397089"/>
                </a:lnTo>
                <a:lnTo>
                  <a:pt x="9700933" y="4426165"/>
                </a:lnTo>
                <a:lnTo>
                  <a:pt x="9429058" y="4451387"/>
                </a:lnTo>
                <a:lnTo>
                  <a:pt x="9153526" y="4476609"/>
                </a:lnTo>
                <a:lnTo>
                  <a:pt x="8881651" y="4497628"/>
                </a:lnTo>
                <a:lnTo>
                  <a:pt x="8609776" y="4514092"/>
                </a:lnTo>
                <a:lnTo>
                  <a:pt x="8339121" y="4531258"/>
                </a:lnTo>
                <a:lnTo>
                  <a:pt x="8070903" y="4545620"/>
                </a:lnTo>
                <a:lnTo>
                  <a:pt x="7805124" y="4555779"/>
                </a:lnTo>
                <a:lnTo>
                  <a:pt x="7539345" y="4564537"/>
                </a:lnTo>
                <a:lnTo>
                  <a:pt x="7276005" y="4572944"/>
                </a:lnTo>
                <a:lnTo>
                  <a:pt x="7016322" y="4576798"/>
                </a:lnTo>
                <a:lnTo>
                  <a:pt x="6756639" y="4581001"/>
                </a:lnTo>
                <a:lnTo>
                  <a:pt x="6500613" y="4583103"/>
                </a:lnTo>
                <a:lnTo>
                  <a:pt x="6247026" y="4581001"/>
                </a:lnTo>
                <a:lnTo>
                  <a:pt x="5995877" y="4581001"/>
                </a:lnTo>
                <a:lnTo>
                  <a:pt x="5747167" y="4576798"/>
                </a:lnTo>
                <a:lnTo>
                  <a:pt x="5503333" y="4570492"/>
                </a:lnTo>
                <a:lnTo>
                  <a:pt x="5261938" y="4564537"/>
                </a:lnTo>
                <a:lnTo>
                  <a:pt x="5025418" y="4557881"/>
                </a:lnTo>
                <a:lnTo>
                  <a:pt x="4790118" y="4547722"/>
                </a:lnTo>
                <a:lnTo>
                  <a:pt x="4558477" y="4536862"/>
                </a:lnTo>
                <a:lnTo>
                  <a:pt x="4331710" y="4527054"/>
                </a:lnTo>
                <a:lnTo>
                  <a:pt x="3889152" y="4499379"/>
                </a:lnTo>
                <a:lnTo>
                  <a:pt x="3464881" y="4469954"/>
                </a:lnTo>
                <a:lnTo>
                  <a:pt x="3057678" y="4439126"/>
                </a:lnTo>
                <a:lnTo>
                  <a:pt x="2672421" y="4405147"/>
                </a:lnTo>
                <a:lnTo>
                  <a:pt x="2304232" y="4369765"/>
                </a:lnTo>
                <a:lnTo>
                  <a:pt x="1962864" y="4331582"/>
                </a:lnTo>
                <a:lnTo>
                  <a:pt x="1642223" y="4294099"/>
                </a:lnTo>
                <a:lnTo>
                  <a:pt x="1347183" y="4256616"/>
                </a:lnTo>
                <a:lnTo>
                  <a:pt x="1076528" y="4221235"/>
                </a:lnTo>
                <a:lnTo>
                  <a:pt x="836351" y="4187605"/>
                </a:lnTo>
                <a:lnTo>
                  <a:pt x="619339" y="4155727"/>
                </a:lnTo>
                <a:lnTo>
                  <a:pt x="436464" y="4129104"/>
                </a:lnTo>
                <a:lnTo>
                  <a:pt x="282848" y="4103881"/>
                </a:lnTo>
                <a:lnTo>
                  <a:pt x="71932" y="4067800"/>
                </a:lnTo>
                <a:lnTo>
                  <a:pt x="1" y="4055539"/>
                </a:lnTo>
                <a:lnTo>
                  <a:pt x="1" y="5020241"/>
                </a:lnTo>
                <a:lnTo>
                  <a:pt x="0" y="5020241"/>
                </a:lnTo>
                <a:close/>
              </a:path>
            </a:pathLst>
          </a:custGeom>
        </p:spPr>
      </p:pic>
      <p:sp>
        <p:nvSpPr>
          <p:cNvPr id="41" name="Freeform 16">
            <a:extLst>
              <a:ext uri="{FF2B5EF4-FFF2-40B4-BE49-F238E27FC236}">
                <a16:creationId xmlns:a16="http://schemas.microsoft.com/office/drawing/2014/main" id="{E4F17063-EDA4-417B-946F-BA357F3B3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3753695"/>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2">
              <a:alpha val="40000"/>
            </a:schemeClr>
          </a:solidFill>
          <a:ln>
            <a:noFill/>
          </a:ln>
        </p:spPr>
        <p:txBody>
          <a:bodyPr rtlCol="0" anchor="ctr"/>
          <a:lstStyle/>
          <a:p>
            <a:pPr algn="ctr"/>
            <a:endParaRPr lang="en-US">
              <a:solidFill>
                <a:schemeClr val="tx1"/>
              </a:solidFill>
            </a:endParaRPr>
          </a:p>
        </p:txBody>
      </p:sp>
      <p:sp>
        <p:nvSpPr>
          <p:cNvPr id="43" name="Freeform: Shape 42">
            <a:extLst>
              <a:ext uri="{FF2B5EF4-FFF2-40B4-BE49-F238E27FC236}">
                <a16:creationId xmlns:a16="http://schemas.microsoft.com/office/drawing/2014/main" id="{D36F3EEA-55D4-4677-80E7-92D00B8F34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55533"/>
            <a:ext cx="9144000" cy="2802467"/>
          </a:xfrm>
          <a:custGeom>
            <a:avLst/>
            <a:gdLst>
              <a:gd name="connsiteX0" fmla="*/ 1 w 12192000"/>
              <a:gd name="connsiteY0" fmla="*/ 0 h 2802467"/>
              <a:gd name="connsiteX1" fmla="*/ 71932 w 12192000"/>
              <a:gd name="connsiteY1" fmla="*/ 12261 h 2802467"/>
              <a:gd name="connsiteX2" fmla="*/ 282848 w 12192000"/>
              <a:gd name="connsiteY2" fmla="*/ 48342 h 2802467"/>
              <a:gd name="connsiteX3" fmla="*/ 436464 w 12192000"/>
              <a:gd name="connsiteY3" fmla="*/ 73565 h 2802467"/>
              <a:gd name="connsiteX4" fmla="*/ 619339 w 12192000"/>
              <a:gd name="connsiteY4" fmla="*/ 100188 h 2802467"/>
              <a:gd name="connsiteX5" fmla="*/ 836351 w 12192000"/>
              <a:gd name="connsiteY5" fmla="*/ 132066 h 2802467"/>
              <a:gd name="connsiteX6" fmla="*/ 1076528 w 12192000"/>
              <a:gd name="connsiteY6" fmla="*/ 165696 h 2802467"/>
              <a:gd name="connsiteX7" fmla="*/ 1347183 w 12192000"/>
              <a:gd name="connsiteY7" fmla="*/ 201077 h 2802467"/>
              <a:gd name="connsiteX8" fmla="*/ 1642223 w 12192000"/>
              <a:gd name="connsiteY8" fmla="*/ 238560 h 2802467"/>
              <a:gd name="connsiteX9" fmla="*/ 1962864 w 12192000"/>
              <a:gd name="connsiteY9" fmla="*/ 276043 h 2802467"/>
              <a:gd name="connsiteX10" fmla="*/ 2304232 w 12192000"/>
              <a:gd name="connsiteY10" fmla="*/ 314226 h 2802467"/>
              <a:gd name="connsiteX11" fmla="*/ 2672421 w 12192000"/>
              <a:gd name="connsiteY11" fmla="*/ 349608 h 2802467"/>
              <a:gd name="connsiteX12" fmla="*/ 3057678 w 12192000"/>
              <a:gd name="connsiteY12" fmla="*/ 383587 h 2802467"/>
              <a:gd name="connsiteX13" fmla="*/ 3464881 w 12192000"/>
              <a:gd name="connsiteY13" fmla="*/ 414415 h 2802467"/>
              <a:gd name="connsiteX14" fmla="*/ 3889152 w 12192000"/>
              <a:gd name="connsiteY14" fmla="*/ 443840 h 2802467"/>
              <a:gd name="connsiteX15" fmla="*/ 4331710 w 12192000"/>
              <a:gd name="connsiteY15" fmla="*/ 471515 h 2802467"/>
              <a:gd name="connsiteX16" fmla="*/ 4558476 w 12192000"/>
              <a:gd name="connsiteY16" fmla="*/ 481323 h 2802467"/>
              <a:gd name="connsiteX17" fmla="*/ 4790118 w 12192000"/>
              <a:gd name="connsiteY17" fmla="*/ 492183 h 2802467"/>
              <a:gd name="connsiteX18" fmla="*/ 5025418 w 12192000"/>
              <a:gd name="connsiteY18" fmla="*/ 502342 h 2802467"/>
              <a:gd name="connsiteX19" fmla="*/ 5261937 w 12192000"/>
              <a:gd name="connsiteY19" fmla="*/ 508998 h 2802467"/>
              <a:gd name="connsiteX20" fmla="*/ 5503332 w 12192000"/>
              <a:gd name="connsiteY20" fmla="*/ 514953 h 2802467"/>
              <a:gd name="connsiteX21" fmla="*/ 5747166 w 12192000"/>
              <a:gd name="connsiteY21" fmla="*/ 521259 h 2802467"/>
              <a:gd name="connsiteX22" fmla="*/ 5995877 w 12192000"/>
              <a:gd name="connsiteY22" fmla="*/ 525462 h 2802467"/>
              <a:gd name="connsiteX23" fmla="*/ 6247026 w 12192000"/>
              <a:gd name="connsiteY23" fmla="*/ 525462 h 2802467"/>
              <a:gd name="connsiteX24" fmla="*/ 6500613 w 12192000"/>
              <a:gd name="connsiteY24" fmla="*/ 527564 h 2802467"/>
              <a:gd name="connsiteX25" fmla="*/ 6756639 w 12192000"/>
              <a:gd name="connsiteY25" fmla="*/ 525462 h 2802467"/>
              <a:gd name="connsiteX26" fmla="*/ 7016322 w 12192000"/>
              <a:gd name="connsiteY26" fmla="*/ 521259 h 2802467"/>
              <a:gd name="connsiteX27" fmla="*/ 7276005 w 12192000"/>
              <a:gd name="connsiteY27" fmla="*/ 517405 h 2802467"/>
              <a:gd name="connsiteX28" fmla="*/ 7539345 w 12192000"/>
              <a:gd name="connsiteY28" fmla="*/ 508998 h 2802467"/>
              <a:gd name="connsiteX29" fmla="*/ 7805124 w 12192000"/>
              <a:gd name="connsiteY29" fmla="*/ 500240 h 2802467"/>
              <a:gd name="connsiteX30" fmla="*/ 8070903 w 12192000"/>
              <a:gd name="connsiteY30" fmla="*/ 490081 h 2802467"/>
              <a:gd name="connsiteX31" fmla="*/ 8339121 w 12192000"/>
              <a:gd name="connsiteY31" fmla="*/ 475719 h 2802467"/>
              <a:gd name="connsiteX32" fmla="*/ 8609776 w 12192000"/>
              <a:gd name="connsiteY32" fmla="*/ 458553 h 2802467"/>
              <a:gd name="connsiteX33" fmla="*/ 8881651 w 12192000"/>
              <a:gd name="connsiteY33" fmla="*/ 442089 h 2802467"/>
              <a:gd name="connsiteX34" fmla="*/ 9153526 w 12192000"/>
              <a:gd name="connsiteY34" fmla="*/ 421070 h 2802467"/>
              <a:gd name="connsiteX35" fmla="*/ 9429058 w 12192000"/>
              <a:gd name="connsiteY35" fmla="*/ 395848 h 2802467"/>
              <a:gd name="connsiteX36" fmla="*/ 9700933 w 12192000"/>
              <a:gd name="connsiteY36" fmla="*/ 370626 h 2802467"/>
              <a:gd name="connsiteX37" fmla="*/ 9977684 w 12192000"/>
              <a:gd name="connsiteY37" fmla="*/ 341550 h 2802467"/>
              <a:gd name="connsiteX38" fmla="*/ 10255655 w 12192000"/>
              <a:gd name="connsiteY38" fmla="*/ 309672 h 2802467"/>
              <a:gd name="connsiteX39" fmla="*/ 10529968 w 12192000"/>
              <a:gd name="connsiteY39" fmla="*/ 276043 h 2802467"/>
              <a:gd name="connsiteX40" fmla="*/ 10807939 w 12192000"/>
              <a:gd name="connsiteY40" fmla="*/ 236808 h 2802467"/>
              <a:gd name="connsiteX41" fmla="*/ 11084690 w 12192000"/>
              <a:gd name="connsiteY41" fmla="*/ 194771 h 2802467"/>
              <a:gd name="connsiteX42" fmla="*/ 11362661 w 12192000"/>
              <a:gd name="connsiteY42" fmla="*/ 153085 h 2802467"/>
              <a:gd name="connsiteX43" fmla="*/ 11639412 w 12192000"/>
              <a:gd name="connsiteY43" fmla="*/ 104392 h 2802467"/>
              <a:gd name="connsiteX44" fmla="*/ 11914945 w 12192000"/>
              <a:gd name="connsiteY44" fmla="*/ 54648 h 2802467"/>
              <a:gd name="connsiteX45" fmla="*/ 12191696 w 12192000"/>
              <a:gd name="connsiteY45" fmla="*/ 2452 h 2802467"/>
              <a:gd name="connsiteX46" fmla="*/ 12191696 w 12192000"/>
              <a:gd name="connsiteY46" fmla="*/ 2236410 h 2802467"/>
              <a:gd name="connsiteX47" fmla="*/ 12192000 w 12192000"/>
              <a:gd name="connsiteY47" fmla="*/ 2236410 h 2802467"/>
              <a:gd name="connsiteX48" fmla="*/ 12192000 w 12192000"/>
              <a:gd name="connsiteY48" fmla="*/ 2802467 h 2802467"/>
              <a:gd name="connsiteX49" fmla="*/ 12191696 w 12192000"/>
              <a:gd name="connsiteY49" fmla="*/ 2802467 h 2802467"/>
              <a:gd name="connsiteX50" fmla="*/ 0 w 12192000"/>
              <a:gd name="connsiteY50" fmla="*/ 2802467 h 2802467"/>
              <a:gd name="connsiteX51" fmla="*/ 0 w 12192000"/>
              <a:gd name="connsiteY51" fmla="*/ 2236410 h 2802467"/>
              <a:gd name="connsiteX52" fmla="*/ 1 w 12192000"/>
              <a:gd name="connsiteY52" fmla="*/ 2236410 h 28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192000" h="2802467">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F69A54-1A75-4A72-9281-1EDDA25BC2A8}"/>
              </a:ext>
            </a:extLst>
          </p:cNvPr>
          <p:cNvSpPr>
            <a:spLocks noGrp="1"/>
          </p:cNvSpPr>
          <p:nvPr>
            <p:ph type="title"/>
          </p:nvPr>
        </p:nvSpPr>
        <p:spPr>
          <a:xfrm>
            <a:off x="477687" y="4854346"/>
            <a:ext cx="7805701" cy="868026"/>
          </a:xfrm>
        </p:spPr>
        <p:txBody>
          <a:bodyPr vert="horz" lIns="91440" tIns="45720" rIns="91440" bIns="45720" rtlCol="0" anchor="b">
            <a:normAutofit/>
          </a:bodyPr>
          <a:lstStyle/>
          <a:p>
            <a:pPr defTabSz="457200"/>
            <a:r>
              <a:rPr lang="en-US" dirty="0">
                <a:solidFill>
                  <a:srgbClr val="EBEBEB"/>
                </a:solidFill>
              </a:rPr>
              <a:t>Graphing Activity</a:t>
            </a:r>
          </a:p>
        </p:txBody>
      </p:sp>
      <p:sp>
        <p:nvSpPr>
          <p:cNvPr id="9" name="Content Placeholder 8">
            <a:extLst>
              <a:ext uri="{FF2B5EF4-FFF2-40B4-BE49-F238E27FC236}">
                <a16:creationId xmlns:a16="http://schemas.microsoft.com/office/drawing/2014/main" id="{08B795CE-B7FD-431E-A5DF-43F005F6167E}"/>
              </a:ext>
            </a:extLst>
          </p:cNvPr>
          <p:cNvSpPr>
            <a:spLocks noGrp="1"/>
          </p:cNvSpPr>
          <p:nvPr>
            <p:ph idx="1"/>
          </p:nvPr>
        </p:nvSpPr>
        <p:spPr>
          <a:xfrm>
            <a:off x="477687" y="5722374"/>
            <a:ext cx="7805702" cy="487924"/>
          </a:xfrm>
        </p:spPr>
        <p:txBody>
          <a:bodyPr vert="horz" lIns="91440" tIns="45720" rIns="91440" bIns="45720" rtlCol="0" anchor="t">
            <a:normAutofit/>
          </a:bodyPr>
          <a:lstStyle/>
          <a:p>
            <a:pPr marL="0" marR="0" lvl="0" indent="0" defTabSz="457200" fontAlgn="base">
              <a:buNone/>
              <a:tabLst/>
              <a:defRPr/>
            </a:pPr>
            <a:r>
              <a:rPr kumimoji="0" lang="en-US" u="none" strike="noStrike" cap="all" spc="0" normalizeH="0" baseline="0" noProof="0" dirty="0">
                <a:ln>
                  <a:noFill/>
                </a:ln>
                <a:solidFill>
                  <a:schemeClr val="tx2">
                    <a:lumMod val="40000"/>
                    <a:lumOff val="60000"/>
                  </a:schemeClr>
                </a:solidFill>
                <a:effectLst/>
                <a:uLnTx/>
                <a:uFillTx/>
              </a:rPr>
              <a:t>White Trillium, Trillium grandiflorum</a:t>
            </a:r>
          </a:p>
        </p:txBody>
      </p:sp>
    </p:spTree>
    <p:extLst>
      <p:ext uri="{BB962C8B-B14F-4D97-AF65-F5344CB8AC3E}">
        <p14:creationId xmlns:p14="http://schemas.microsoft.com/office/powerpoint/2010/main" val="19988075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descr="Empty graph with years on X axis and dates in spring on Y axis to map the first white trillium bloom across years" title="Graph"/>
          <p:cNvGraphicFramePr>
            <a:graphicFrameLocks/>
          </p:cNvGraphicFramePr>
          <p:nvPr>
            <p:extLst>
              <p:ext uri="{D42A27DB-BD31-4B8C-83A1-F6EECF244321}">
                <p14:modId xmlns:p14="http://schemas.microsoft.com/office/powerpoint/2010/main" val="879465121"/>
              </p:ext>
            </p:extLst>
          </p:nvPr>
        </p:nvGraphicFramePr>
        <p:xfrm>
          <a:off x="713581" y="1223161"/>
          <a:ext cx="7716838" cy="5032529"/>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5" descr="Overhead shot of white flowers, called trililums, with three petals against broad green leaves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7064937" y="1981199"/>
            <a:ext cx="1404037" cy="1066801"/>
          </a:xfrm>
          <a:prstGeom prst="rect">
            <a:avLst/>
          </a:prstGeom>
          <a:ln w="6350">
            <a:solidFill>
              <a:schemeClr val="tx1"/>
            </a:solidFill>
          </a:ln>
        </p:spPr>
      </p:pic>
      <p:sp>
        <p:nvSpPr>
          <p:cNvPr id="8" name="Title 7">
            <a:extLst>
              <a:ext uri="{FF2B5EF4-FFF2-40B4-BE49-F238E27FC236}">
                <a16:creationId xmlns:a16="http://schemas.microsoft.com/office/drawing/2014/main" id="{66D33320-8D9C-E767-BCB6-7C1CC3DD24B4}"/>
              </a:ext>
            </a:extLst>
          </p:cNvPr>
          <p:cNvSpPr>
            <a:spLocks noGrp="1"/>
          </p:cNvSpPr>
          <p:nvPr>
            <p:ph type="title"/>
          </p:nvPr>
        </p:nvSpPr>
        <p:spPr>
          <a:xfrm>
            <a:off x="3067371" y="1343215"/>
            <a:ext cx="4101832" cy="378009"/>
          </a:xfrm>
        </p:spPr>
        <p:txBody>
          <a:bodyPr/>
          <a:lstStyle/>
          <a:p>
            <a:r>
              <a:rPr lang="en-US" sz="1860" dirty="0">
                <a:solidFill>
                  <a:srgbClr val="7F7F7F"/>
                </a:solidFill>
                <a:latin typeface="+mn-lt"/>
              </a:rPr>
              <a:t>White Trillium First Bloom 1985-2005</a:t>
            </a:r>
            <a:br>
              <a:rPr lang="en-US" dirty="0"/>
            </a:br>
            <a:endParaRPr lang="en-US" dirty="0"/>
          </a:p>
        </p:txBody>
      </p:sp>
    </p:spTree>
    <p:extLst>
      <p:ext uri="{BB962C8B-B14F-4D97-AF65-F5344CB8AC3E}">
        <p14:creationId xmlns:p14="http://schemas.microsoft.com/office/powerpoint/2010/main" val="16288281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11" name="Picture 10">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13" name="Oval 12">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17" name="Picture 16">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19" name="Rectangle 18">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0">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9C5867-DF77-00F6-89A8-598A4D55D191}"/>
              </a:ext>
            </a:extLst>
          </p:cNvPr>
          <p:cNvSpPr>
            <a:spLocks noGrp="1"/>
          </p:cNvSpPr>
          <p:nvPr>
            <p:ph type="title"/>
          </p:nvPr>
        </p:nvSpPr>
        <p:spPr>
          <a:xfrm>
            <a:off x="6143943" y="1325880"/>
            <a:ext cx="2514282" cy="3066507"/>
          </a:xfrm>
        </p:spPr>
        <p:txBody>
          <a:bodyPr vert="horz" lIns="91440" tIns="45720" rIns="91440" bIns="45720" rtlCol="0" anchor="b">
            <a:normAutofit/>
          </a:bodyPr>
          <a:lstStyle/>
          <a:p>
            <a:pPr defTabSz="457200">
              <a:lnSpc>
                <a:spcPct val="90000"/>
              </a:lnSpc>
            </a:pPr>
            <a:r>
              <a:rPr lang="en-US" sz="4300" b="0" i="0" kern="1200" dirty="0">
                <a:solidFill>
                  <a:srgbClr val="EBEBEB"/>
                </a:solidFill>
                <a:latin typeface="+mj-lt"/>
                <a:ea typeface="+mj-ea"/>
                <a:cs typeface="+mj-cs"/>
              </a:rPr>
              <a:t>Data-  White Trillium First Bloom</a:t>
            </a:r>
          </a:p>
        </p:txBody>
      </p:sp>
      <p:sp>
        <p:nvSpPr>
          <p:cNvPr id="23"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597760" y="-1"/>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25" name="Freeform: Shape 24">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857465"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Rectangle 26">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4" name="Content Placeholder 3" descr="screen shot of the first appearance of a Trillium bloom data from 1985 - 2008">
            <a:extLst>
              <a:ext uri="{FF2B5EF4-FFF2-40B4-BE49-F238E27FC236}">
                <a16:creationId xmlns:a16="http://schemas.microsoft.com/office/drawing/2014/main" id="{4D6BBE5E-3810-1793-3598-3B41C7FFE527}"/>
              </a:ext>
            </a:extLst>
          </p:cNvPr>
          <p:cNvGraphicFramePr>
            <a:graphicFrameLocks noGrp="1"/>
          </p:cNvGraphicFramePr>
          <p:nvPr>
            <p:ph idx="1"/>
            <p:extLst>
              <p:ext uri="{D42A27DB-BD31-4B8C-83A1-F6EECF244321}">
                <p14:modId xmlns:p14="http://schemas.microsoft.com/office/powerpoint/2010/main" val="465225955"/>
              </p:ext>
            </p:extLst>
          </p:nvPr>
        </p:nvGraphicFramePr>
        <p:xfrm>
          <a:off x="572691" y="437322"/>
          <a:ext cx="4625577" cy="6016475"/>
        </p:xfrm>
        <a:graphic>
          <a:graphicData uri="http://schemas.openxmlformats.org/drawingml/2006/table">
            <a:tbl>
              <a:tblPr firstRow="1" bandRow="1">
                <a:tableStyleId>{5C22544A-7EE6-4342-B048-85BDC9FD1C3A}</a:tableStyleId>
              </a:tblPr>
              <a:tblGrid>
                <a:gridCol w="1613678">
                  <a:extLst>
                    <a:ext uri="{9D8B030D-6E8A-4147-A177-3AD203B41FA5}">
                      <a16:colId xmlns:a16="http://schemas.microsoft.com/office/drawing/2014/main" val="4121103441"/>
                    </a:ext>
                  </a:extLst>
                </a:gridCol>
                <a:gridCol w="3011899">
                  <a:extLst>
                    <a:ext uri="{9D8B030D-6E8A-4147-A177-3AD203B41FA5}">
                      <a16:colId xmlns:a16="http://schemas.microsoft.com/office/drawing/2014/main" val="575494427"/>
                    </a:ext>
                  </a:extLst>
                </a:gridCol>
              </a:tblGrid>
              <a:tr h="240659">
                <a:tc>
                  <a:txBody>
                    <a:bodyPr/>
                    <a:lstStyle/>
                    <a:p>
                      <a:pPr algn="l" fontAlgn="b"/>
                      <a:r>
                        <a:rPr lang="en-US" sz="1200" u="none" strike="noStrike">
                          <a:effectLst/>
                        </a:rPr>
                        <a:t>Year</a:t>
                      </a:r>
                      <a:endParaRPr lang="en-US" sz="1200" b="1" i="0" u="none" strike="noStrike">
                        <a:solidFill>
                          <a:srgbClr val="000000"/>
                        </a:solidFill>
                        <a:effectLst/>
                        <a:latin typeface="Calibri" panose="020F0502020204030204" pitchFamily="34" charset="0"/>
                      </a:endParaRPr>
                    </a:p>
                  </a:txBody>
                  <a:tcPr marL="6709" marR="6709" marT="6709" marB="0" anchor="b"/>
                </a:tc>
                <a:tc>
                  <a:txBody>
                    <a:bodyPr/>
                    <a:lstStyle/>
                    <a:p>
                      <a:pPr algn="l" fontAlgn="b"/>
                      <a:r>
                        <a:rPr lang="en-US" sz="1200" u="none" strike="noStrike">
                          <a:effectLst/>
                        </a:rPr>
                        <a:t>Trillium first bloom</a:t>
                      </a:r>
                      <a:endParaRPr lang="en-US" sz="1200" b="1" i="0" u="none" strike="noStrike">
                        <a:solidFill>
                          <a:srgbClr val="000000"/>
                        </a:solidFill>
                        <a:effectLst/>
                        <a:latin typeface="Calibri" panose="020F0502020204030204" pitchFamily="34" charset="0"/>
                      </a:endParaRPr>
                    </a:p>
                  </a:txBody>
                  <a:tcPr marL="6709" marR="6709" marT="6709" marB="0" anchor="b"/>
                </a:tc>
                <a:extLst>
                  <a:ext uri="{0D108BD9-81ED-4DB2-BD59-A6C34878D82A}">
                    <a16:rowId xmlns:a16="http://schemas.microsoft.com/office/drawing/2014/main" val="568614933"/>
                  </a:ext>
                </a:extLst>
              </a:tr>
              <a:tr h="240659">
                <a:tc>
                  <a:txBody>
                    <a:bodyPr/>
                    <a:lstStyle/>
                    <a:p>
                      <a:pPr algn="r" fontAlgn="b"/>
                      <a:r>
                        <a:rPr lang="en-US" sz="1200" u="none" strike="noStrike">
                          <a:effectLst/>
                        </a:rPr>
                        <a:t>1985</a:t>
                      </a:r>
                      <a:endParaRPr lang="en-US" sz="1200" b="0" i="0" u="none" strike="noStrike">
                        <a:solidFill>
                          <a:srgbClr val="000000"/>
                        </a:solidFill>
                        <a:effectLst/>
                        <a:latin typeface="Calibri" panose="020F0502020204030204" pitchFamily="34" charset="0"/>
                      </a:endParaRPr>
                    </a:p>
                  </a:txBody>
                  <a:tcPr marL="6709" marR="6709" marT="6709" marB="0" anchor="b"/>
                </a:tc>
                <a:tc>
                  <a:txBody>
                    <a:bodyPr/>
                    <a:lstStyle/>
                    <a:p>
                      <a:pPr algn="r" fontAlgn="b"/>
                      <a:r>
                        <a:rPr lang="en-US" sz="1200" u="none" strike="noStrike">
                          <a:effectLst/>
                        </a:rPr>
                        <a:t>3-Apr</a:t>
                      </a:r>
                      <a:endParaRPr lang="en-US" sz="1200" b="0" i="0" u="none" strike="noStrike">
                        <a:solidFill>
                          <a:srgbClr val="000000"/>
                        </a:solidFill>
                        <a:effectLst/>
                        <a:latin typeface="Calibri" panose="020F0502020204030204" pitchFamily="34" charset="0"/>
                      </a:endParaRPr>
                    </a:p>
                  </a:txBody>
                  <a:tcPr marL="6709" marR="6709" marT="6709" marB="0" anchor="b"/>
                </a:tc>
                <a:extLst>
                  <a:ext uri="{0D108BD9-81ED-4DB2-BD59-A6C34878D82A}">
                    <a16:rowId xmlns:a16="http://schemas.microsoft.com/office/drawing/2014/main" val="3487869954"/>
                  </a:ext>
                </a:extLst>
              </a:tr>
              <a:tr h="240659">
                <a:tc>
                  <a:txBody>
                    <a:bodyPr/>
                    <a:lstStyle/>
                    <a:p>
                      <a:pPr algn="r" fontAlgn="b"/>
                      <a:r>
                        <a:rPr lang="en-US" sz="1200" u="none" strike="noStrike">
                          <a:effectLst/>
                        </a:rPr>
                        <a:t>1986</a:t>
                      </a:r>
                      <a:endParaRPr lang="en-US" sz="1200" b="0" i="0" u="none" strike="noStrike">
                        <a:solidFill>
                          <a:srgbClr val="000000"/>
                        </a:solidFill>
                        <a:effectLst/>
                        <a:latin typeface="Calibri" panose="020F0502020204030204" pitchFamily="34" charset="0"/>
                      </a:endParaRPr>
                    </a:p>
                  </a:txBody>
                  <a:tcPr marL="6709" marR="6709" marT="6709" marB="0" anchor="b"/>
                </a:tc>
                <a:tc>
                  <a:txBody>
                    <a:bodyPr/>
                    <a:lstStyle/>
                    <a:p>
                      <a:pPr algn="r" fontAlgn="b"/>
                      <a:r>
                        <a:rPr lang="en-US" sz="1200" u="none" strike="noStrike">
                          <a:effectLst/>
                        </a:rPr>
                        <a:t>1-Apr</a:t>
                      </a:r>
                      <a:endParaRPr lang="en-US" sz="1200" b="0" i="0" u="none" strike="noStrike">
                        <a:solidFill>
                          <a:srgbClr val="000000"/>
                        </a:solidFill>
                        <a:effectLst/>
                        <a:latin typeface="Calibri" panose="020F0502020204030204" pitchFamily="34" charset="0"/>
                      </a:endParaRPr>
                    </a:p>
                  </a:txBody>
                  <a:tcPr marL="6709" marR="6709" marT="6709" marB="0" anchor="b"/>
                </a:tc>
                <a:extLst>
                  <a:ext uri="{0D108BD9-81ED-4DB2-BD59-A6C34878D82A}">
                    <a16:rowId xmlns:a16="http://schemas.microsoft.com/office/drawing/2014/main" val="129103732"/>
                  </a:ext>
                </a:extLst>
              </a:tr>
              <a:tr h="240659">
                <a:tc>
                  <a:txBody>
                    <a:bodyPr/>
                    <a:lstStyle/>
                    <a:p>
                      <a:pPr algn="r" fontAlgn="b"/>
                      <a:r>
                        <a:rPr lang="en-US" sz="1200" u="none" strike="noStrike">
                          <a:effectLst/>
                        </a:rPr>
                        <a:t>1987</a:t>
                      </a:r>
                      <a:endParaRPr lang="en-US" sz="1200" b="0" i="0" u="none" strike="noStrike">
                        <a:solidFill>
                          <a:srgbClr val="000000"/>
                        </a:solidFill>
                        <a:effectLst/>
                        <a:latin typeface="Calibri" panose="020F0502020204030204" pitchFamily="34" charset="0"/>
                      </a:endParaRPr>
                    </a:p>
                  </a:txBody>
                  <a:tcPr marL="6709" marR="6709" marT="6709" marB="0" anchor="b"/>
                </a:tc>
                <a:tc>
                  <a:txBody>
                    <a:bodyPr/>
                    <a:lstStyle/>
                    <a:p>
                      <a:pPr algn="l" fontAlgn="b"/>
                      <a:endParaRPr lang="en-US" sz="1200" b="0" i="0" u="none" strike="noStrike">
                        <a:solidFill>
                          <a:srgbClr val="000000"/>
                        </a:solidFill>
                        <a:effectLst/>
                        <a:latin typeface="Calibri" panose="020F0502020204030204" pitchFamily="34" charset="0"/>
                      </a:endParaRPr>
                    </a:p>
                  </a:txBody>
                  <a:tcPr marL="6709" marR="6709" marT="6709" marB="0" anchor="b"/>
                </a:tc>
                <a:extLst>
                  <a:ext uri="{0D108BD9-81ED-4DB2-BD59-A6C34878D82A}">
                    <a16:rowId xmlns:a16="http://schemas.microsoft.com/office/drawing/2014/main" val="2837934468"/>
                  </a:ext>
                </a:extLst>
              </a:tr>
              <a:tr h="240659">
                <a:tc>
                  <a:txBody>
                    <a:bodyPr/>
                    <a:lstStyle/>
                    <a:p>
                      <a:pPr algn="r" fontAlgn="b"/>
                      <a:r>
                        <a:rPr lang="en-US" sz="1200" u="none" strike="noStrike">
                          <a:effectLst/>
                        </a:rPr>
                        <a:t>1988</a:t>
                      </a:r>
                      <a:endParaRPr lang="en-US" sz="1200" b="0" i="0" u="none" strike="noStrike">
                        <a:solidFill>
                          <a:srgbClr val="000000"/>
                        </a:solidFill>
                        <a:effectLst/>
                        <a:latin typeface="Calibri" panose="020F0502020204030204" pitchFamily="34" charset="0"/>
                      </a:endParaRPr>
                    </a:p>
                  </a:txBody>
                  <a:tcPr marL="6709" marR="6709" marT="6709" marB="0" anchor="b"/>
                </a:tc>
                <a:tc>
                  <a:txBody>
                    <a:bodyPr/>
                    <a:lstStyle/>
                    <a:p>
                      <a:pPr algn="l" fontAlgn="b"/>
                      <a:endParaRPr lang="en-US" sz="1200" b="0" i="0" u="none" strike="noStrike">
                        <a:solidFill>
                          <a:srgbClr val="000000"/>
                        </a:solidFill>
                        <a:effectLst/>
                        <a:latin typeface="Calibri" panose="020F0502020204030204" pitchFamily="34" charset="0"/>
                      </a:endParaRPr>
                    </a:p>
                  </a:txBody>
                  <a:tcPr marL="6709" marR="6709" marT="6709" marB="0" anchor="b"/>
                </a:tc>
                <a:extLst>
                  <a:ext uri="{0D108BD9-81ED-4DB2-BD59-A6C34878D82A}">
                    <a16:rowId xmlns:a16="http://schemas.microsoft.com/office/drawing/2014/main" val="490245511"/>
                  </a:ext>
                </a:extLst>
              </a:tr>
              <a:tr h="240659">
                <a:tc>
                  <a:txBody>
                    <a:bodyPr/>
                    <a:lstStyle/>
                    <a:p>
                      <a:pPr algn="r" fontAlgn="b"/>
                      <a:r>
                        <a:rPr lang="en-US" sz="1200" u="none" strike="noStrike">
                          <a:effectLst/>
                        </a:rPr>
                        <a:t>1989</a:t>
                      </a:r>
                      <a:endParaRPr lang="en-US" sz="1200" b="0" i="0" u="none" strike="noStrike">
                        <a:solidFill>
                          <a:srgbClr val="000000"/>
                        </a:solidFill>
                        <a:effectLst/>
                        <a:latin typeface="Calibri" panose="020F0502020204030204" pitchFamily="34" charset="0"/>
                      </a:endParaRPr>
                    </a:p>
                  </a:txBody>
                  <a:tcPr marL="6709" marR="6709" marT="6709" marB="0" anchor="b"/>
                </a:tc>
                <a:tc>
                  <a:txBody>
                    <a:bodyPr/>
                    <a:lstStyle/>
                    <a:p>
                      <a:pPr algn="r" fontAlgn="b"/>
                      <a:r>
                        <a:rPr lang="en-US" sz="1200" u="none" strike="noStrike">
                          <a:effectLst/>
                        </a:rPr>
                        <a:t>29-Mar</a:t>
                      </a:r>
                      <a:endParaRPr lang="en-US" sz="1200" b="0" i="0" u="none" strike="noStrike">
                        <a:solidFill>
                          <a:srgbClr val="000000"/>
                        </a:solidFill>
                        <a:effectLst/>
                        <a:latin typeface="Calibri" panose="020F0502020204030204" pitchFamily="34" charset="0"/>
                      </a:endParaRPr>
                    </a:p>
                  </a:txBody>
                  <a:tcPr marL="6709" marR="6709" marT="6709" marB="0" anchor="b"/>
                </a:tc>
                <a:extLst>
                  <a:ext uri="{0D108BD9-81ED-4DB2-BD59-A6C34878D82A}">
                    <a16:rowId xmlns:a16="http://schemas.microsoft.com/office/drawing/2014/main" val="3298297993"/>
                  </a:ext>
                </a:extLst>
              </a:tr>
              <a:tr h="240659">
                <a:tc>
                  <a:txBody>
                    <a:bodyPr/>
                    <a:lstStyle/>
                    <a:p>
                      <a:pPr algn="r" fontAlgn="b"/>
                      <a:r>
                        <a:rPr lang="en-US" sz="1200" u="none" strike="noStrike">
                          <a:effectLst/>
                        </a:rPr>
                        <a:t>1990</a:t>
                      </a:r>
                      <a:endParaRPr lang="en-US" sz="1200" b="0" i="0" u="none" strike="noStrike">
                        <a:solidFill>
                          <a:srgbClr val="000000"/>
                        </a:solidFill>
                        <a:effectLst/>
                        <a:latin typeface="Calibri" panose="020F0502020204030204" pitchFamily="34" charset="0"/>
                      </a:endParaRPr>
                    </a:p>
                  </a:txBody>
                  <a:tcPr marL="6709" marR="6709" marT="6709" marB="0" anchor="b"/>
                </a:tc>
                <a:tc>
                  <a:txBody>
                    <a:bodyPr/>
                    <a:lstStyle/>
                    <a:p>
                      <a:pPr algn="l" fontAlgn="b"/>
                      <a:endParaRPr lang="en-US" sz="1200" b="0" i="0" u="none" strike="noStrike">
                        <a:solidFill>
                          <a:srgbClr val="000000"/>
                        </a:solidFill>
                        <a:effectLst/>
                        <a:latin typeface="Calibri" panose="020F0502020204030204" pitchFamily="34" charset="0"/>
                      </a:endParaRPr>
                    </a:p>
                  </a:txBody>
                  <a:tcPr marL="6709" marR="6709" marT="6709" marB="0" anchor="b"/>
                </a:tc>
                <a:extLst>
                  <a:ext uri="{0D108BD9-81ED-4DB2-BD59-A6C34878D82A}">
                    <a16:rowId xmlns:a16="http://schemas.microsoft.com/office/drawing/2014/main" val="55775331"/>
                  </a:ext>
                </a:extLst>
              </a:tr>
              <a:tr h="240659">
                <a:tc>
                  <a:txBody>
                    <a:bodyPr/>
                    <a:lstStyle/>
                    <a:p>
                      <a:pPr algn="r" fontAlgn="b"/>
                      <a:r>
                        <a:rPr lang="en-US" sz="1200" u="none" strike="noStrike" dirty="0">
                          <a:effectLst/>
                        </a:rPr>
                        <a:t>1991</a:t>
                      </a:r>
                      <a:endParaRPr lang="en-US" sz="1200" b="0" i="0" u="none" strike="noStrike" dirty="0">
                        <a:solidFill>
                          <a:srgbClr val="000000"/>
                        </a:solidFill>
                        <a:effectLst/>
                        <a:latin typeface="Calibri" panose="020F0502020204030204" pitchFamily="34" charset="0"/>
                      </a:endParaRPr>
                    </a:p>
                  </a:txBody>
                  <a:tcPr marL="6709" marR="6709" marT="6709" marB="0" anchor="b"/>
                </a:tc>
                <a:tc>
                  <a:txBody>
                    <a:bodyPr/>
                    <a:lstStyle/>
                    <a:p>
                      <a:pPr algn="r" fontAlgn="b"/>
                      <a:r>
                        <a:rPr lang="en-US" sz="1200" u="none" strike="noStrike">
                          <a:effectLst/>
                        </a:rPr>
                        <a:t>2-Mar</a:t>
                      </a:r>
                      <a:endParaRPr lang="en-US" sz="1200" b="0" i="0" u="none" strike="noStrike">
                        <a:solidFill>
                          <a:srgbClr val="000000"/>
                        </a:solidFill>
                        <a:effectLst/>
                        <a:latin typeface="Calibri" panose="020F0502020204030204" pitchFamily="34" charset="0"/>
                      </a:endParaRPr>
                    </a:p>
                  </a:txBody>
                  <a:tcPr marL="6709" marR="6709" marT="6709" marB="0" anchor="b"/>
                </a:tc>
                <a:extLst>
                  <a:ext uri="{0D108BD9-81ED-4DB2-BD59-A6C34878D82A}">
                    <a16:rowId xmlns:a16="http://schemas.microsoft.com/office/drawing/2014/main" val="2199419509"/>
                  </a:ext>
                </a:extLst>
              </a:tr>
              <a:tr h="240659">
                <a:tc>
                  <a:txBody>
                    <a:bodyPr/>
                    <a:lstStyle/>
                    <a:p>
                      <a:pPr algn="r" fontAlgn="b"/>
                      <a:r>
                        <a:rPr lang="en-US" sz="1200" u="none" strike="noStrike">
                          <a:effectLst/>
                        </a:rPr>
                        <a:t>1992</a:t>
                      </a:r>
                      <a:endParaRPr lang="en-US" sz="1200" b="0" i="0" u="none" strike="noStrike">
                        <a:solidFill>
                          <a:srgbClr val="000000"/>
                        </a:solidFill>
                        <a:effectLst/>
                        <a:latin typeface="Calibri" panose="020F0502020204030204" pitchFamily="34" charset="0"/>
                      </a:endParaRPr>
                    </a:p>
                  </a:txBody>
                  <a:tcPr marL="6709" marR="6709" marT="6709" marB="0" anchor="b"/>
                </a:tc>
                <a:tc>
                  <a:txBody>
                    <a:bodyPr/>
                    <a:lstStyle/>
                    <a:p>
                      <a:pPr algn="r" fontAlgn="b"/>
                      <a:r>
                        <a:rPr lang="en-US" sz="1200" u="none" strike="noStrike">
                          <a:effectLst/>
                        </a:rPr>
                        <a:t>29-Mar</a:t>
                      </a:r>
                      <a:endParaRPr lang="en-US" sz="1200" b="0" i="0" u="none" strike="noStrike">
                        <a:solidFill>
                          <a:srgbClr val="000000"/>
                        </a:solidFill>
                        <a:effectLst/>
                        <a:latin typeface="Calibri" panose="020F0502020204030204" pitchFamily="34" charset="0"/>
                      </a:endParaRPr>
                    </a:p>
                  </a:txBody>
                  <a:tcPr marL="6709" marR="6709" marT="6709" marB="0" anchor="b"/>
                </a:tc>
                <a:extLst>
                  <a:ext uri="{0D108BD9-81ED-4DB2-BD59-A6C34878D82A}">
                    <a16:rowId xmlns:a16="http://schemas.microsoft.com/office/drawing/2014/main" val="3504716688"/>
                  </a:ext>
                </a:extLst>
              </a:tr>
              <a:tr h="240659">
                <a:tc>
                  <a:txBody>
                    <a:bodyPr/>
                    <a:lstStyle/>
                    <a:p>
                      <a:pPr algn="r" fontAlgn="b"/>
                      <a:r>
                        <a:rPr lang="en-US" sz="1200" u="none" strike="noStrike">
                          <a:effectLst/>
                        </a:rPr>
                        <a:t>1993</a:t>
                      </a:r>
                      <a:endParaRPr lang="en-US" sz="1200" b="0" i="0" u="none" strike="noStrike">
                        <a:solidFill>
                          <a:srgbClr val="000000"/>
                        </a:solidFill>
                        <a:effectLst/>
                        <a:latin typeface="Calibri" panose="020F0502020204030204" pitchFamily="34" charset="0"/>
                      </a:endParaRPr>
                    </a:p>
                  </a:txBody>
                  <a:tcPr marL="6709" marR="6709" marT="6709" marB="0" anchor="b"/>
                </a:tc>
                <a:tc>
                  <a:txBody>
                    <a:bodyPr/>
                    <a:lstStyle/>
                    <a:p>
                      <a:pPr algn="r" fontAlgn="b"/>
                      <a:r>
                        <a:rPr lang="en-US" sz="1200" u="none" strike="noStrike">
                          <a:effectLst/>
                        </a:rPr>
                        <a:t>6-Apr</a:t>
                      </a:r>
                      <a:endParaRPr lang="en-US" sz="1200" b="0" i="0" u="none" strike="noStrike">
                        <a:solidFill>
                          <a:srgbClr val="000000"/>
                        </a:solidFill>
                        <a:effectLst/>
                        <a:latin typeface="Calibri" panose="020F0502020204030204" pitchFamily="34" charset="0"/>
                      </a:endParaRPr>
                    </a:p>
                  </a:txBody>
                  <a:tcPr marL="6709" marR="6709" marT="6709" marB="0" anchor="b"/>
                </a:tc>
                <a:extLst>
                  <a:ext uri="{0D108BD9-81ED-4DB2-BD59-A6C34878D82A}">
                    <a16:rowId xmlns:a16="http://schemas.microsoft.com/office/drawing/2014/main" val="1186487351"/>
                  </a:ext>
                </a:extLst>
              </a:tr>
              <a:tr h="240659">
                <a:tc>
                  <a:txBody>
                    <a:bodyPr/>
                    <a:lstStyle/>
                    <a:p>
                      <a:pPr algn="r" fontAlgn="b"/>
                      <a:r>
                        <a:rPr lang="en-US" sz="1200" u="none" strike="noStrike">
                          <a:effectLst/>
                        </a:rPr>
                        <a:t>1994</a:t>
                      </a:r>
                      <a:endParaRPr lang="en-US" sz="1200" b="0" i="0" u="none" strike="noStrike">
                        <a:solidFill>
                          <a:srgbClr val="000000"/>
                        </a:solidFill>
                        <a:effectLst/>
                        <a:latin typeface="Calibri" panose="020F0502020204030204" pitchFamily="34" charset="0"/>
                      </a:endParaRPr>
                    </a:p>
                  </a:txBody>
                  <a:tcPr marL="6709" marR="6709" marT="6709" marB="0" anchor="b"/>
                </a:tc>
                <a:tc>
                  <a:txBody>
                    <a:bodyPr/>
                    <a:lstStyle/>
                    <a:p>
                      <a:pPr algn="r" fontAlgn="b"/>
                      <a:r>
                        <a:rPr lang="en-US" sz="1200" u="none" strike="noStrike">
                          <a:effectLst/>
                        </a:rPr>
                        <a:t>2-Apr</a:t>
                      </a:r>
                      <a:endParaRPr lang="en-US" sz="1200" b="0" i="0" u="none" strike="noStrike">
                        <a:solidFill>
                          <a:srgbClr val="000000"/>
                        </a:solidFill>
                        <a:effectLst/>
                        <a:latin typeface="Calibri" panose="020F0502020204030204" pitchFamily="34" charset="0"/>
                      </a:endParaRPr>
                    </a:p>
                  </a:txBody>
                  <a:tcPr marL="6709" marR="6709" marT="6709" marB="0" anchor="b"/>
                </a:tc>
                <a:extLst>
                  <a:ext uri="{0D108BD9-81ED-4DB2-BD59-A6C34878D82A}">
                    <a16:rowId xmlns:a16="http://schemas.microsoft.com/office/drawing/2014/main" val="449628260"/>
                  </a:ext>
                </a:extLst>
              </a:tr>
              <a:tr h="240659">
                <a:tc>
                  <a:txBody>
                    <a:bodyPr/>
                    <a:lstStyle/>
                    <a:p>
                      <a:pPr algn="r" fontAlgn="b"/>
                      <a:r>
                        <a:rPr lang="en-US" sz="1200" u="none" strike="noStrike">
                          <a:effectLst/>
                        </a:rPr>
                        <a:t>1995</a:t>
                      </a:r>
                      <a:endParaRPr lang="en-US" sz="1200" b="0" i="0" u="none" strike="noStrike">
                        <a:solidFill>
                          <a:srgbClr val="000000"/>
                        </a:solidFill>
                        <a:effectLst/>
                        <a:latin typeface="Calibri" panose="020F0502020204030204" pitchFamily="34" charset="0"/>
                      </a:endParaRPr>
                    </a:p>
                  </a:txBody>
                  <a:tcPr marL="6709" marR="6709" marT="6709" marB="0" anchor="b"/>
                </a:tc>
                <a:tc>
                  <a:txBody>
                    <a:bodyPr/>
                    <a:lstStyle/>
                    <a:p>
                      <a:pPr algn="r" fontAlgn="b"/>
                      <a:r>
                        <a:rPr lang="en-US" sz="1200" u="none" strike="noStrike">
                          <a:effectLst/>
                        </a:rPr>
                        <a:t>25-Mar</a:t>
                      </a:r>
                      <a:endParaRPr lang="en-US" sz="1200" b="0" i="0" u="none" strike="noStrike">
                        <a:solidFill>
                          <a:srgbClr val="000000"/>
                        </a:solidFill>
                        <a:effectLst/>
                        <a:latin typeface="Calibri" panose="020F0502020204030204" pitchFamily="34" charset="0"/>
                      </a:endParaRPr>
                    </a:p>
                  </a:txBody>
                  <a:tcPr marL="6709" marR="6709" marT="6709" marB="0" anchor="b"/>
                </a:tc>
                <a:extLst>
                  <a:ext uri="{0D108BD9-81ED-4DB2-BD59-A6C34878D82A}">
                    <a16:rowId xmlns:a16="http://schemas.microsoft.com/office/drawing/2014/main" val="29967620"/>
                  </a:ext>
                </a:extLst>
              </a:tr>
              <a:tr h="240659">
                <a:tc>
                  <a:txBody>
                    <a:bodyPr/>
                    <a:lstStyle/>
                    <a:p>
                      <a:pPr algn="r" fontAlgn="b"/>
                      <a:r>
                        <a:rPr lang="en-US" sz="1200" u="none" strike="noStrike">
                          <a:effectLst/>
                        </a:rPr>
                        <a:t>1996</a:t>
                      </a:r>
                      <a:endParaRPr lang="en-US" sz="1200" b="0" i="0" u="none" strike="noStrike">
                        <a:solidFill>
                          <a:srgbClr val="000000"/>
                        </a:solidFill>
                        <a:effectLst/>
                        <a:latin typeface="Calibri" panose="020F0502020204030204" pitchFamily="34" charset="0"/>
                      </a:endParaRPr>
                    </a:p>
                  </a:txBody>
                  <a:tcPr marL="6709" marR="6709" marT="6709" marB="0" anchor="b"/>
                </a:tc>
                <a:tc>
                  <a:txBody>
                    <a:bodyPr/>
                    <a:lstStyle/>
                    <a:p>
                      <a:pPr algn="r" fontAlgn="b"/>
                      <a:r>
                        <a:rPr lang="en-US" sz="1200" u="none" strike="noStrike">
                          <a:effectLst/>
                        </a:rPr>
                        <a:t>14-Apr</a:t>
                      </a:r>
                      <a:endParaRPr lang="en-US" sz="1200" b="0" i="0" u="none" strike="noStrike">
                        <a:solidFill>
                          <a:srgbClr val="000000"/>
                        </a:solidFill>
                        <a:effectLst/>
                        <a:latin typeface="Calibri" panose="020F0502020204030204" pitchFamily="34" charset="0"/>
                      </a:endParaRPr>
                    </a:p>
                  </a:txBody>
                  <a:tcPr marL="6709" marR="6709" marT="6709" marB="0" anchor="b"/>
                </a:tc>
                <a:extLst>
                  <a:ext uri="{0D108BD9-81ED-4DB2-BD59-A6C34878D82A}">
                    <a16:rowId xmlns:a16="http://schemas.microsoft.com/office/drawing/2014/main" val="3928654267"/>
                  </a:ext>
                </a:extLst>
              </a:tr>
              <a:tr h="240659">
                <a:tc>
                  <a:txBody>
                    <a:bodyPr/>
                    <a:lstStyle/>
                    <a:p>
                      <a:pPr algn="r" fontAlgn="b"/>
                      <a:r>
                        <a:rPr lang="en-US" sz="1200" u="none" strike="noStrike">
                          <a:effectLst/>
                        </a:rPr>
                        <a:t>1997</a:t>
                      </a:r>
                      <a:endParaRPr lang="en-US" sz="1200" b="0" i="0" u="none" strike="noStrike">
                        <a:solidFill>
                          <a:srgbClr val="000000"/>
                        </a:solidFill>
                        <a:effectLst/>
                        <a:latin typeface="Calibri" panose="020F0502020204030204" pitchFamily="34" charset="0"/>
                      </a:endParaRPr>
                    </a:p>
                  </a:txBody>
                  <a:tcPr marL="6709" marR="6709" marT="6709" marB="0" anchor="b"/>
                </a:tc>
                <a:tc>
                  <a:txBody>
                    <a:bodyPr/>
                    <a:lstStyle/>
                    <a:p>
                      <a:pPr algn="l" fontAlgn="b"/>
                      <a:endParaRPr lang="en-US" sz="1200" b="0" i="0" u="none" strike="noStrike">
                        <a:solidFill>
                          <a:srgbClr val="000000"/>
                        </a:solidFill>
                        <a:effectLst/>
                        <a:latin typeface="Calibri" panose="020F0502020204030204" pitchFamily="34" charset="0"/>
                      </a:endParaRPr>
                    </a:p>
                  </a:txBody>
                  <a:tcPr marL="6709" marR="6709" marT="6709" marB="0" anchor="b"/>
                </a:tc>
                <a:extLst>
                  <a:ext uri="{0D108BD9-81ED-4DB2-BD59-A6C34878D82A}">
                    <a16:rowId xmlns:a16="http://schemas.microsoft.com/office/drawing/2014/main" val="606933876"/>
                  </a:ext>
                </a:extLst>
              </a:tr>
              <a:tr h="240659">
                <a:tc>
                  <a:txBody>
                    <a:bodyPr/>
                    <a:lstStyle/>
                    <a:p>
                      <a:pPr algn="r" fontAlgn="b"/>
                      <a:r>
                        <a:rPr lang="en-US" sz="1200" u="none" strike="noStrike">
                          <a:effectLst/>
                        </a:rPr>
                        <a:t>1998</a:t>
                      </a:r>
                      <a:endParaRPr lang="en-US" sz="1200" b="0" i="0" u="none" strike="noStrike">
                        <a:solidFill>
                          <a:srgbClr val="000000"/>
                        </a:solidFill>
                        <a:effectLst/>
                        <a:latin typeface="Calibri" panose="020F0502020204030204" pitchFamily="34" charset="0"/>
                      </a:endParaRPr>
                    </a:p>
                  </a:txBody>
                  <a:tcPr marL="6709" marR="6709" marT="6709" marB="0" anchor="b"/>
                </a:tc>
                <a:tc>
                  <a:txBody>
                    <a:bodyPr/>
                    <a:lstStyle/>
                    <a:p>
                      <a:pPr algn="r" fontAlgn="b"/>
                      <a:r>
                        <a:rPr lang="en-US" sz="1200" u="none" strike="noStrike" dirty="0">
                          <a:effectLst/>
                        </a:rPr>
                        <a:t>27-Mar</a:t>
                      </a:r>
                      <a:endParaRPr lang="en-US" sz="1200" b="0" i="0" u="none" strike="noStrike" dirty="0">
                        <a:solidFill>
                          <a:srgbClr val="000000"/>
                        </a:solidFill>
                        <a:effectLst/>
                        <a:latin typeface="Calibri" panose="020F0502020204030204" pitchFamily="34" charset="0"/>
                      </a:endParaRPr>
                    </a:p>
                  </a:txBody>
                  <a:tcPr marL="6709" marR="6709" marT="6709" marB="0" anchor="b"/>
                </a:tc>
                <a:extLst>
                  <a:ext uri="{0D108BD9-81ED-4DB2-BD59-A6C34878D82A}">
                    <a16:rowId xmlns:a16="http://schemas.microsoft.com/office/drawing/2014/main" val="1593596624"/>
                  </a:ext>
                </a:extLst>
              </a:tr>
              <a:tr h="240659">
                <a:tc>
                  <a:txBody>
                    <a:bodyPr/>
                    <a:lstStyle/>
                    <a:p>
                      <a:pPr algn="r" fontAlgn="b"/>
                      <a:r>
                        <a:rPr lang="en-US" sz="1200" u="none" strike="noStrike">
                          <a:effectLst/>
                        </a:rPr>
                        <a:t>1999</a:t>
                      </a:r>
                      <a:endParaRPr lang="en-US" sz="1200" b="0" i="0" u="none" strike="noStrike">
                        <a:solidFill>
                          <a:srgbClr val="000000"/>
                        </a:solidFill>
                        <a:effectLst/>
                        <a:latin typeface="Calibri" panose="020F0502020204030204" pitchFamily="34" charset="0"/>
                      </a:endParaRPr>
                    </a:p>
                  </a:txBody>
                  <a:tcPr marL="6709" marR="6709" marT="6709" marB="0" anchor="b"/>
                </a:tc>
                <a:tc>
                  <a:txBody>
                    <a:bodyPr/>
                    <a:lstStyle/>
                    <a:p>
                      <a:pPr algn="r" fontAlgn="b"/>
                      <a:r>
                        <a:rPr lang="en-US" sz="1200" u="none" strike="noStrike">
                          <a:effectLst/>
                        </a:rPr>
                        <a:t>20-Mar</a:t>
                      </a:r>
                      <a:endParaRPr lang="en-US" sz="1200" b="0" i="0" u="none" strike="noStrike">
                        <a:solidFill>
                          <a:srgbClr val="000000"/>
                        </a:solidFill>
                        <a:effectLst/>
                        <a:latin typeface="Calibri" panose="020F0502020204030204" pitchFamily="34" charset="0"/>
                      </a:endParaRPr>
                    </a:p>
                  </a:txBody>
                  <a:tcPr marL="6709" marR="6709" marT="6709" marB="0" anchor="b"/>
                </a:tc>
                <a:extLst>
                  <a:ext uri="{0D108BD9-81ED-4DB2-BD59-A6C34878D82A}">
                    <a16:rowId xmlns:a16="http://schemas.microsoft.com/office/drawing/2014/main" val="2921329806"/>
                  </a:ext>
                </a:extLst>
              </a:tr>
              <a:tr h="240659">
                <a:tc>
                  <a:txBody>
                    <a:bodyPr/>
                    <a:lstStyle/>
                    <a:p>
                      <a:pPr algn="r" fontAlgn="b"/>
                      <a:r>
                        <a:rPr lang="en-US" sz="1200" u="none" strike="noStrike">
                          <a:effectLst/>
                        </a:rPr>
                        <a:t>2000</a:t>
                      </a:r>
                      <a:endParaRPr lang="en-US" sz="1200" b="0" i="0" u="none" strike="noStrike">
                        <a:solidFill>
                          <a:srgbClr val="000000"/>
                        </a:solidFill>
                        <a:effectLst/>
                        <a:latin typeface="Calibri" panose="020F0502020204030204" pitchFamily="34" charset="0"/>
                      </a:endParaRPr>
                    </a:p>
                  </a:txBody>
                  <a:tcPr marL="6709" marR="6709" marT="6709" marB="0" anchor="b"/>
                </a:tc>
                <a:tc>
                  <a:txBody>
                    <a:bodyPr/>
                    <a:lstStyle/>
                    <a:p>
                      <a:pPr algn="r" fontAlgn="b"/>
                      <a:r>
                        <a:rPr lang="en-US" sz="1200" u="none" strike="noStrike">
                          <a:effectLst/>
                        </a:rPr>
                        <a:t>19-Mar</a:t>
                      </a:r>
                      <a:endParaRPr lang="en-US" sz="1200" b="0" i="0" u="none" strike="noStrike">
                        <a:solidFill>
                          <a:srgbClr val="000000"/>
                        </a:solidFill>
                        <a:effectLst/>
                        <a:latin typeface="Calibri" panose="020F0502020204030204" pitchFamily="34" charset="0"/>
                      </a:endParaRPr>
                    </a:p>
                  </a:txBody>
                  <a:tcPr marL="6709" marR="6709" marT="6709" marB="0" anchor="b"/>
                </a:tc>
                <a:extLst>
                  <a:ext uri="{0D108BD9-81ED-4DB2-BD59-A6C34878D82A}">
                    <a16:rowId xmlns:a16="http://schemas.microsoft.com/office/drawing/2014/main" val="3127536350"/>
                  </a:ext>
                </a:extLst>
              </a:tr>
              <a:tr h="240659">
                <a:tc>
                  <a:txBody>
                    <a:bodyPr/>
                    <a:lstStyle/>
                    <a:p>
                      <a:pPr algn="r" fontAlgn="b"/>
                      <a:r>
                        <a:rPr lang="en-US" sz="1200" u="none" strike="noStrike">
                          <a:effectLst/>
                        </a:rPr>
                        <a:t>2001</a:t>
                      </a:r>
                      <a:endParaRPr lang="en-US" sz="1200" b="0" i="0" u="none" strike="noStrike">
                        <a:solidFill>
                          <a:srgbClr val="000000"/>
                        </a:solidFill>
                        <a:effectLst/>
                        <a:latin typeface="Calibri" panose="020F0502020204030204" pitchFamily="34" charset="0"/>
                      </a:endParaRPr>
                    </a:p>
                  </a:txBody>
                  <a:tcPr marL="6709" marR="6709" marT="6709" marB="0" anchor="b"/>
                </a:tc>
                <a:tc>
                  <a:txBody>
                    <a:bodyPr/>
                    <a:lstStyle/>
                    <a:p>
                      <a:pPr algn="r" fontAlgn="b"/>
                      <a:r>
                        <a:rPr lang="en-US" sz="1200" u="none" strike="noStrike">
                          <a:effectLst/>
                        </a:rPr>
                        <a:t>26-Mar</a:t>
                      </a:r>
                      <a:endParaRPr lang="en-US" sz="1200" b="0" i="0" u="none" strike="noStrike">
                        <a:solidFill>
                          <a:srgbClr val="000000"/>
                        </a:solidFill>
                        <a:effectLst/>
                        <a:latin typeface="Calibri" panose="020F0502020204030204" pitchFamily="34" charset="0"/>
                      </a:endParaRPr>
                    </a:p>
                  </a:txBody>
                  <a:tcPr marL="6709" marR="6709" marT="6709" marB="0" anchor="b"/>
                </a:tc>
                <a:extLst>
                  <a:ext uri="{0D108BD9-81ED-4DB2-BD59-A6C34878D82A}">
                    <a16:rowId xmlns:a16="http://schemas.microsoft.com/office/drawing/2014/main" val="943108685"/>
                  </a:ext>
                </a:extLst>
              </a:tr>
              <a:tr h="240659">
                <a:tc>
                  <a:txBody>
                    <a:bodyPr/>
                    <a:lstStyle/>
                    <a:p>
                      <a:pPr algn="r" fontAlgn="b"/>
                      <a:r>
                        <a:rPr lang="en-US" sz="1200" u="none" strike="noStrike">
                          <a:effectLst/>
                        </a:rPr>
                        <a:t>2002</a:t>
                      </a:r>
                      <a:endParaRPr lang="en-US" sz="1200" b="0" i="0" u="none" strike="noStrike">
                        <a:solidFill>
                          <a:srgbClr val="000000"/>
                        </a:solidFill>
                        <a:effectLst/>
                        <a:latin typeface="Calibri" panose="020F0502020204030204" pitchFamily="34" charset="0"/>
                      </a:endParaRPr>
                    </a:p>
                  </a:txBody>
                  <a:tcPr marL="6709" marR="6709" marT="6709" marB="0" anchor="b"/>
                </a:tc>
                <a:tc>
                  <a:txBody>
                    <a:bodyPr/>
                    <a:lstStyle/>
                    <a:p>
                      <a:pPr algn="r" fontAlgn="b"/>
                      <a:r>
                        <a:rPr lang="en-US" sz="1200" u="none" strike="noStrike">
                          <a:effectLst/>
                        </a:rPr>
                        <a:t>22-Mar</a:t>
                      </a:r>
                      <a:endParaRPr lang="en-US" sz="1200" b="0" i="0" u="none" strike="noStrike">
                        <a:solidFill>
                          <a:srgbClr val="000000"/>
                        </a:solidFill>
                        <a:effectLst/>
                        <a:latin typeface="Calibri" panose="020F0502020204030204" pitchFamily="34" charset="0"/>
                      </a:endParaRPr>
                    </a:p>
                  </a:txBody>
                  <a:tcPr marL="6709" marR="6709" marT="6709" marB="0" anchor="b"/>
                </a:tc>
                <a:extLst>
                  <a:ext uri="{0D108BD9-81ED-4DB2-BD59-A6C34878D82A}">
                    <a16:rowId xmlns:a16="http://schemas.microsoft.com/office/drawing/2014/main" val="1817184740"/>
                  </a:ext>
                </a:extLst>
              </a:tr>
              <a:tr h="240659">
                <a:tc>
                  <a:txBody>
                    <a:bodyPr/>
                    <a:lstStyle/>
                    <a:p>
                      <a:pPr algn="r" fontAlgn="b"/>
                      <a:r>
                        <a:rPr lang="en-US" sz="1200" u="none" strike="noStrike">
                          <a:effectLst/>
                        </a:rPr>
                        <a:t>2003</a:t>
                      </a:r>
                      <a:endParaRPr lang="en-US" sz="1200" b="0" i="0" u="none" strike="noStrike">
                        <a:solidFill>
                          <a:srgbClr val="000000"/>
                        </a:solidFill>
                        <a:effectLst/>
                        <a:latin typeface="Calibri" panose="020F0502020204030204" pitchFamily="34" charset="0"/>
                      </a:endParaRPr>
                    </a:p>
                  </a:txBody>
                  <a:tcPr marL="6709" marR="6709" marT="6709" marB="0" anchor="b"/>
                </a:tc>
                <a:tc>
                  <a:txBody>
                    <a:bodyPr/>
                    <a:lstStyle/>
                    <a:p>
                      <a:pPr algn="l" fontAlgn="b"/>
                      <a:endParaRPr lang="en-US" sz="1200" b="0" i="0" u="none" strike="noStrike">
                        <a:solidFill>
                          <a:srgbClr val="000000"/>
                        </a:solidFill>
                        <a:effectLst/>
                        <a:latin typeface="Calibri" panose="020F0502020204030204" pitchFamily="34" charset="0"/>
                      </a:endParaRPr>
                    </a:p>
                  </a:txBody>
                  <a:tcPr marL="6709" marR="6709" marT="6709" marB="0" anchor="b"/>
                </a:tc>
                <a:extLst>
                  <a:ext uri="{0D108BD9-81ED-4DB2-BD59-A6C34878D82A}">
                    <a16:rowId xmlns:a16="http://schemas.microsoft.com/office/drawing/2014/main" val="1707503901"/>
                  </a:ext>
                </a:extLst>
              </a:tr>
              <a:tr h="240659">
                <a:tc>
                  <a:txBody>
                    <a:bodyPr/>
                    <a:lstStyle/>
                    <a:p>
                      <a:pPr algn="r" fontAlgn="b"/>
                      <a:r>
                        <a:rPr lang="en-US" sz="1200" u="none" strike="noStrike">
                          <a:effectLst/>
                        </a:rPr>
                        <a:t>2004</a:t>
                      </a:r>
                      <a:endParaRPr lang="en-US" sz="1200" b="0" i="0" u="none" strike="noStrike">
                        <a:solidFill>
                          <a:srgbClr val="000000"/>
                        </a:solidFill>
                        <a:effectLst/>
                        <a:latin typeface="Calibri" panose="020F0502020204030204" pitchFamily="34" charset="0"/>
                      </a:endParaRPr>
                    </a:p>
                  </a:txBody>
                  <a:tcPr marL="6709" marR="6709" marT="6709" marB="0" anchor="b"/>
                </a:tc>
                <a:tc>
                  <a:txBody>
                    <a:bodyPr/>
                    <a:lstStyle/>
                    <a:p>
                      <a:pPr algn="r" fontAlgn="b"/>
                      <a:r>
                        <a:rPr lang="en-US" sz="1200" u="none" strike="noStrike">
                          <a:effectLst/>
                        </a:rPr>
                        <a:t>30-Mar</a:t>
                      </a:r>
                      <a:endParaRPr lang="en-US" sz="1200" b="0" i="0" u="none" strike="noStrike">
                        <a:solidFill>
                          <a:srgbClr val="000000"/>
                        </a:solidFill>
                        <a:effectLst/>
                        <a:latin typeface="Calibri" panose="020F0502020204030204" pitchFamily="34" charset="0"/>
                      </a:endParaRPr>
                    </a:p>
                  </a:txBody>
                  <a:tcPr marL="6709" marR="6709" marT="6709" marB="0" anchor="b"/>
                </a:tc>
                <a:extLst>
                  <a:ext uri="{0D108BD9-81ED-4DB2-BD59-A6C34878D82A}">
                    <a16:rowId xmlns:a16="http://schemas.microsoft.com/office/drawing/2014/main" val="3171823774"/>
                  </a:ext>
                </a:extLst>
              </a:tr>
              <a:tr h="240659">
                <a:tc>
                  <a:txBody>
                    <a:bodyPr/>
                    <a:lstStyle/>
                    <a:p>
                      <a:pPr algn="r" fontAlgn="b"/>
                      <a:r>
                        <a:rPr lang="en-US" sz="1200" u="none" strike="noStrike">
                          <a:effectLst/>
                        </a:rPr>
                        <a:t>2005</a:t>
                      </a:r>
                      <a:endParaRPr lang="en-US" sz="1200" b="0" i="0" u="none" strike="noStrike">
                        <a:solidFill>
                          <a:srgbClr val="000000"/>
                        </a:solidFill>
                        <a:effectLst/>
                        <a:latin typeface="Calibri" panose="020F0502020204030204" pitchFamily="34" charset="0"/>
                      </a:endParaRPr>
                    </a:p>
                  </a:txBody>
                  <a:tcPr marL="6709" marR="6709" marT="6709" marB="0" anchor="b"/>
                </a:tc>
                <a:tc>
                  <a:txBody>
                    <a:bodyPr/>
                    <a:lstStyle/>
                    <a:p>
                      <a:pPr algn="r" fontAlgn="b"/>
                      <a:r>
                        <a:rPr lang="en-US" sz="1200" u="none" strike="noStrike">
                          <a:effectLst/>
                        </a:rPr>
                        <a:t>2-Apr</a:t>
                      </a:r>
                      <a:endParaRPr lang="en-US" sz="1200" b="0" i="0" u="none" strike="noStrike">
                        <a:solidFill>
                          <a:srgbClr val="000000"/>
                        </a:solidFill>
                        <a:effectLst/>
                        <a:latin typeface="Calibri" panose="020F0502020204030204" pitchFamily="34" charset="0"/>
                      </a:endParaRPr>
                    </a:p>
                  </a:txBody>
                  <a:tcPr marL="6709" marR="6709" marT="6709" marB="0" anchor="b"/>
                </a:tc>
                <a:extLst>
                  <a:ext uri="{0D108BD9-81ED-4DB2-BD59-A6C34878D82A}">
                    <a16:rowId xmlns:a16="http://schemas.microsoft.com/office/drawing/2014/main" val="744047132"/>
                  </a:ext>
                </a:extLst>
              </a:tr>
              <a:tr h="240659">
                <a:tc>
                  <a:txBody>
                    <a:bodyPr/>
                    <a:lstStyle/>
                    <a:p>
                      <a:pPr algn="r" fontAlgn="b"/>
                      <a:r>
                        <a:rPr lang="en-US" sz="1200" u="none" strike="noStrike">
                          <a:effectLst/>
                        </a:rPr>
                        <a:t>2006</a:t>
                      </a:r>
                      <a:endParaRPr lang="en-US" sz="1200" b="0" i="0" u="none" strike="noStrike">
                        <a:solidFill>
                          <a:srgbClr val="000000"/>
                        </a:solidFill>
                        <a:effectLst/>
                        <a:latin typeface="Calibri" panose="020F0502020204030204" pitchFamily="34" charset="0"/>
                      </a:endParaRPr>
                    </a:p>
                  </a:txBody>
                  <a:tcPr marL="6709" marR="6709" marT="6709" marB="0" anchor="b"/>
                </a:tc>
                <a:tc>
                  <a:txBody>
                    <a:bodyPr/>
                    <a:lstStyle/>
                    <a:p>
                      <a:pPr algn="l" fontAlgn="b"/>
                      <a:endParaRPr lang="en-US" sz="1200" b="0" i="0" u="none" strike="noStrike">
                        <a:solidFill>
                          <a:srgbClr val="000000"/>
                        </a:solidFill>
                        <a:effectLst/>
                        <a:latin typeface="Calibri" panose="020F0502020204030204" pitchFamily="34" charset="0"/>
                      </a:endParaRPr>
                    </a:p>
                  </a:txBody>
                  <a:tcPr marL="6709" marR="6709" marT="6709" marB="0" anchor="b"/>
                </a:tc>
                <a:extLst>
                  <a:ext uri="{0D108BD9-81ED-4DB2-BD59-A6C34878D82A}">
                    <a16:rowId xmlns:a16="http://schemas.microsoft.com/office/drawing/2014/main" val="3060836683"/>
                  </a:ext>
                </a:extLst>
              </a:tr>
              <a:tr h="240659">
                <a:tc>
                  <a:txBody>
                    <a:bodyPr/>
                    <a:lstStyle/>
                    <a:p>
                      <a:pPr algn="r" fontAlgn="b"/>
                      <a:r>
                        <a:rPr lang="en-US" sz="1200" u="none" strike="noStrike">
                          <a:effectLst/>
                        </a:rPr>
                        <a:t>2007</a:t>
                      </a:r>
                      <a:endParaRPr lang="en-US" sz="1200" b="0" i="0" u="none" strike="noStrike">
                        <a:solidFill>
                          <a:srgbClr val="000000"/>
                        </a:solidFill>
                        <a:effectLst/>
                        <a:latin typeface="Calibri" panose="020F0502020204030204" pitchFamily="34" charset="0"/>
                      </a:endParaRPr>
                    </a:p>
                  </a:txBody>
                  <a:tcPr marL="6709" marR="6709" marT="6709" marB="0" anchor="b"/>
                </a:tc>
                <a:tc>
                  <a:txBody>
                    <a:bodyPr/>
                    <a:lstStyle/>
                    <a:p>
                      <a:pPr algn="l" fontAlgn="b"/>
                      <a:endParaRPr lang="en-US" sz="1200" b="0" i="0" u="none" strike="noStrike">
                        <a:solidFill>
                          <a:srgbClr val="000000"/>
                        </a:solidFill>
                        <a:effectLst/>
                        <a:latin typeface="Calibri" panose="020F0502020204030204" pitchFamily="34" charset="0"/>
                      </a:endParaRPr>
                    </a:p>
                  </a:txBody>
                  <a:tcPr marL="6709" marR="6709" marT="6709" marB="0" anchor="b"/>
                </a:tc>
                <a:extLst>
                  <a:ext uri="{0D108BD9-81ED-4DB2-BD59-A6C34878D82A}">
                    <a16:rowId xmlns:a16="http://schemas.microsoft.com/office/drawing/2014/main" val="4275679434"/>
                  </a:ext>
                </a:extLst>
              </a:tr>
              <a:tr h="240659">
                <a:tc>
                  <a:txBody>
                    <a:bodyPr/>
                    <a:lstStyle/>
                    <a:p>
                      <a:pPr algn="r" fontAlgn="b"/>
                      <a:r>
                        <a:rPr lang="en-US" sz="1200" u="none" strike="noStrike">
                          <a:effectLst/>
                        </a:rPr>
                        <a:t>2008</a:t>
                      </a:r>
                      <a:endParaRPr lang="en-US" sz="1200" b="0" i="0" u="none" strike="noStrike">
                        <a:solidFill>
                          <a:srgbClr val="000000"/>
                        </a:solidFill>
                        <a:effectLst/>
                        <a:latin typeface="Calibri" panose="020F0502020204030204" pitchFamily="34" charset="0"/>
                      </a:endParaRPr>
                    </a:p>
                  </a:txBody>
                  <a:tcPr marL="6709" marR="6709" marT="6709" marB="0" anchor="b"/>
                </a:tc>
                <a:tc>
                  <a:txBody>
                    <a:bodyPr/>
                    <a:lstStyle/>
                    <a:p>
                      <a:pPr algn="r" fontAlgn="b"/>
                      <a:r>
                        <a:rPr lang="en-US" sz="1200" u="none" strike="noStrike" dirty="0">
                          <a:effectLst/>
                        </a:rPr>
                        <a:t>30-Mar</a:t>
                      </a:r>
                      <a:endParaRPr lang="en-US" sz="1200" b="0" i="0" u="none" strike="noStrike" dirty="0">
                        <a:solidFill>
                          <a:srgbClr val="000000"/>
                        </a:solidFill>
                        <a:effectLst/>
                        <a:latin typeface="Calibri" panose="020F0502020204030204" pitchFamily="34" charset="0"/>
                      </a:endParaRPr>
                    </a:p>
                  </a:txBody>
                  <a:tcPr marL="6709" marR="6709" marT="6709" marB="0" anchor="b"/>
                </a:tc>
                <a:extLst>
                  <a:ext uri="{0D108BD9-81ED-4DB2-BD59-A6C34878D82A}">
                    <a16:rowId xmlns:a16="http://schemas.microsoft.com/office/drawing/2014/main" val="3085980679"/>
                  </a:ext>
                </a:extLst>
              </a:tr>
            </a:tbl>
          </a:graphicData>
        </a:graphic>
      </p:graphicFrame>
    </p:spTree>
    <p:extLst>
      <p:ext uri="{BB962C8B-B14F-4D97-AF65-F5344CB8AC3E}">
        <p14:creationId xmlns:p14="http://schemas.microsoft.com/office/powerpoint/2010/main" val="4108300671"/>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ADB05-057B-CF2F-18E9-A59FD15F58FA}"/>
              </a:ext>
            </a:extLst>
          </p:cNvPr>
          <p:cNvSpPr>
            <a:spLocks noGrp="1"/>
          </p:cNvSpPr>
          <p:nvPr>
            <p:ph type="title"/>
          </p:nvPr>
        </p:nvSpPr>
        <p:spPr>
          <a:xfrm>
            <a:off x="89337" y="112991"/>
            <a:ext cx="8082456" cy="1622020"/>
          </a:xfrm>
        </p:spPr>
        <p:txBody>
          <a:bodyPr/>
          <a:lstStyle/>
          <a:p>
            <a:r>
              <a:rPr lang="en-US" dirty="0"/>
              <a:t>Data- White Trillium First Bloom</a:t>
            </a:r>
          </a:p>
        </p:txBody>
      </p:sp>
      <p:sp>
        <p:nvSpPr>
          <p:cNvPr id="7" name="TextBox 6">
            <a:extLst>
              <a:ext uri="{FF2B5EF4-FFF2-40B4-BE49-F238E27FC236}">
                <a16:creationId xmlns:a16="http://schemas.microsoft.com/office/drawing/2014/main" id="{1A3B54B4-3DE6-DFB8-0A98-C0D43E713FAE}"/>
              </a:ext>
            </a:extLst>
          </p:cNvPr>
          <p:cNvSpPr txBox="1"/>
          <p:nvPr/>
        </p:nvSpPr>
        <p:spPr>
          <a:xfrm>
            <a:off x="4093779" y="809297"/>
            <a:ext cx="4887310" cy="1200329"/>
          </a:xfrm>
          <a:prstGeom prst="rect">
            <a:avLst/>
          </a:prstGeom>
          <a:solidFill>
            <a:schemeClr val="accent1">
              <a:lumMod val="40000"/>
              <a:lumOff val="60000"/>
            </a:schemeClr>
          </a:solidFill>
        </p:spPr>
        <p:txBody>
          <a:bodyPr wrap="square" rtlCol="0">
            <a:spAutoFit/>
          </a:bodyPr>
          <a:lstStyle/>
          <a:p>
            <a:r>
              <a:rPr lang="en-US" dirty="0">
                <a:solidFill>
                  <a:schemeClr val="bg1"/>
                </a:solidFill>
              </a:rPr>
              <a:t>The Julian calendar- introduced by Julius Caesar in 45 BCE, served as the main calendar in the Western world for over 1600 years. Based on 365-day solar year.</a:t>
            </a:r>
          </a:p>
        </p:txBody>
      </p:sp>
      <p:graphicFrame>
        <p:nvGraphicFramePr>
          <p:cNvPr id="5" name="Content Placeholder 4" descr="Screen shot of first bloom dates for Trillium in Julian and Gregorian calendar dates. ">
            <a:extLst>
              <a:ext uri="{FF2B5EF4-FFF2-40B4-BE49-F238E27FC236}">
                <a16:creationId xmlns:a16="http://schemas.microsoft.com/office/drawing/2014/main" id="{43FD7408-8B26-A9B4-9DBD-FC6AC6951B14}"/>
              </a:ext>
            </a:extLst>
          </p:cNvPr>
          <p:cNvGraphicFramePr>
            <a:graphicFrameLocks noGrp="1"/>
          </p:cNvGraphicFramePr>
          <p:nvPr>
            <p:ph sz="half" idx="1"/>
            <p:extLst>
              <p:ext uri="{D42A27DB-BD31-4B8C-83A1-F6EECF244321}">
                <p14:modId xmlns:p14="http://schemas.microsoft.com/office/powerpoint/2010/main" val="1584368767"/>
              </p:ext>
            </p:extLst>
          </p:nvPr>
        </p:nvGraphicFramePr>
        <p:xfrm>
          <a:off x="241737" y="1156139"/>
          <a:ext cx="3699642" cy="5052843"/>
        </p:xfrm>
        <a:graphic>
          <a:graphicData uri="http://schemas.openxmlformats.org/drawingml/2006/table">
            <a:tbl>
              <a:tblPr firstRow="1">
                <a:tableStyleId>{5C22544A-7EE6-4342-B048-85BDC9FD1C3A}</a:tableStyleId>
              </a:tblPr>
              <a:tblGrid>
                <a:gridCol w="778036">
                  <a:extLst>
                    <a:ext uri="{9D8B030D-6E8A-4147-A177-3AD203B41FA5}">
                      <a16:colId xmlns:a16="http://schemas.microsoft.com/office/drawing/2014/main" val="2297137379"/>
                    </a:ext>
                  </a:extLst>
                </a:gridCol>
                <a:gridCol w="1460803">
                  <a:extLst>
                    <a:ext uri="{9D8B030D-6E8A-4147-A177-3AD203B41FA5}">
                      <a16:colId xmlns:a16="http://schemas.microsoft.com/office/drawing/2014/main" val="3601159318"/>
                    </a:ext>
                  </a:extLst>
                </a:gridCol>
                <a:gridCol w="1460803">
                  <a:extLst>
                    <a:ext uri="{9D8B030D-6E8A-4147-A177-3AD203B41FA5}">
                      <a16:colId xmlns:a16="http://schemas.microsoft.com/office/drawing/2014/main" val="452832858"/>
                    </a:ext>
                  </a:extLst>
                </a:gridCol>
              </a:tblGrid>
              <a:tr h="197594">
                <a:tc>
                  <a:txBody>
                    <a:bodyPr/>
                    <a:lstStyle/>
                    <a:p>
                      <a:pPr algn="l" fontAlgn="b"/>
                      <a:r>
                        <a:rPr lang="en-US" sz="1000" b="0" u="none" strike="noStrike" dirty="0">
                          <a:solidFill>
                            <a:schemeClr val="bg1"/>
                          </a:solidFill>
                          <a:effectLst/>
                        </a:rPr>
                        <a:t>Year</a:t>
                      </a:r>
                      <a:endParaRPr lang="en-US" sz="1000" b="0" i="0" u="none" strike="noStrike" dirty="0">
                        <a:solidFill>
                          <a:schemeClr val="bg1"/>
                        </a:solidFill>
                        <a:effectLst/>
                        <a:latin typeface="Calibri" panose="020F0502020204030204" pitchFamily="34" charset="0"/>
                      </a:endParaRPr>
                    </a:p>
                  </a:txBody>
                  <a:tcPr marL="5787" marR="5787" marT="5787" marB="0" anchor="b">
                    <a:solidFill>
                      <a:srgbClr val="F3EEE7"/>
                    </a:solidFill>
                  </a:tcPr>
                </a:tc>
                <a:tc>
                  <a:txBody>
                    <a:bodyPr/>
                    <a:lstStyle/>
                    <a:p>
                      <a:pPr algn="l" fontAlgn="b"/>
                      <a:r>
                        <a:rPr lang="en-US" sz="1000" b="0" u="none" strike="noStrike" dirty="0">
                          <a:solidFill>
                            <a:schemeClr val="bg1"/>
                          </a:solidFill>
                          <a:effectLst/>
                        </a:rPr>
                        <a:t>Trillium first bloom (Julian Calendar)</a:t>
                      </a:r>
                      <a:endParaRPr lang="en-US" sz="1000" b="0" i="0" u="none" strike="noStrike" dirty="0">
                        <a:solidFill>
                          <a:schemeClr val="bg1"/>
                        </a:solidFill>
                        <a:effectLst/>
                        <a:latin typeface="Calibri" panose="020F0502020204030204" pitchFamily="34" charset="0"/>
                      </a:endParaRPr>
                    </a:p>
                  </a:txBody>
                  <a:tcPr marL="5787" marR="5787" marT="5787" marB="0" anchor="b">
                    <a:solidFill>
                      <a:srgbClr val="F3EEE7"/>
                    </a:solidFill>
                  </a:tcPr>
                </a:tc>
                <a:tc>
                  <a:txBody>
                    <a:bodyPr/>
                    <a:lstStyle/>
                    <a:p>
                      <a:pPr algn="l" fontAlgn="b"/>
                      <a:r>
                        <a:rPr lang="en-US" sz="1000" b="0" u="none" strike="noStrike" dirty="0">
                          <a:solidFill>
                            <a:schemeClr val="bg1"/>
                          </a:solidFill>
                          <a:effectLst/>
                        </a:rPr>
                        <a:t>Trillium first bloom (Gregorian Calendar)</a:t>
                      </a:r>
                      <a:endParaRPr lang="en-US" sz="1000" b="0" i="0" u="none" strike="noStrike" dirty="0">
                        <a:solidFill>
                          <a:schemeClr val="bg1"/>
                        </a:solidFill>
                        <a:effectLst/>
                        <a:latin typeface="Calibri" panose="020F0502020204030204" pitchFamily="34" charset="0"/>
                      </a:endParaRPr>
                    </a:p>
                  </a:txBody>
                  <a:tcPr marL="5787" marR="5787" marT="5787" marB="0" anchor="b">
                    <a:solidFill>
                      <a:srgbClr val="F3EEE7"/>
                    </a:solidFill>
                  </a:tcPr>
                </a:tc>
                <a:extLst>
                  <a:ext uri="{0D108BD9-81ED-4DB2-BD59-A6C34878D82A}">
                    <a16:rowId xmlns:a16="http://schemas.microsoft.com/office/drawing/2014/main" val="3705468767"/>
                  </a:ext>
                </a:extLst>
              </a:tr>
              <a:tr h="197594">
                <a:tc>
                  <a:txBody>
                    <a:bodyPr/>
                    <a:lstStyle/>
                    <a:p>
                      <a:pPr algn="r" fontAlgn="b"/>
                      <a:r>
                        <a:rPr lang="en-US" sz="1000" u="none" strike="noStrike" dirty="0">
                          <a:effectLst/>
                        </a:rPr>
                        <a:t>1985</a:t>
                      </a:r>
                      <a:endParaRPr lang="en-US" sz="1000" b="0" i="0" u="none" strike="noStrike" dirty="0">
                        <a:solidFill>
                          <a:srgbClr val="000000"/>
                        </a:solidFill>
                        <a:effectLst/>
                        <a:latin typeface="Calibri" panose="020F0502020204030204" pitchFamily="34" charset="0"/>
                      </a:endParaRPr>
                    </a:p>
                  </a:txBody>
                  <a:tcPr marL="5787" marR="5787" marT="5787" marB="0" anchor="b"/>
                </a:tc>
                <a:tc>
                  <a:txBody>
                    <a:bodyPr/>
                    <a:lstStyle/>
                    <a:p>
                      <a:pPr algn="r" fontAlgn="b"/>
                      <a:r>
                        <a:rPr lang="en-US" sz="1000" u="none" strike="noStrike" dirty="0">
                          <a:effectLst/>
                        </a:rPr>
                        <a:t>93</a:t>
                      </a:r>
                      <a:endParaRPr lang="en-US" sz="1000" b="0" i="0" u="none" strike="noStrike" dirty="0">
                        <a:solidFill>
                          <a:srgbClr val="000000"/>
                        </a:solidFill>
                        <a:effectLst/>
                        <a:latin typeface="Calibri" panose="020F0502020204030204" pitchFamily="34" charset="0"/>
                      </a:endParaRPr>
                    </a:p>
                  </a:txBody>
                  <a:tcPr marL="5787" marR="5787" marT="5787" marB="0" anchor="b"/>
                </a:tc>
                <a:tc>
                  <a:txBody>
                    <a:bodyPr/>
                    <a:lstStyle/>
                    <a:p>
                      <a:pPr algn="r" fontAlgn="b"/>
                      <a:r>
                        <a:rPr lang="en-US" sz="1000" u="none" strike="noStrike" dirty="0">
                          <a:effectLst/>
                        </a:rPr>
                        <a:t>3-Apr</a:t>
                      </a:r>
                      <a:endParaRPr lang="en-US" sz="1000" b="0" i="0" u="none" strike="noStrike" dirty="0">
                        <a:solidFill>
                          <a:srgbClr val="000000"/>
                        </a:solidFill>
                        <a:effectLst/>
                        <a:latin typeface="Calibri" panose="020F0502020204030204" pitchFamily="34" charset="0"/>
                      </a:endParaRPr>
                    </a:p>
                  </a:txBody>
                  <a:tcPr marL="5787" marR="5787" marT="5787" marB="0" anchor="b"/>
                </a:tc>
                <a:extLst>
                  <a:ext uri="{0D108BD9-81ED-4DB2-BD59-A6C34878D82A}">
                    <a16:rowId xmlns:a16="http://schemas.microsoft.com/office/drawing/2014/main" val="2483455335"/>
                  </a:ext>
                </a:extLst>
              </a:tr>
              <a:tr h="197594">
                <a:tc>
                  <a:txBody>
                    <a:bodyPr/>
                    <a:lstStyle/>
                    <a:p>
                      <a:pPr algn="r" fontAlgn="b"/>
                      <a:r>
                        <a:rPr lang="en-US" sz="1000" u="none" strike="noStrike">
                          <a:effectLst/>
                        </a:rPr>
                        <a:t>1986</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r" fontAlgn="b"/>
                      <a:r>
                        <a:rPr lang="en-US" sz="1000" u="none" strike="noStrike">
                          <a:effectLst/>
                        </a:rPr>
                        <a:t>91</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r" fontAlgn="b"/>
                      <a:r>
                        <a:rPr lang="en-US" sz="1000" u="none" strike="noStrike">
                          <a:effectLst/>
                        </a:rPr>
                        <a:t>1-Apr</a:t>
                      </a:r>
                      <a:endParaRPr lang="en-US" sz="1000" b="0" i="0" u="none" strike="noStrike">
                        <a:solidFill>
                          <a:srgbClr val="000000"/>
                        </a:solidFill>
                        <a:effectLst/>
                        <a:latin typeface="Calibri" panose="020F0502020204030204" pitchFamily="34" charset="0"/>
                      </a:endParaRPr>
                    </a:p>
                  </a:txBody>
                  <a:tcPr marL="5787" marR="5787" marT="5787" marB="0" anchor="b"/>
                </a:tc>
                <a:extLst>
                  <a:ext uri="{0D108BD9-81ED-4DB2-BD59-A6C34878D82A}">
                    <a16:rowId xmlns:a16="http://schemas.microsoft.com/office/drawing/2014/main" val="1652058249"/>
                  </a:ext>
                </a:extLst>
              </a:tr>
              <a:tr h="197594">
                <a:tc>
                  <a:txBody>
                    <a:bodyPr/>
                    <a:lstStyle/>
                    <a:p>
                      <a:pPr algn="r" fontAlgn="b"/>
                      <a:r>
                        <a:rPr lang="en-US" sz="1000" u="none" strike="noStrike">
                          <a:effectLst/>
                        </a:rPr>
                        <a:t>1987</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5787" marR="5787" marT="5787"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5787" marR="5787" marT="5787" marB="0" anchor="b">
                    <a:solidFill>
                      <a:srgbClr val="F3EEE7"/>
                    </a:solidFill>
                  </a:tcPr>
                </a:tc>
                <a:extLst>
                  <a:ext uri="{0D108BD9-81ED-4DB2-BD59-A6C34878D82A}">
                    <a16:rowId xmlns:a16="http://schemas.microsoft.com/office/drawing/2014/main" val="255221878"/>
                  </a:ext>
                </a:extLst>
              </a:tr>
              <a:tr h="197594">
                <a:tc>
                  <a:txBody>
                    <a:bodyPr/>
                    <a:lstStyle/>
                    <a:p>
                      <a:pPr algn="r" fontAlgn="b"/>
                      <a:r>
                        <a:rPr lang="en-US" sz="1000" u="none" strike="noStrike">
                          <a:effectLst/>
                        </a:rPr>
                        <a:t>1988</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l" fontAlgn="b"/>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l" fontAlgn="b"/>
                      <a:endParaRPr lang="en-US" sz="1000" b="0" i="0" u="none" strike="noStrike">
                        <a:solidFill>
                          <a:srgbClr val="000000"/>
                        </a:solidFill>
                        <a:effectLst/>
                        <a:latin typeface="Calibri" panose="020F0502020204030204" pitchFamily="34" charset="0"/>
                      </a:endParaRPr>
                    </a:p>
                  </a:txBody>
                  <a:tcPr marL="5787" marR="5787" marT="5787" marB="0" anchor="b"/>
                </a:tc>
                <a:extLst>
                  <a:ext uri="{0D108BD9-81ED-4DB2-BD59-A6C34878D82A}">
                    <a16:rowId xmlns:a16="http://schemas.microsoft.com/office/drawing/2014/main" val="2892269201"/>
                  </a:ext>
                </a:extLst>
              </a:tr>
              <a:tr h="197594">
                <a:tc>
                  <a:txBody>
                    <a:bodyPr/>
                    <a:lstStyle/>
                    <a:p>
                      <a:pPr algn="r" fontAlgn="b"/>
                      <a:r>
                        <a:rPr lang="en-US" sz="1000" u="none" strike="noStrike">
                          <a:effectLst/>
                        </a:rPr>
                        <a:t>1989</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r" fontAlgn="b"/>
                      <a:r>
                        <a:rPr lang="en-US" sz="1000" u="none" strike="noStrike">
                          <a:effectLst/>
                        </a:rPr>
                        <a:t>88</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r" fontAlgn="b"/>
                      <a:r>
                        <a:rPr lang="en-US" sz="1000" u="none" strike="noStrike">
                          <a:effectLst/>
                        </a:rPr>
                        <a:t>29-Mar</a:t>
                      </a:r>
                      <a:endParaRPr lang="en-US" sz="1000" b="0" i="0" u="none" strike="noStrike">
                        <a:solidFill>
                          <a:srgbClr val="000000"/>
                        </a:solidFill>
                        <a:effectLst/>
                        <a:latin typeface="Calibri" panose="020F0502020204030204" pitchFamily="34" charset="0"/>
                      </a:endParaRPr>
                    </a:p>
                  </a:txBody>
                  <a:tcPr marL="5787" marR="5787" marT="5787" marB="0" anchor="b"/>
                </a:tc>
                <a:extLst>
                  <a:ext uri="{0D108BD9-81ED-4DB2-BD59-A6C34878D82A}">
                    <a16:rowId xmlns:a16="http://schemas.microsoft.com/office/drawing/2014/main" val="3977871163"/>
                  </a:ext>
                </a:extLst>
              </a:tr>
              <a:tr h="197594">
                <a:tc>
                  <a:txBody>
                    <a:bodyPr/>
                    <a:lstStyle/>
                    <a:p>
                      <a:pPr algn="r" fontAlgn="b"/>
                      <a:r>
                        <a:rPr lang="en-US" sz="1000" u="none" strike="noStrike">
                          <a:effectLst/>
                        </a:rPr>
                        <a:t>1990</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5787" marR="5787" marT="5787"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5787" marR="5787" marT="5787" marB="0" anchor="b"/>
                </a:tc>
                <a:extLst>
                  <a:ext uri="{0D108BD9-81ED-4DB2-BD59-A6C34878D82A}">
                    <a16:rowId xmlns:a16="http://schemas.microsoft.com/office/drawing/2014/main" val="3914871925"/>
                  </a:ext>
                </a:extLst>
              </a:tr>
              <a:tr h="197594">
                <a:tc>
                  <a:txBody>
                    <a:bodyPr/>
                    <a:lstStyle/>
                    <a:p>
                      <a:pPr algn="r" fontAlgn="b"/>
                      <a:r>
                        <a:rPr lang="en-US" sz="1000" u="none" strike="noStrike">
                          <a:effectLst/>
                        </a:rPr>
                        <a:t>1991</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r" fontAlgn="b"/>
                      <a:r>
                        <a:rPr lang="en-US" sz="1000" u="none" strike="noStrike">
                          <a:effectLst/>
                        </a:rPr>
                        <a:t>61</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r" fontAlgn="b"/>
                      <a:r>
                        <a:rPr lang="en-US" sz="1000" u="none" strike="noStrike">
                          <a:effectLst/>
                        </a:rPr>
                        <a:t>2-Mar</a:t>
                      </a:r>
                      <a:endParaRPr lang="en-US" sz="1000" b="0" i="0" u="none" strike="noStrike">
                        <a:solidFill>
                          <a:srgbClr val="000000"/>
                        </a:solidFill>
                        <a:effectLst/>
                        <a:latin typeface="Calibri" panose="020F0502020204030204" pitchFamily="34" charset="0"/>
                      </a:endParaRPr>
                    </a:p>
                  </a:txBody>
                  <a:tcPr marL="5787" marR="5787" marT="5787" marB="0" anchor="b"/>
                </a:tc>
                <a:extLst>
                  <a:ext uri="{0D108BD9-81ED-4DB2-BD59-A6C34878D82A}">
                    <a16:rowId xmlns:a16="http://schemas.microsoft.com/office/drawing/2014/main" val="4161198357"/>
                  </a:ext>
                </a:extLst>
              </a:tr>
              <a:tr h="197594">
                <a:tc>
                  <a:txBody>
                    <a:bodyPr/>
                    <a:lstStyle/>
                    <a:p>
                      <a:pPr algn="r" fontAlgn="b"/>
                      <a:r>
                        <a:rPr lang="en-US" sz="1000" u="none" strike="noStrike">
                          <a:effectLst/>
                        </a:rPr>
                        <a:t>1992</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r" fontAlgn="b"/>
                      <a:r>
                        <a:rPr lang="en-US" sz="1000" u="none" strike="noStrike">
                          <a:effectLst/>
                        </a:rPr>
                        <a:t>89</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r" fontAlgn="b"/>
                      <a:r>
                        <a:rPr lang="en-US" sz="1000" u="none" strike="noStrike">
                          <a:effectLst/>
                        </a:rPr>
                        <a:t>29-Mar</a:t>
                      </a:r>
                      <a:endParaRPr lang="en-US" sz="1000" b="0" i="0" u="none" strike="noStrike">
                        <a:solidFill>
                          <a:srgbClr val="000000"/>
                        </a:solidFill>
                        <a:effectLst/>
                        <a:latin typeface="Calibri" panose="020F0502020204030204" pitchFamily="34" charset="0"/>
                      </a:endParaRPr>
                    </a:p>
                  </a:txBody>
                  <a:tcPr marL="5787" marR="5787" marT="5787" marB="0" anchor="b"/>
                </a:tc>
                <a:extLst>
                  <a:ext uri="{0D108BD9-81ED-4DB2-BD59-A6C34878D82A}">
                    <a16:rowId xmlns:a16="http://schemas.microsoft.com/office/drawing/2014/main" val="3853064380"/>
                  </a:ext>
                </a:extLst>
              </a:tr>
              <a:tr h="197594">
                <a:tc>
                  <a:txBody>
                    <a:bodyPr/>
                    <a:lstStyle/>
                    <a:p>
                      <a:pPr algn="r" fontAlgn="b"/>
                      <a:r>
                        <a:rPr lang="en-US" sz="1000" u="none" strike="noStrike">
                          <a:effectLst/>
                        </a:rPr>
                        <a:t>1993</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r" fontAlgn="b"/>
                      <a:r>
                        <a:rPr lang="en-US" sz="1000" u="none" strike="noStrike">
                          <a:effectLst/>
                        </a:rPr>
                        <a:t>96</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r" fontAlgn="b"/>
                      <a:r>
                        <a:rPr lang="en-US" sz="1000" u="none" strike="noStrike" dirty="0">
                          <a:effectLst/>
                        </a:rPr>
                        <a:t>6-Apr</a:t>
                      </a:r>
                      <a:endParaRPr lang="en-US" sz="1000" b="0" i="0" u="none" strike="noStrike" dirty="0">
                        <a:solidFill>
                          <a:srgbClr val="000000"/>
                        </a:solidFill>
                        <a:effectLst/>
                        <a:latin typeface="Calibri" panose="020F0502020204030204" pitchFamily="34" charset="0"/>
                      </a:endParaRPr>
                    </a:p>
                  </a:txBody>
                  <a:tcPr marL="5787" marR="5787" marT="5787" marB="0" anchor="b"/>
                </a:tc>
                <a:extLst>
                  <a:ext uri="{0D108BD9-81ED-4DB2-BD59-A6C34878D82A}">
                    <a16:rowId xmlns:a16="http://schemas.microsoft.com/office/drawing/2014/main" val="2617979087"/>
                  </a:ext>
                </a:extLst>
              </a:tr>
              <a:tr h="197594">
                <a:tc>
                  <a:txBody>
                    <a:bodyPr/>
                    <a:lstStyle/>
                    <a:p>
                      <a:pPr algn="r" fontAlgn="b"/>
                      <a:r>
                        <a:rPr lang="en-US" sz="1000" u="none" strike="noStrike">
                          <a:effectLst/>
                        </a:rPr>
                        <a:t>1994</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r" fontAlgn="b"/>
                      <a:r>
                        <a:rPr lang="en-US" sz="1000" u="none" strike="noStrike">
                          <a:effectLst/>
                        </a:rPr>
                        <a:t>92</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r" fontAlgn="b"/>
                      <a:r>
                        <a:rPr lang="en-US" sz="1000" u="none" strike="noStrike">
                          <a:effectLst/>
                        </a:rPr>
                        <a:t>2-Apr</a:t>
                      </a:r>
                      <a:endParaRPr lang="en-US" sz="1000" b="0" i="0" u="none" strike="noStrike">
                        <a:solidFill>
                          <a:srgbClr val="000000"/>
                        </a:solidFill>
                        <a:effectLst/>
                        <a:latin typeface="Calibri" panose="020F0502020204030204" pitchFamily="34" charset="0"/>
                      </a:endParaRPr>
                    </a:p>
                  </a:txBody>
                  <a:tcPr marL="5787" marR="5787" marT="5787" marB="0" anchor="b"/>
                </a:tc>
                <a:extLst>
                  <a:ext uri="{0D108BD9-81ED-4DB2-BD59-A6C34878D82A}">
                    <a16:rowId xmlns:a16="http://schemas.microsoft.com/office/drawing/2014/main" val="1380460697"/>
                  </a:ext>
                </a:extLst>
              </a:tr>
              <a:tr h="197594">
                <a:tc>
                  <a:txBody>
                    <a:bodyPr/>
                    <a:lstStyle/>
                    <a:p>
                      <a:pPr algn="r" fontAlgn="b"/>
                      <a:r>
                        <a:rPr lang="en-US" sz="1000" u="none" strike="noStrike">
                          <a:effectLst/>
                        </a:rPr>
                        <a:t>1995</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r" fontAlgn="b"/>
                      <a:r>
                        <a:rPr lang="en-US" sz="1000" u="none" strike="noStrike">
                          <a:effectLst/>
                        </a:rPr>
                        <a:t>84</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r" fontAlgn="b"/>
                      <a:r>
                        <a:rPr lang="en-US" sz="1000" u="none" strike="noStrike" dirty="0">
                          <a:effectLst/>
                        </a:rPr>
                        <a:t>25-Mar</a:t>
                      </a:r>
                      <a:endParaRPr lang="en-US" sz="1000" b="0" i="0" u="none" strike="noStrike" dirty="0">
                        <a:solidFill>
                          <a:srgbClr val="000000"/>
                        </a:solidFill>
                        <a:effectLst/>
                        <a:latin typeface="Calibri" panose="020F0502020204030204" pitchFamily="34" charset="0"/>
                      </a:endParaRPr>
                    </a:p>
                  </a:txBody>
                  <a:tcPr marL="5787" marR="5787" marT="5787" marB="0" anchor="b"/>
                </a:tc>
                <a:extLst>
                  <a:ext uri="{0D108BD9-81ED-4DB2-BD59-A6C34878D82A}">
                    <a16:rowId xmlns:a16="http://schemas.microsoft.com/office/drawing/2014/main" val="3651600007"/>
                  </a:ext>
                </a:extLst>
              </a:tr>
              <a:tr h="197594">
                <a:tc>
                  <a:txBody>
                    <a:bodyPr/>
                    <a:lstStyle/>
                    <a:p>
                      <a:pPr algn="r" fontAlgn="b"/>
                      <a:r>
                        <a:rPr lang="en-US" sz="1000" u="none" strike="noStrike">
                          <a:effectLst/>
                        </a:rPr>
                        <a:t>1996</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r" fontAlgn="b"/>
                      <a:r>
                        <a:rPr lang="en-US" sz="1000" u="none" strike="noStrike">
                          <a:effectLst/>
                        </a:rPr>
                        <a:t>105</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r" fontAlgn="b"/>
                      <a:r>
                        <a:rPr lang="en-US" sz="1000" u="none" strike="noStrike">
                          <a:effectLst/>
                        </a:rPr>
                        <a:t>14-Apr</a:t>
                      </a:r>
                      <a:endParaRPr lang="en-US" sz="1000" b="0" i="0" u="none" strike="noStrike">
                        <a:solidFill>
                          <a:srgbClr val="000000"/>
                        </a:solidFill>
                        <a:effectLst/>
                        <a:latin typeface="Calibri" panose="020F0502020204030204" pitchFamily="34" charset="0"/>
                      </a:endParaRPr>
                    </a:p>
                  </a:txBody>
                  <a:tcPr marL="5787" marR="5787" marT="5787" marB="0" anchor="b"/>
                </a:tc>
                <a:extLst>
                  <a:ext uri="{0D108BD9-81ED-4DB2-BD59-A6C34878D82A}">
                    <a16:rowId xmlns:a16="http://schemas.microsoft.com/office/drawing/2014/main" val="2943717873"/>
                  </a:ext>
                </a:extLst>
              </a:tr>
              <a:tr h="197594">
                <a:tc>
                  <a:txBody>
                    <a:bodyPr/>
                    <a:lstStyle/>
                    <a:p>
                      <a:pPr algn="r" fontAlgn="b"/>
                      <a:r>
                        <a:rPr lang="en-US" sz="1000" u="none" strike="noStrike">
                          <a:effectLst/>
                        </a:rPr>
                        <a:t>1997</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l" fontAlgn="b"/>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l" fontAlgn="b"/>
                      <a:endParaRPr lang="en-US" sz="1000" b="0" i="0" u="none" strike="noStrike">
                        <a:solidFill>
                          <a:srgbClr val="000000"/>
                        </a:solidFill>
                        <a:effectLst/>
                        <a:latin typeface="Calibri" panose="020F0502020204030204" pitchFamily="34" charset="0"/>
                      </a:endParaRPr>
                    </a:p>
                  </a:txBody>
                  <a:tcPr marL="5787" marR="5787" marT="5787" marB="0" anchor="b"/>
                </a:tc>
                <a:extLst>
                  <a:ext uri="{0D108BD9-81ED-4DB2-BD59-A6C34878D82A}">
                    <a16:rowId xmlns:a16="http://schemas.microsoft.com/office/drawing/2014/main" val="1202795148"/>
                  </a:ext>
                </a:extLst>
              </a:tr>
              <a:tr h="197594">
                <a:tc>
                  <a:txBody>
                    <a:bodyPr/>
                    <a:lstStyle/>
                    <a:p>
                      <a:pPr algn="r" fontAlgn="b"/>
                      <a:r>
                        <a:rPr lang="en-US" sz="1000" u="none" strike="noStrike">
                          <a:effectLst/>
                        </a:rPr>
                        <a:t>1998</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r" fontAlgn="b"/>
                      <a:r>
                        <a:rPr lang="en-US" sz="1000" u="none" strike="noStrike">
                          <a:effectLst/>
                        </a:rPr>
                        <a:t>86</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r" fontAlgn="b"/>
                      <a:r>
                        <a:rPr lang="en-US" sz="1000" u="none" strike="noStrike" dirty="0">
                          <a:effectLst/>
                        </a:rPr>
                        <a:t>27-Mar</a:t>
                      </a:r>
                      <a:endParaRPr lang="en-US" sz="1000" b="0" i="0" u="none" strike="noStrike" dirty="0">
                        <a:solidFill>
                          <a:srgbClr val="000000"/>
                        </a:solidFill>
                        <a:effectLst/>
                        <a:latin typeface="Calibri" panose="020F0502020204030204" pitchFamily="34" charset="0"/>
                      </a:endParaRPr>
                    </a:p>
                  </a:txBody>
                  <a:tcPr marL="5787" marR="5787" marT="5787" marB="0" anchor="b"/>
                </a:tc>
                <a:extLst>
                  <a:ext uri="{0D108BD9-81ED-4DB2-BD59-A6C34878D82A}">
                    <a16:rowId xmlns:a16="http://schemas.microsoft.com/office/drawing/2014/main" val="3326355474"/>
                  </a:ext>
                </a:extLst>
              </a:tr>
              <a:tr h="197594">
                <a:tc>
                  <a:txBody>
                    <a:bodyPr/>
                    <a:lstStyle/>
                    <a:p>
                      <a:pPr algn="r" fontAlgn="b"/>
                      <a:r>
                        <a:rPr lang="en-US" sz="1000" u="none" strike="noStrike">
                          <a:effectLst/>
                        </a:rPr>
                        <a:t>1999</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r" fontAlgn="b"/>
                      <a:r>
                        <a:rPr lang="en-US" sz="1000" u="none" strike="noStrike">
                          <a:effectLst/>
                        </a:rPr>
                        <a:t>79</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r" fontAlgn="b"/>
                      <a:r>
                        <a:rPr lang="en-US" sz="1000" u="none" strike="noStrike">
                          <a:effectLst/>
                        </a:rPr>
                        <a:t>20-Mar</a:t>
                      </a:r>
                      <a:endParaRPr lang="en-US" sz="1000" b="0" i="0" u="none" strike="noStrike">
                        <a:solidFill>
                          <a:srgbClr val="000000"/>
                        </a:solidFill>
                        <a:effectLst/>
                        <a:latin typeface="Calibri" panose="020F0502020204030204" pitchFamily="34" charset="0"/>
                      </a:endParaRPr>
                    </a:p>
                  </a:txBody>
                  <a:tcPr marL="5787" marR="5787" marT="5787" marB="0" anchor="b"/>
                </a:tc>
                <a:extLst>
                  <a:ext uri="{0D108BD9-81ED-4DB2-BD59-A6C34878D82A}">
                    <a16:rowId xmlns:a16="http://schemas.microsoft.com/office/drawing/2014/main" val="1902190789"/>
                  </a:ext>
                </a:extLst>
              </a:tr>
              <a:tr h="197594">
                <a:tc>
                  <a:txBody>
                    <a:bodyPr/>
                    <a:lstStyle/>
                    <a:p>
                      <a:pPr algn="r" fontAlgn="b"/>
                      <a:r>
                        <a:rPr lang="en-US" sz="1000" u="none" strike="noStrike">
                          <a:effectLst/>
                        </a:rPr>
                        <a:t>2000</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r" fontAlgn="b"/>
                      <a:r>
                        <a:rPr lang="en-US" sz="1000" u="none" strike="noStrike">
                          <a:effectLst/>
                        </a:rPr>
                        <a:t>79</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r" fontAlgn="b"/>
                      <a:r>
                        <a:rPr lang="en-US" sz="1000" u="none" strike="noStrike" dirty="0">
                          <a:effectLst/>
                        </a:rPr>
                        <a:t>19-Mar</a:t>
                      </a:r>
                      <a:endParaRPr lang="en-US" sz="1000" b="0" i="0" u="none" strike="noStrike" dirty="0">
                        <a:solidFill>
                          <a:srgbClr val="000000"/>
                        </a:solidFill>
                        <a:effectLst/>
                        <a:latin typeface="Calibri" panose="020F0502020204030204" pitchFamily="34" charset="0"/>
                      </a:endParaRPr>
                    </a:p>
                  </a:txBody>
                  <a:tcPr marL="5787" marR="5787" marT="5787" marB="0" anchor="b"/>
                </a:tc>
                <a:extLst>
                  <a:ext uri="{0D108BD9-81ED-4DB2-BD59-A6C34878D82A}">
                    <a16:rowId xmlns:a16="http://schemas.microsoft.com/office/drawing/2014/main" val="3333504337"/>
                  </a:ext>
                </a:extLst>
              </a:tr>
              <a:tr h="197594">
                <a:tc>
                  <a:txBody>
                    <a:bodyPr/>
                    <a:lstStyle/>
                    <a:p>
                      <a:pPr algn="r" fontAlgn="b"/>
                      <a:r>
                        <a:rPr lang="en-US" sz="1000" u="none" strike="noStrike">
                          <a:effectLst/>
                        </a:rPr>
                        <a:t>2001</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r" fontAlgn="b"/>
                      <a:r>
                        <a:rPr lang="en-US" sz="1000" u="none" strike="noStrike">
                          <a:effectLst/>
                        </a:rPr>
                        <a:t>85</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r" fontAlgn="b"/>
                      <a:r>
                        <a:rPr lang="en-US" sz="1000" u="none" strike="noStrike" dirty="0">
                          <a:effectLst/>
                        </a:rPr>
                        <a:t>26-Mar</a:t>
                      </a:r>
                      <a:endParaRPr lang="en-US" sz="1000" b="0" i="0" u="none" strike="noStrike" dirty="0">
                        <a:solidFill>
                          <a:srgbClr val="000000"/>
                        </a:solidFill>
                        <a:effectLst/>
                        <a:latin typeface="Calibri" panose="020F0502020204030204" pitchFamily="34" charset="0"/>
                      </a:endParaRPr>
                    </a:p>
                  </a:txBody>
                  <a:tcPr marL="5787" marR="5787" marT="5787" marB="0" anchor="b"/>
                </a:tc>
                <a:extLst>
                  <a:ext uri="{0D108BD9-81ED-4DB2-BD59-A6C34878D82A}">
                    <a16:rowId xmlns:a16="http://schemas.microsoft.com/office/drawing/2014/main" val="3280290214"/>
                  </a:ext>
                </a:extLst>
              </a:tr>
              <a:tr h="197594">
                <a:tc>
                  <a:txBody>
                    <a:bodyPr/>
                    <a:lstStyle/>
                    <a:p>
                      <a:pPr algn="r" fontAlgn="b"/>
                      <a:r>
                        <a:rPr lang="en-US" sz="1000" u="none" strike="noStrike">
                          <a:effectLst/>
                        </a:rPr>
                        <a:t>2002</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r" fontAlgn="b"/>
                      <a:r>
                        <a:rPr lang="en-US" sz="1000" u="none" strike="noStrike">
                          <a:effectLst/>
                        </a:rPr>
                        <a:t>81</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r" fontAlgn="b"/>
                      <a:r>
                        <a:rPr lang="en-US" sz="1000" u="none" strike="noStrike" dirty="0">
                          <a:effectLst/>
                        </a:rPr>
                        <a:t>22-Mar</a:t>
                      </a:r>
                      <a:endParaRPr lang="en-US" sz="1000" b="0" i="0" u="none" strike="noStrike" dirty="0">
                        <a:solidFill>
                          <a:srgbClr val="000000"/>
                        </a:solidFill>
                        <a:effectLst/>
                        <a:latin typeface="Calibri" panose="020F0502020204030204" pitchFamily="34" charset="0"/>
                      </a:endParaRPr>
                    </a:p>
                  </a:txBody>
                  <a:tcPr marL="5787" marR="5787" marT="5787" marB="0" anchor="b"/>
                </a:tc>
                <a:extLst>
                  <a:ext uri="{0D108BD9-81ED-4DB2-BD59-A6C34878D82A}">
                    <a16:rowId xmlns:a16="http://schemas.microsoft.com/office/drawing/2014/main" val="2856871997"/>
                  </a:ext>
                </a:extLst>
              </a:tr>
              <a:tr h="197594">
                <a:tc>
                  <a:txBody>
                    <a:bodyPr/>
                    <a:lstStyle/>
                    <a:p>
                      <a:pPr algn="r" fontAlgn="b"/>
                      <a:r>
                        <a:rPr lang="en-US" sz="1000" u="none" strike="noStrike">
                          <a:effectLst/>
                        </a:rPr>
                        <a:t>2003</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l" fontAlgn="b"/>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5787" marR="5787" marT="5787" marB="0" anchor="b"/>
                </a:tc>
                <a:extLst>
                  <a:ext uri="{0D108BD9-81ED-4DB2-BD59-A6C34878D82A}">
                    <a16:rowId xmlns:a16="http://schemas.microsoft.com/office/drawing/2014/main" val="962044667"/>
                  </a:ext>
                </a:extLst>
              </a:tr>
              <a:tr h="197594">
                <a:tc>
                  <a:txBody>
                    <a:bodyPr/>
                    <a:lstStyle/>
                    <a:p>
                      <a:pPr algn="r" fontAlgn="b"/>
                      <a:r>
                        <a:rPr lang="en-US" sz="1000" u="none" strike="noStrike">
                          <a:effectLst/>
                        </a:rPr>
                        <a:t>2004</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r" fontAlgn="b"/>
                      <a:r>
                        <a:rPr lang="en-US" sz="1000" u="none" strike="noStrike">
                          <a:effectLst/>
                        </a:rPr>
                        <a:t>90</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r" fontAlgn="b"/>
                      <a:r>
                        <a:rPr lang="en-US" sz="1000" u="none" strike="noStrike" dirty="0">
                          <a:effectLst/>
                        </a:rPr>
                        <a:t>30-Mar</a:t>
                      </a:r>
                      <a:endParaRPr lang="en-US" sz="1000" b="0" i="0" u="none" strike="noStrike" dirty="0">
                        <a:solidFill>
                          <a:srgbClr val="000000"/>
                        </a:solidFill>
                        <a:effectLst/>
                        <a:latin typeface="Calibri" panose="020F0502020204030204" pitchFamily="34" charset="0"/>
                      </a:endParaRPr>
                    </a:p>
                  </a:txBody>
                  <a:tcPr marL="5787" marR="5787" marT="5787" marB="0" anchor="b"/>
                </a:tc>
                <a:extLst>
                  <a:ext uri="{0D108BD9-81ED-4DB2-BD59-A6C34878D82A}">
                    <a16:rowId xmlns:a16="http://schemas.microsoft.com/office/drawing/2014/main" val="1483597549"/>
                  </a:ext>
                </a:extLst>
              </a:tr>
              <a:tr h="197594">
                <a:tc>
                  <a:txBody>
                    <a:bodyPr/>
                    <a:lstStyle/>
                    <a:p>
                      <a:pPr algn="r" fontAlgn="b"/>
                      <a:r>
                        <a:rPr lang="en-US" sz="1000" u="none" strike="noStrike">
                          <a:effectLst/>
                        </a:rPr>
                        <a:t>2005</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r" fontAlgn="b"/>
                      <a:r>
                        <a:rPr lang="en-US" sz="1000" u="none" strike="noStrike">
                          <a:effectLst/>
                        </a:rPr>
                        <a:t>92</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r" fontAlgn="b"/>
                      <a:r>
                        <a:rPr lang="en-US" sz="1000" u="none" strike="noStrike" dirty="0">
                          <a:effectLst/>
                        </a:rPr>
                        <a:t>2-Apr</a:t>
                      </a:r>
                      <a:endParaRPr lang="en-US" sz="1000" b="0" i="0" u="none" strike="noStrike" dirty="0">
                        <a:solidFill>
                          <a:srgbClr val="000000"/>
                        </a:solidFill>
                        <a:effectLst/>
                        <a:latin typeface="Calibri" panose="020F0502020204030204" pitchFamily="34" charset="0"/>
                      </a:endParaRPr>
                    </a:p>
                  </a:txBody>
                  <a:tcPr marL="5787" marR="5787" marT="5787" marB="0" anchor="b"/>
                </a:tc>
                <a:extLst>
                  <a:ext uri="{0D108BD9-81ED-4DB2-BD59-A6C34878D82A}">
                    <a16:rowId xmlns:a16="http://schemas.microsoft.com/office/drawing/2014/main" val="3975777235"/>
                  </a:ext>
                </a:extLst>
              </a:tr>
              <a:tr h="197594">
                <a:tc>
                  <a:txBody>
                    <a:bodyPr/>
                    <a:lstStyle/>
                    <a:p>
                      <a:pPr algn="r" fontAlgn="b"/>
                      <a:r>
                        <a:rPr lang="en-US" sz="1000" u="none" strike="noStrike">
                          <a:effectLst/>
                        </a:rPr>
                        <a:t>2006</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l" fontAlgn="b"/>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5787" marR="5787" marT="5787" marB="0" anchor="b"/>
                </a:tc>
                <a:extLst>
                  <a:ext uri="{0D108BD9-81ED-4DB2-BD59-A6C34878D82A}">
                    <a16:rowId xmlns:a16="http://schemas.microsoft.com/office/drawing/2014/main" val="2302522765"/>
                  </a:ext>
                </a:extLst>
              </a:tr>
              <a:tr h="197594">
                <a:tc>
                  <a:txBody>
                    <a:bodyPr/>
                    <a:lstStyle/>
                    <a:p>
                      <a:pPr algn="r" fontAlgn="b"/>
                      <a:r>
                        <a:rPr lang="en-US" sz="1000" u="none" strike="noStrike">
                          <a:effectLst/>
                        </a:rPr>
                        <a:t>2007</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l" fontAlgn="b"/>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l" fontAlgn="b"/>
                      <a:endParaRPr lang="en-US" sz="1000" b="0" i="0" u="none" strike="noStrike" dirty="0">
                        <a:solidFill>
                          <a:srgbClr val="000000"/>
                        </a:solidFill>
                        <a:effectLst/>
                        <a:latin typeface="Calibri" panose="020F0502020204030204" pitchFamily="34" charset="0"/>
                      </a:endParaRPr>
                    </a:p>
                  </a:txBody>
                  <a:tcPr marL="5787" marR="5787" marT="5787" marB="0" anchor="b"/>
                </a:tc>
                <a:extLst>
                  <a:ext uri="{0D108BD9-81ED-4DB2-BD59-A6C34878D82A}">
                    <a16:rowId xmlns:a16="http://schemas.microsoft.com/office/drawing/2014/main" val="3391922820"/>
                  </a:ext>
                </a:extLst>
              </a:tr>
              <a:tr h="197594">
                <a:tc>
                  <a:txBody>
                    <a:bodyPr/>
                    <a:lstStyle/>
                    <a:p>
                      <a:pPr algn="r" fontAlgn="b"/>
                      <a:r>
                        <a:rPr lang="en-US" sz="1000" u="none" strike="noStrike">
                          <a:effectLst/>
                        </a:rPr>
                        <a:t>2008</a:t>
                      </a:r>
                      <a:endParaRPr lang="en-US" sz="1000" b="0" i="0" u="none" strike="noStrike">
                        <a:solidFill>
                          <a:srgbClr val="000000"/>
                        </a:solidFill>
                        <a:effectLst/>
                        <a:latin typeface="Calibri" panose="020F0502020204030204" pitchFamily="34" charset="0"/>
                      </a:endParaRPr>
                    </a:p>
                  </a:txBody>
                  <a:tcPr marL="5787" marR="5787" marT="5787" marB="0" anchor="b"/>
                </a:tc>
                <a:tc>
                  <a:txBody>
                    <a:bodyPr/>
                    <a:lstStyle/>
                    <a:p>
                      <a:pPr algn="r" fontAlgn="b"/>
                      <a:r>
                        <a:rPr lang="en-US" sz="1000" u="none" strike="noStrike" dirty="0">
                          <a:effectLst/>
                        </a:rPr>
                        <a:t>90</a:t>
                      </a:r>
                      <a:endParaRPr lang="en-US" sz="1000" b="0" i="0" u="none" strike="noStrike" dirty="0">
                        <a:solidFill>
                          <a:srgbClr val="000000"/>
                        </a:solidFill>
                        <a:effectLst/>
                        <a:latin typeface="Calibri" panose="020F0502020204030204" pitchFamily="34" charset="0"/>
                      </a:endParaRPr>
                    </a:p>
                  </a:txBody>
                  <a:tcPr marL="5787" marR="5787" marT="5787" marB="0" anchor="b"/>
                </a:tc>
                <a:tc>
                  <a:txBody>
                    <a:bodyPr/>
                    <a:lstStyle/>
                    <a:p>
                      <a:pPr algn="r" fontAlgn="b"/>
                      <a:r>
                        <a:rPr lang="en-US" sz="1000" u="none" strike="noStrike" dirty="0">
                          <a:effectLst/>
                        </a:rPr>
                        <a:t>30-Mar</a:t>
                      </a:r>
                      <a:endParaRPr lang="en-US" sz="1000" b="0" i="0" u="none" strike="noStrike" dirty="0">
                        <a:solidFill>
                          <a:srgbClr val="000000"/>
                        </a:solidFill>
                        <a:effectLst/>
                        <a:latin typeface="Calibri" panose="020F0502020204030204" pitchFamily="34" charset="0"/>
                      </a:endParaRPr>
                    </a:p>
                  </a:txBody>
                  <a:tcPr marL="5787" marR="5787" marT="5787" marB="0" anchor="b"/>
                </a:tc>
                <a:extLst>
                  <a:ext uri="{0D108BD9-81ED-4DB2-BD59-A6C34878D82A}">
                    <a16:rowId xmlns:a16="http://schemas.microsoft.com/office/drawing/2014/main" val="960429526"/>
                  </a:ext>
                </a:extLst>
              </a:tr>
            </a:tbl>
          </a:graphicData>
        </a:graphic>
      </p:graphicFrame>
      <p:pic>
        <p:nvPicPr>
          <p:cNvPr id="6" name="Content Placeholder 5" descr="blank graph showing Julian calendar dates for Trillium first bloom">
            <a:extLst>
              <a:ext uri="{FF2B5EF4-FFF2-40B4-BE49-F238E27FC236}">
                <a16:creationId xmlns:a16="http://schemas.microsoft.com/office/drawing/2014/main" id="{4DF450C5-CC20-DA37-EE61-66C268C10986}"/>
              </a:ext>
            </a:extLst>
          </p:cNvPr>
          <p:cNvPicPr>
            <a:picLocks noGrp="1" noChangeAspect="1"/>
          </p:cNvPicPr>
          <p:nvPr>
            <p:ph sz="half" idx="2"/>
          </p:nvPr>
        </p:nvPicPr>
        <p:blipFill>
          <a:blip r:embed="rId3"/>
          <a:stretch>
            <a:fillRect/>
          </a:stretch>
        </p:blipFill>
        <p:spPr>
          <a:xfrm>
            <a:off x="4130565" y="2185378"/>
            <a:ext cx="4887310" cy="4023604"/>
          </a:xfrm>
          <a:prstGeom prst="rect">
            <a:avLst/>
          </a:prstGeom>
        </p:spPr>
      </p:pic>
    </p:spTree>
    <p:extLst>
      <p:ext uri="{BB962C8B-B14F-4D97-AF65-F5344CB8AC3E}">
        <p14:creationId xmlns:p14="http://schemas.microsoft.com/office/powerpoint/2010/main" val="39409608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12" name="Picture 11">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14" name="Oval 13">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6" name="Picture 15">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18" name="Picture 17">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20" name="Rectangle 19">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9362849A-570D-49DB-954C-63F144E88A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CA42011-E478-428B-9D15-A98E338BF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Freeform 7">
            <a:extLst>
              <a:ext uri="{FF2B5EF4-FFF2-40B4-BE49-F238E27FC236}">
                <a16:creationId xmlns:a16="http://schemas.microsoft.com/office/drawing/2014/main" id="{9ED2773C-FE51-4632-BA46-036BDCDA6E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35AC6468-30F0-C225-94E4-B8C4F47587E8}"/>
              </a:ext>
            </a:extLst>
          </p:cNvPr>
          <p:cNvSpPr>
            <a:spLocks noGrp="1"/>
          </p:cNvSpPr>
          <p:nvPr>
            <p:ph type="title"/>
          </p:nvPr>
        </p:nvSpPr>
        <p:spPr>
          <a:xfrm>
            <a:off x="486697" y="629267"/>
            <a:ext cx="6939116" cy="1016654"/>
          </a:xfrm>
        </p:spPr>
        <p:txBody>
          <a:bodyPr vert="horz" lIns="91440" tIns="45720" rIns="91440" bIns="45720" rtlCol="0" anchor="t">
            <a:normAutofit/>
          </a:bodyPr>
          <a:lstStyle/>
          <a:p>
            <a:pPr defTabSz="457200"/>
            <a:r>
              <a:rPr lang="en-US" b="0" i="0" kern="1200" dirty="0">
                <a:solidFill>
                  <a:srgbClr val="EBEBEB"/>
                </a:solidFill>
                <a:latin typeface="+mj-lt"/>
                <a:ea typeface="+mj-ea"/>
                <a:cs typeface="+mj-cs"/>
              </a:rPr>
              <a:t>Julian Calendar- 45 BCE</a:t>
            </a:r>
          </a:p>
        </p:txBody>
      </p:sp>
      <p:sp useBgFill="1">
        <p:nvSpPr>
          <p:cNvPr id="28" name="Freeform: Shape 27">
            <a:extLst>
              <a:ext uri="{FF2B5EF4-FFF2-40B4-BE49-F238E27FC236}">
                <a16:creationId xmlns:a16="http://schemas.microsoft.com/office/drawing/2014/main" id="{E02F9158-C4C2-46A8-BE73-A4F77E139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n-US"/>
          </a:p>
        </p:txBody>
      </p:sp>
      <p:pic>
        <p:nvPicPr>
          <p:cNvPr id="5" name="Content Placeholder 4" descr="A table displaying a Julian calendar with days numbered from 1 to 365 across months from January to December. Each cell contains a sequential day number, organized in rows by month and columns by day, providing a clear reference for day count within a year.">
            <a:extLst>
              <a:ext uri="{FF2B5EF4-FFF2-40B4-BE49-F238E27FC236}">
                <a16:creationId xmlns:a16="http://schemas.microsoft.com/office/drawing/2014/main" id="{45F49239-0372-C15B-8102-82D969710354}"/>
              </a:ext>
            </a:extLst>
          </p:cNvPr>
          <p:cNvPicPr>
            <a:picLocks noGrp="1" noChangeAspect="1"/>
          </p:cNvPicPr>
          <p:nvPr>
            <p:ph sz="half" idx="2"/>
          </p:nvPr>
        </p:nvPicPr>
        <p:blipFill>
          <a:blip r:embed="rId6"/>
          <a:stretch>
            <a:fillRect/>
          </a:stretch>
        </p:blipFill>
        <p:spPr>
          <a:xfrm>
            <a:off x="169808" y="2432134"/>
            <a:ext cx="4896049" cy="3774835"/>
          </a:xfrm>
          <a:prstGeom prst="rect">
            <a:avLst/>
          </a:prstGeom>
          <a:effectLst/>
        </p:spPr>
      </p:pic>
      <p:sp>
        <p:nvSpPr>
          <p:cNvPr id="3" name="Content Placeholder 2">
            <a:extLst>
              <a:ext uri="{FF2B5EF4-FFF2-40B4-BE49-F238E27FC236}">
                <a16:creationId xmlns:a16="http://schemas.microsoft.com/office/drawing/2014/main" id="{09047C30-B476-4111-0ADD-938C1B107115}"/>
              </a:ext>
            </a:extLst>
          </p:cNvPr>
          <p:cNvSpPr>
            <a:spLocks noGrp="1"/>
          </p:cNvSpPr>
          <p:nvPr>
            <p:ph sz="half" idx="1"/>
          </p:nvPr>
        </p:nvSpPr>
        <p:spPr>
          <a:xfrm>
            <a:off x="4815816" y="2548281"/>
            <a:ext cx="3841955" cy="3658689"/>
          </a:xfrm>
        </p:spPr>
        <p:txBody>
          <a:bodyPr vert="horz" lIns="91440" tIns="45720" rIns="91440" bIns="45720" rtlCol="0">
            <a:normAutofit/>
          </a:bodyPr>
          <a:lstStyle/>
          <a:p>
            <a:pPr defTabSz="457200">
              <a:lnSpc>
                <a:spcPct val="90000"/>
              </a:lnSpc>
            </a:pPr>
            <a:r>
              <a:rPr lang="en-US" sz="1700" dirty="0"/>
              <a:t>Based on a 365-day solar year, additional day added every four years to account for the extra 0.25 days in the solar year.</a:t>
            </a:r>
          </a:p>
          <a:p>
            <a:pPr defTabSz="457200">
              <a:lnSpc>
                <a:spcPct val="90000"/>
              </a:lnSpc>
            </a:pPr>
            <a:r>
              <a:rPr lang="en-US" sz="1700" dirty="0"/>
              <a:t> Solar year, which is the length of time it takes for the Earth to orbit the sun. </a:t>
            </a:r>
          </a:p>
          <a:p>
            <a:pPr defTabSz="457200">
              <a:lnSpc>
                <a:spcPct val="90000"/>
              </a:lnSpc>
            </a:pPr>
            <a:r>
              <a:rPr lang="en-US" sz="1700" dirty="0"/>
              <a:t>This calendar was very accurate in its calculations, great way to visually show representation of data.</a:t>
            </a:r>
          </a:p>
          <a:p>
            <a:pPr defTabSz="457200">
              <a:lnSpc>
                <a:spcPct val="90000"/>
              </a:lnSpc>
            </a:pPr>
            <a:r>
              <a:rPr lang="en-US" sz="1700" dirty="0"/>
              <a:t>Good for Graphing</a:t>
            </a:r>
          </a:p>
        </p:txBody>
      </p:sp>
    </p:spTree>
    <p:extLst>
      <p:ext uri="{BB962C8B-B14F-4D97-AF65-F5344CB8AC3E}">
        <p14:creationId xmlns:p14="http://schemas.microsoft.com/office/powerpoint/2010/main" val="3481823476"/>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9ECDD5C-152A-4CC7-8333-0F367B3A62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11" name="Picture 10">
            <a:extLst>
              <a:ext uri="{FF2B5EF4-FFF2-40B4-BE49-F238E27FC236}">
                <a16:creationId xmlns:a16="http://schemas.microsoft.com/office/drawing/2014/main" id="{7F5C92A3-369B-43F3-BDCE-E560B1B0EC8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13" name="Oval 12">
            <a:extLst>
              <a:ext uri="{FF2B5EF4-FFF2-40B4-BE49-F238E27FC236}">
                <a16:creationId xmlns:a16="http://schemas.microsoft.com/office/drawing/2014/main" id="{AEBE9F1A-B38D-446E-83AE-14B17CE77F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915B5014-A7EC-4BA6-9C83-8840CF81DB2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17" name="Picture 16">
            <a:extLst>
              <a:ext uri="{FF2B5EF4-FFF2-40B4-BE49-F238E27FC236}">
                <a16:creationId xmlns:a16="http://schemas.microsoft.com/office/drawing/2014/main" id="{022C43AB-86D7-420D-8AD7-DC0A15FDD0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19" name="Rectangle 18">
            <a:extLst>
              <a:ext uri="{FF2B5EF4-FFF2-40B4-BE49-F238E27FC236}">
                <a16:creationId xmlns:a16="http://schemas.microsoft.com/office/drawing/2014/main" id="{5E3EB826-A471-488F-9E8A-D65528A3C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0">
            <a:extLst>
              <a:ext uri="{FF2B5EF4-FFF2-40B4-BE49-F238E27FC236}">
                <a16:creationId xmlns:a16="http://schemas.microsoft.com/office/drawing/2014/main" id="{DFB3CEA1-88D9-42FB-88ED-1E9807FE6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Content Placeholder 3" descr="A table displaying a Julian calendar with days numbered from 1 to 365 across months from January to December. Each cell contains a sequential day number, organized in rows by month and columns by day, providing a clear reference for day count within a year.">
            <a:extLst>
              <a:ext uri="{FF2B5EF4-FFF2-40B4-BE49-F238E27FC236}">
                <a16:creationId xmlns:a16="http://schemas.microsoft.com/office/drawing/2014/main" id="{E938ECEA-1A71-1B1F-C051-63CA5E1941AC}"/>
              </a:ext>
            </a:extLst>
          </p:cNvPr>
          <p:cNvPicPr>
            <a:picLocks noGrp="1" noChangeAspect="1"/>
          </p:cNvPicPr>
          <p:nvPr>
            <p:ph idx="1"/>
          </p:nvPr>
        </p:nvPicPr>
        <p:blipFill>
          <a:blip r:embed="rId8"/>
          <a:stretch>
            <a:fillRect/>
          </a:stretch>
        </p:blipFill>
        <p:spPr>
          <a:xfrm>
            <a:off x="482600" y="1122265"/>
            <a:ext cx="8178799" cy="4135535"/>
          </a:xfrm>
          <a:prstGeom prst="rect">
            <a:avLst/>
          </a:prstGeom>
        </p:spPr>
      </p:pic>
      <p:sp>
        <p:nvSpPr>
          <p:cNvPr id="23" name="Rectangle 22">
            <a:extLst>
              <a:ext uri="{FF2B5EF4-FFF2-40B4-BE49-F238E27FC236}">
                <a16:creationId xmlns:a16="http://schemas.microsoft.com/office/drawing/2014/main" id="{9A6C928E-4252-4F33-8C34-E50A12A31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itle 4">
            <a:extLst>
              <a:ext uri="{FF2B5EF4-FFF2-40B4-BE49-F238E27FC236}">
                <a16:creationId xmlns:a16="http://schemas.microsoft.com/office/drawing/2014/main" id="{0195C63F-2210-8420-E69C-3AAB3A33E52F}"/>
              </a:ext>
            </a:extLst>
          </p:cNvPr>
          <p:cNvSpPr txBox="1">
            <a:spLocks noGrp="1"/>
          </p:cNvSpPr>
          <p:nvPr>
            <p:ph type="title" idx="4294967295"/>
          </p:nvPr>
        </p:nvSpPr>
        <p:spPr>
          <a:xfrm>
            <a:off x="723014" y="5411972"/>
            <a:ext cx="7848295" cy="646331"/>
          </a:xfrm>
          <a:prstGeom prst="rect">
            <a:avLst/>
          </a:prstGeom>
          <a:noFill/>
          <a:ln>
            <a:solidFill>
              <a:schemeClr val="accent1">
                <a:lumMod val="60000"/>
                <a:lumOff val="40000"/>
              </a:schemeClr>
            </a:solidFill>
            <a:prstDash/>
          </a:ln>
          <a:effectLst>
            <a:glow rad="63500">
              <a:schemeClr val="accent1">
                <a:satMod val="175000"/>
                <a:alpha val="4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mn-lt"/>
                <a:ea typeface="+mn-ea"/>
                <a:cs typeface="+mn-cs"/>
              </a:rPr>
              <a:t>Activity- Find your Birthday in the Julian Calendar-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mn-lt"/>
                <a:ea typeface="+mn-ea"/>
                <a:cs typeface="+mn-cs"/>
              </a:rPr>
              <a:t>Maybe it’ll be your new lucky number</a:t>
            </a:r>
          </a:p>
        </p:txBody>
      </p:sp>
    </p:spTree>
    <p:extLst>
      <p:ext uri="{BB962C8B-B14F-4D97-AF65-F5344CB8AC3E}">
        <p14:creationId xmlns:p14="http://schemas.microsoft.com/office/powerpoint/2010/main" val="31119777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illed out Julian calendar graph with trillium first bloom dates. The dots for the various years from 1985 - 2009 varying between day 55 and day 105. ">
            <a:extLst>
              <a:ext uri="{FF2B5EF4-FFF2-40B4-BE49-F238E27FC236}">
                <a16:creationId xmlns:a16="http://schemas.microsoft.com/office/drawing/2014/main" id="{3BC10140-50F7-9489-AC9C-5E82226BFF84}"/>
              </a:ext>
            </a:extLst>
          </p:cNvPr>
          <p:cNvPicPr>
            <a:picLocks noChangeAspect="1"/>
          </p:cNvPicPr>
          <p:nvPr/>
        </p:nvPicPr>
        <p:blipFill>
          <a:blip r:embed="rId3"/>
          <a:stretch>
            <a:fillRect/>
          </a:stretch>
        </p:blipFill>
        <p:spPr>
          <a:xfrm>
            <a:off x="289626" y="1441272"/>
            <a:ext cx="8564747" cy="5190756"/>
          </a:xfrm>
          <a:prstGeom prst="rect">
            <a:avLst/>
          </a:prstGeom>
        </p:spPr>
      </p:pic>
      <p:pic>
        <p:nvPicPr>
          <p:cNvPr id="6" name="Picture 5" descr="Overhead shot of white flowers, called trililums, with three petals against broad green leaves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6334491" y="133549"/>
            <a:ext cx="2239709" cy="2160105"/>
          </a:xfrm>
          <a:prstGeom prst="rect">
            <a:avLst/>
          </a:prstGeom>
          <a:ln w="6350">
            <a:solidFill>
              <a:schemeClr val="tx1"/>
            </a:solidFill>
          </a:ln>
        </p:spPr>
      </p:pic>
      <p:sp>
        <p:nvSpPr>
          <p:cNvPr id="2" name="Title 1">
            <a:extLst>
              <a:ext uri="{FF2B5EF4-FFF2-40B4-BE49-F238E27FC236}">
                <a16:creationId xmlns:a16="http://schemas.microsoft.com/office/drawing/2014/main" id="{AF7BFEE5-B102-B611-0D31-7D2A77E5BE72}"/>
              </a:ext>
            </a:extLst>
          </p:cNvPr>
          <p:cNvSpPr>
            <a:spLocks noGrp="1"/>
          </p:cNvSpPr>
          <p:nvPr>
            <p:ph type="title"/>
          </p:nvPr>
        </p:nvSpPr>
        <p:spPr>
          <a:xfrm>
            <a:off x="8259079" y="7102327"/>
            <a:ext cx="1044413" cy="231161"/>
          </a:xfrm>
        </p:spPr>
        <p:txBody>
          <a:bodyPr/>
          <a:lstStyle/>
          <a:p>
            <a:r>
              <a:rPr lang="en-US" sz="800" dirty="0">
                <a:solidFill>
                  <a:schemeClr val="bg1"/>
                </a:solidFill>
              </a:rPr>
              <a:t>Trillium First Bloom</a:t>
            </a:r>
          </a:p>
        </p:txBody>
      </p:sp>
    </p:spTree>
    <p:extLst>
      <p:ext uri="{BB962C8B-B14F-4D97-AF65-F5344CB8AC3E}">
        <p14:creationId xmlns:p14="http://schemas.microsoft.com/office/powerpoint/2010/main" val="37739342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0D8CBE2-95A3-6FE9-1922-19CDAD70C61D}"/>
              </a:ext>
              <a:ext uri="{C183D7F6-B498-43B3-948B-1728B52AA6E4}">
                <adec:decorative xmlns:adec="http://schemas.microsoft.com/office/drawing/2017/decorative" val="1"/>
              </a:ext>
            </a:extLst>
          </p:cNvPr>
          <p:cNvSpPr txBox="1"/>
          <p:nvPr/>
        </p:nvSpPr>
        <p:spPr>
          <a:xfrm>
            <a:off x="6042991" y="2623930"/>
            <a:ext cx="2107096" cy="675861"/>
          </a:xfrm>
          <a:prstGeom prst="rect">
            <a:avLst/>
          </a:prstGeom>
          <a:noFill/>
          <a:ln>
            <a:solidFill>
              <a:srgbClr val="00B0F0"/>
            </a:solidFill>
          </a:ln>
        </p:spPr>
        <p:txBody>
          <a:bodyPr wrap="square" rtlCol="0">
            <a:spAutoFit/>
          </a:bodyPr>
          <a:lstStyle/>
          <a:p>
            <a:endParaRPr lang="en-US"/>
          </a:p>
        </p:txBody>
      </p:sp>
      <p:pic>
        <p:nvPicPr>
          <p:cNvPr id="4" name="Picture 3" descr="trend line added to the previous slide data showing an almost even trend line with little statistical significance. This means some years are early and some late but there isn't enough data to show a trend overall. ">
            <a:extLst>
              <a:ext uri="{FF2B5EF4-FFF2-40B4-BE49-F238E27FC236}">
                <a16:creationId xmlns:a16="http://schemas.microsoft.com/office/drawing/2014/main" id="{844AF85B-012A-3EC5-925F-421EE710EDAD}"/>
              </a:ext>
            </a:extLst>
          </p:cNvPr>
          <p:cNvPicPr>
            <a:picLocks noChangeAspect="1"/>
          </p:cNvPicPr>
          <p:nvPr/>
        </p:nvPicPr>
        <p:blipFill>
          <a:blip r:embed="rId3"/>
          <a:stretch>
            <a:fillRect/>
          </a:stretch>
        </p:blipFill>
        <p:spPr>
          <a:xfrm>
            <a:off x="274051" y="1380059"/>
            <a:ext cx="8604305" cy="5214730"/>
          </a:xfrm>
          <a:prstGeom prst="rect">
            <a:avLst/>
          </a:prstGeom>
        </p:spPr>
      </p:pic>
      <p:pic>
        <p:nvPicPr>
          <p:cNvPr id="6" name="Picture 5" descr="Overhead shot of white flowers, called trililums, with three petals against broad green leaves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6524292" y="347509"/>
            <a:ext cx="2287927" cy="2050407"/>
          </a:xfrm>
          <a:prstGeom prst="rect">
            <a:avLst/>
          </a:prstGeom>
          <a:ln w="6350">
            <a:solidFill>
              <a:schemeClr val="tx1"/>
            </a:solidFill>
          </a:ln>
        </p:spPr>
      </p:pic>
      <p:sp>
        <p:nvSpPr>
          <p:cNvPr id="2" name="Title 1">
            <a:extLst>
              <a:ext uri="{FF2B5EF4-FFF2-40B4-BE49-F238E27FC236}">
                <a16:creationId xmlns:a16="http://schemas.microsoft.com/office/drawing/2014/main" id="{EA51A282-7106-0026-E088-A7C0E973BA6A}"/>
              </a:ext>
            </a:extLst>
          </p:cNvPr>
          <p:cNvSpPr>
            <a:spLocks noGrp="1"/>
          </p:cNvSpPr>
          <p:nvPr>
            <p:ph type="title"/>
          </p:nvPr>
        </p:nvSpPr>
        <p:spPr>
          <a:xfrm>
            <a:off x="8124781" y="6858000"/>
            <a:ext cx="1137356" cy="254948"/>
          </a:xfrm>
        </p:spPr>
        <p:txBody>
          <a:bodyPr/>
          <a:lstStyle/>
          <a:p>
            <a:r>
              <a:rPr lang="en-US" sz="800" dirty="0">
                <a:solidFill>
                  <a:schemeClr val="bg1"/>
                </a:solidFill>
              </a:rPr>
              <a:t>Trillium first bloom 2</a:t>
            </a:r>
          </a:p>
        </p:txBody>
      </p:sp>
    </p:spTree>
    <p:extLst>
      <p:ext uri="{BB962C8B-B14F-4D97-AF65-F5344CB8AC3E}">
        <p14:creationId xmlns:p14="http://schemas.microsoft.com/office/powerpoint/2010/main" val="11723345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2052" name="Picture 70">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2053" name="Picture 72">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2054" name="Oval 74">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055" name="Picture 76">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2056" name="Picture 78">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2057" name="Rectangle 80">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58" name="Rectangle 82">
            <a:extLst>
              <a:ext uri="{FF2B5EF4-FFF2-40B4-BE49-F238E27FC236}">
                <a16:creationId xmlns:a16="http://schemas.microsoft.com/office/drawing/2014/main" id="{F3F4807A-5068-4492-8025-D75F320E9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AB2A49-3957-4954-A658-A5F6CC73E287}"/>
              </a:ext>
            </a:extLst>
          </p:cNvPr>
          <p:cNvSpPr>
            <a:spLocks noGrp="1"/>
          </p:cNvSpPr>
          <p:nvPr>
            <p:ph type="title"/>
          </p:nvPr>
        </p:nvSpPr>
        <p:spPr>
          <a:xfrm>
            <a:off x="6000627" y="1325880"/>
            <a:ext cx="2657598" cy="3066507"/>
          </a:xfrm>
        </p:spPr>
        <p:txBody>
          <a:bodyPr vert="horz" lIns="91440" tIns="45720" rIns="91440" bIns="45720" rtlCol="0" anchor="b">
            <a:normAutofit/>
          </a:bodyPr>
          <a:lstStyle/>
          <a:p>
            <a:pPr defTabSz="457200"/>
            <a:r>
              <a:rPr lang="en-US" dirty="0">
                <a:solidFill>
                  <a:srgbClr val="EBEBEB"/>
                </a:solidFill>
              </a:rPr>
              <a:t>Black-Throated Green Warbler</a:t>
            </a:r>
          </a:p>
        </p:txBody>
      </p:sp>
      <p:sp>
        <p:nvSpPr>
          <p:cNvPr id="2059" name="Freeform 36">
            <a:extLst>
              <a:ext uri="{FF2B5EF4-FFF2-40B4-BE49-F238E27FC236}">
                <a16:creationId xmlns:a16="http://schemas.microsoft.com/office/drawing/2014/main" id="{B24996F8-180C-4DCB-8A26-DFA336CDE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560249"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2050" name="Picture 2" descr="Black throated green warbler on a branch">
            <a:extLst>
              <a:ext uri="{FF2B5EF4-FFF2-40B4-BE49-F238E27FC236}">
                <a16:creationId xmlns:a16="http://schemas.microsoft.com/office/drawing/2014/main" id="{65F6EAF1-482C-401B-A620-B176E64DBB49}"/>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4106" r="11030"/>
          <a:stretch/>
        </p:blipFill>
        <p:spPr bwMode="auto">
          <a:xfrm>
            <a:off x="20" y="10"/>
            <a:ext cx="5819935" cy="6857991"/>
          </a:xfrm>
          <a:custGeom>
            <a:avLst/>
            <a:gdLst/>
            <a:ahLst/>
            <a:cxnLst/>
            <a:rect l="l" t="t" r="r" b="b"/>
            <a:pathLst>
              <a:path w="7759940" h="6858001">
                <a:moveTo>
                  <a:pt x="0" y="0"/>
                </a:moveTo>
                <a:lnTo>
                  <a:pt x="1296537" y="0"/>
                </a:lnTo>
                <a:lnTo>
                  <a:pt x="1296537" y="1"/>
                </a:lnTo>
                <a:lnTo>
                  <a:pt x="6415225" y="1"/>
                </a:lnTo>
                <a:lnTo>
                  <a:pt x="6415225" y="0"/>
                </a:lnTo>
                <a:lnTo>
                  <a:pt x="7758763" y="0"/>
                </a:lnTo>
                <a:lnTo>
                  <a:pt x="7733718" y="155677"/>
                </a:lnTo>
                <a:lnTo>
                  <a:pt x="7709849" y="310668"/>
                </a:lnTo>
                <a:lnTo>
                  <a:pt x="7686485" y="466344"/>
                </a:lnTo>
                <a:lnTo>
                  <a:pt x="7666482" y="622707"/>
                </a:lnTo>
                <a:lnTo>
                  <a:pt x="7646311" y="778383"/>
                </a:lnTo>
                <a:lnTo>
                  <a:pt x="7627485" y="934746"/>
                </a:lnTo>
                <a:lnTo>
                  <a:pt x="7611349" y="1089051"/>
                </a:lnTo>
                <a:lnTo>
                  <a:pt x="7596053" y="1245413"/>
                </a:lnTo>
                <a:lnTo>
                  <a:pt x="7582101" y="1401090"/>
                </a:lnTo>
                <a:lnTo>
                  <a:pt x="7569999" y="1554023"/>
                </a:lnTo>
                <a:lnTo>
                  <a:pt x="7557896" y="1709014"/>
                </a:lnTo>
                <a:lnTo>
                  <a:pt x="7547811" y="1861947"/>
                </a:lnTo>
                <a:lnTo>
                  <a:pt x="7539911" y="2014881"/>
                </a:lnTo>
                <a:lnTo>
                  <a:pt x="7531674" y="2167128"/>
                </a:lnTo>
                <a:lnTo>
                  <a:pt x="7524783" y="2318004"/>
                </a:lnTo>
                <a:lnTo>
                  <a:pt x="7519908" y="2467509"/>
                </a:lnTo>
                <a:lnTo>
                  <a:pt x="7515706" y="2617013"/>
                </a:lnTo>
                <a:lnTo>
                  <a:pt x="7511672" y="2765146"/>
                </a:lnTo>
                <a:lnTo>
                  <a:pt x="7509823" y="2911221"/>
                </a:lnTo>
                <a:lnTo>
                  <a:pt x="7507806" y="3057297"/>
                </a:lnTo>
                <a:lnTo>
                  <a:pt x="7506797" y="3201315"/>
                </a:lnTo>
                <a:lnTo>
                  <a:pt x="7507806" y="3343961"/>
                </a:lnTo>
                <a:lnTo>
                  <a:pt x="7507806" y="3485236"/>
                </a:lnTo>
                <a:lnTo>
                  <a:pt x="7509823" y="3625139"/>
                </a:lnTo>
                <a:lnTo>
                  <a:pt x="7512848" y="3762299"/>
                </a:lnTo>
                <a:lnTo>
                  <a:pt x="7515706" y="3898087"/>
                </a:lnTo>
                <a:lnTo>
                  <a:pt x="7518900" y="4031133"/>
                </a:lnTo>
                <a:lnTo>
                  <a:pt x="7523774" y="4163492"/>
                </a:lnTo>
                <a:lnTo>
                  <a:pt x="7528985" y="4293793"/>
                </a:lnTo>
                <a:lnTo>
                  <a:pt x="7533691" y="4421352"/>
                </a:lnTo>
                <a:lnTo>
                  <a:pt x="7546971" y="4670298"/>
                </a:lnTo>
                <a:lnTo>
                  <a:pt x="7561090" y="4908956"/>
                </a:lnTo>
                <a:lnTo>
                  <a:pt x="7575882" y="5138013"/>
                </a:lnTo>
                <a:lnTo>
                  <a:pt x="7592187" y="5354726"/>
                </a:lnTo>
                <a:lnTo>
                  <a:pt x="7609164" y="5561838"/>
                </a:lnTo>
                <a:lnTo>
                  <a:pt x="7627485" y="5753862"/>
                </a:lnTo>
                <a:lnTo>
                  <a:pt x="7645471" y="5934227"/>
                </a:lnTo>
                <a:lnTo>
                  <a:pt x="7663456" y="6100191"/>
                </a:lnTo>
                <a:lnTo>
                  <a:pt x="7680433" y="6252438"/>
                </a:lnTo>
                <a:lnTo>
                  <a:pt x="7696570" y="6387541"/>
                </a:lnTo>
                <a:lnTo>
                  <a:pt x="7711866" y="6509613"/>
                </a:lnTo>
                <a:lnTo>
                  <a:pt x="7724641" y="6612483"/>
                </a:lnTo>
                <a:lnTo>
                  <a:pt x="7736743" y="6698894"/>
                </a:lnTo>
                <a:lnTo>
                  <a:pt x="7754057" y="6817538"/>
                </a:lnTo>
                <a:lnTo>
                  <a:pt x="7759940" y="6858000"/>
                </a:lnTo>
                <a:lnTo>
                  <a:pt x="6854586" y="6858000"/>
                </a:lnTo>
                <a:lnTo>
                  <a:pt x="6854586" y="6858001"/>
                </a:lnTo>
                <a:lnTo>
                  <a:pt x="764022" y="6858001"/>
                </a:lnTo>
                <a:lnTo>
                  <a:pt x="764022"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87" name="Rectangle 86">
            <a:extLst>
              <a:ext uri="{FF2B5EF4-FFF2-40B4-BE49-F238E27FC236}">
                <a16:creationId xmlns:a16="http://schemas.microsoft.com/office/drawing/2014/main" id="{630182B0-3559-41D5-9EBC-0BD86BEDA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1863636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0A5C596-9EDB-4246-9380-6796BF35AEA6}"/>
              </a:ext>
              <a:ext uri="{C183D7F6-B498-43B3-948B-1728B52AA6E4}">
                <adec:decorative xmlns:adec="http://schemas.microsoft.com/office/drawing/2017/decorative" val="1"/>
              </a:ext>
            </a:extLst>
          </p:cNvPr>
          <p:cNvSpPr/>
          <p:nvPr/>
        </p:nvSpPr>
        <p:spPr bwMode="auto">
          <a:xfrm>
            <a:off x="685800" y="1452281"/>
            <a:ext cx="8009965" cy="4929209"/>
          </a:xfrm>
          <a:prstGeom prst="rect">
            <a:avLst/>
          </a:prstGeom>
          <a:solidFill>
            <a:schemeClr val="bg1">
              <a:lumMod val="20000"/>
              <a:lumOff val="80000"/>
              <a:alpha val="71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Garamond" pitchFamily="-65" charset="0"/>
            </a:endParaRPr>
          </a:p>
        </p:txBody>
      </p:sp>
      <p:sp>
        <p:nvSpPr>
          <p:cNvPr id="43010" name="Title 1">
            <a:extLst>
              <a:ext uri="{FF2B5EF4-FFF2-40B4-BE49-F238E27FC236}">
                <a16:creationId xmlns:a16="http://schemas.microsoft.com/office/drawing/2014/main" id="{7240D542-3E5E-480B-9FA5-9E3D63DA1834}"/>
              </a:ext>
            </a:extLst>
          </p:cNvPr>
          <p:cNvSpPr>
            <a:spLocks noGrp="1" noChangeArrowheads="1"/>
          </p:cNvSpPr>
          <p:nvPr>
            <p:ph type="title"/>
          </p:nvPr>
        </p:nvSpPr>
        <p:spPr>
          <a:xfrm>
            <a:off x="603250" y="476510"/>
            <a:ext cx="7772400" cy="609600"/>
          </a:xfrm>
        </p:spPr>
        <p:txBody>
          <a:bodyPr anchor="t"/>
          <a:lstStyle/>
          <a:p>
            <a:r>
              <a:rPr lang="en-US" altLang="en-US" sz="2800" dirty="0">
                <a:solidFill>
                  <a:schemeClr val="bg1">
                    <a:lumMod val="20000"/>
                    <a:lumOff val="80000"/>
                  </a:schemeClr>
                </a:solidFill>
                <a:cs typeface="Calibri" panose="020F0502020204030204" pitchFamily="34" charset="0"/>
              </a:rPr>
              <a:t>Some Phenology Data from Tremont</a:t>
            </a:r>
          </a:p>
        </p:txBody>
      </p:sp>
      <p:graphicFrame>
        <p:nvGraphicFramePr>
          <p:cNvPr id="6" name="Chart 5" descr="Graph of first appearance of Black-throated Green Warbler, demonstrating earlier appearances form 1985 - 2009.">
            <a:extLst>
              <a:ext uri="{FF2B5EF4-FFF2-40B4-BE49-F238E27FC236}">
                <a16:creationId xmlns:a16="http://schemas.microsoft.com/office/drawing/2014/main" id="{D0019531-DBA2-4F21-8F4A-8ABF952EF3E4}"/>
              </a:ext>
            </a:extLst>
          </p:cNvPr>
          <p:cNvGraphicFramePr>
            <a:graphicFrameLocks/>
          </p:cNvGraphicFramePr>
          <p:nvPr>
            <p:extLst>
              <p:ext uri="{D42A27DB-BD31-4B8C-83A1-F6EECF244321}">
                <p14:modId xmlns:p14="http://schemas.microsoft.com/office/powerpoint/2010/main" val="820018250"/>
              </p:ext>
            </p:extLst>
          </p:nvPr>
        </p:nvGraphicFramePr>
        <p:xfrm>
          <a:off x="603250" y="1713435"/>
          <a:ext cx="7429500" cy="4406900"/>
        </p:xfrm>
        <a:graphic>
          <a:graphicData uri="http://schemas.openxmlformats.org/drawingml/2006/chart">
            <c:chart xmlns:c="http://schemas.openxmlformats.org/drawingml/2006/chart" xmlns:r="http://schemas.openxmlformats.org/officeDocument/2006/relationships" r:id="rId3"/>
          </a:graphicData>
        </a:graphic>
      </p:graphicFrame>
      <p:pic>
        <p:nvPicPr>
          <p:cNvPr id="4" name="Picture 3" descr="Illustration of songbird with yellow head with brown plumage and white and black stripe on wing standing on branch against light green background, black-throated green warbler">
            <a:extLst>
              <a:ext uri="{FF2B5EF4-FFF2-40B4-BE49-F238E27FC236}">
                <a16:creationId xmlns:a16="http://schemas.microsoft.com/office/drawing/2014/main" id="{509B10D0-25BB-438A-A3FD-66DC49105F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85082" y="2026317"/>
            <a:ext cx="1890568" cy="1890568"/>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16" name="Picture 15">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18" name="Oval 17">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0" name="Picture 19">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22" name="Picture 21">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24" name="Rectangle 23">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6" name="Rectangle 25">
            <a:extLst>
              <a:ext uri="{FF2B5EF4-FFF2-40B4-BE49-F238E27FC236}">
                <a16:creationId xmlns:a16="http://schemas.microsoft.com/office/drawing/2014/main" id="{D27CF008-4B18-436D-B2D5-C1346C124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
            <a:ext cx="9143771" cy="47307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CE22DAD8-5F67-4B73-ADA9-06EF381F7A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Freeform 16">
            <a:extLst>
              <a:ext uri="{FF2B5EF4-FFF2-40B4-BE49-F238E27FC236}">
                <a16:creationId xmlns:a16="http://schemas.microsoft.com/office/drawing/2014/main" id="{E4F17063-EDA4-417B-946F-BA357F3B3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3753695"/>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2">
              <a:alpha val="20000"/>
            </a:schemeClr>
          </a:solidFill>
          <a:ln>
            <a:noFill/>
          </a:ln>
        </p:spPr>
        <p:txBody>
          <a:bodyPr rtlCol="0" anchor="ctr"/>
          <a:lstStyle/>
          <a:p>
            <a:pPr algn="ctr"/>
            <a:endParaRPr lang="en-US">
              <a:solidFill>
                <a:schemeClr val="tx1"/>
              </a:solidFill>
            </a:endParaRPr>
          </a:p>
        </p:txBody>
      </p:sp>
      <p:sp>
        <p:nvSpPr>
          <p:cNvPr id="32" name="Freeform: Shape 31">
            <a:extLst>
              <a:ext uri="{FF2B5EF4-FFF2-40B4-BE49-F238E27FC236}">
                <a16:creationId xmlns:a16="http://schemas.microsoft.com/office/drawing/2014/main" id="{D36F3EEA-55D4-4677-80E7-92D00B8F34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55533"/>
            <a:ext cx="9144000" cy="2802467"/>
          </a:xfrm>
          <a:custGeom>
            <a:avLst/>
            <a:gdLst>
              <a:gd name="connsiteX0" fmla="*/ 1 w 12192000"/>
              <a:gd name="connsiteY0" fmla="*/ 0 h 2802467"/>
              <a:gd name="connsiteX1" fmla="*/ 71932 w 12192000"/>
              <a:gd name="connsiteY1" fmla="*/ 12261 h 2802467"/>
              <a:gd name="connsiteX2" fmla="*/ 282848 w 12192000"/>
              <a:gd name="connsiteY2" fmla="*/ 48342 h 2802467"/>
              <a:gd name="connsiteX3" fmla="*/ 436464 w 12192000"/>
              <a:gd name="connsiteY3" fmla="*/ 73565 h 2802467"/>
              <a:gd name="connsiteX4" fmla="*/ 619339 w 12192000"/>
              <a:gd name="connsiteY4" fmla="*/ 100188 h 2802467"/>
              <a:gd name="connsiteX5" fmla="*/ 836351 w 12192000"/>
              <a:gd name="connsiteY5" fmla="*/ 132066 h 2802467"/>
              <a:gd name="connsiteX6" fmla="*/ 1076528 w 12192000"/>
              <a:gd name="connsiteY6" fmla="*/ 165696 h 2802467"/>
              <a:gd name="connsiteX7" fmla="*/ 1347183 w 12192000"/>
              <a:gd name="connsiteY7" fmla="*/ 201077 h 2802467"/>
              <a:gd name="connsiteX8" fmla="*/ 1642223 w 12192000"/>
              <a:gd name="connsiteY8" fmla="*/ 238560 h 2802467"/>
              <a:gd name="connsiteX9" fmla="*/ 1962864 w 12192000"/>
              <a:gd name="connsiteY9" fmla="*/ 276043 h 2802467"/>
              <a:gd name="connsiteX10" fmla="*/ 2304232 w 12192000"/>
              <a:gd name="connsiteY10" fmla="*/ 314226 h 2802467"/>
              <a:gd name="connsiteX11" fmla="*/ 2672421 w 12192000"/>
              <a:gd name="connsiteY11" fmla="*/ 349608 h 2802467"/>
              <a:gd name="connsiteX12" fmla="*/ 3057678 w 12192000"/>
              <a:gd name="connsiteY12" fmla="*/ 383587 h 2802467"/>
              <a:gd name="connsiteX13" fmla="*/ 3464881 w 12192000"/>
              <a:gd name="connsiteY13" fmla="*/ 414415 h 2802467"/>
              <a:gd name="connsiteX14" fmla="*/ 3889152 w 12192000"/>
              <a:gd name="connsiteY14" fmla="*/ 443840 h 2802467"/>
              <a:gd name="connsiteX15" fmla="*/ 4331710 w 12192000"/>
              <a:gd name="connsiteY15" fmla="*/ 471515 h 2802467"/>
              <a:gd name="connsiteX16" fmla="*/ 4558476 w 12192000"/>
              <a:gd name="connsiteY16" fmla="*/ 481323 h 2802467"/>
              <a:gd name="connsiteX17" fmla="*/ 4790118 w 12192000"/>
              <a:gd name="connsiteY17" fmla="*/ 492183 h 2802467"/>
              <a:gd name="connsiteX18" fmla="*/ 5025418 w 12192000"/>
              <a:gd name="connsiteY18" fmla="*/ 502342 h 2802467"/>
              <a:gd name="connsiteX19" fmla="*/ 5261937 w 12192000"/>
              <a:gd name="connsiteY19" fmla="*/ 508998 h 2802467"/>
              <a:gd name="connsiteX20" fmla="*/ 5503332 w 12192000"/>
              <a:gd name="connsiteY20" fmla="*/ 514953 h 2802467"/>
              <a:gd name="connsiteX21" fmla="*/ 5747166 w 12192000"/>
              <a:gd name="connsiteY21" fmla="*/ 521259 h 2802467"/>
              <a:gd name="connsiteX22" fmla="*/ 5995877 w 12192000"/>
              <a:gd name="connsiteY22" fmla="*/ 525462 h 2802467"/>
              <a:gd name="connsiteX23" fmla="*/ 6247026 w 12192000"/>
              <a:gd name="connsiteY23" fmla="*/ 525462 h 2802467"/>
              <a:gd name="connsiteX24" fmla="*/ 6500613 w 12192000"/>
              <a:gd name="connsiteY24" fmla="*/ 527564 h 2802467"/>
              <a:gd name="connsiteX25" fmla="*/ 6756639 w 12192000"/>
              <a:gd name="connsiteY25" fmla="*/ 525462 h 2802467"/>
              <a:gd name="connsiteX26" fmla="*/ 7016322 w 12192000"/>
              <a:gd name="connsiteY26" fmla="*/ 521259 h 2802467"/>
              <a:gd name="connsiteX27" fmla="*/ 7276005 w 12192000"/>
              <a:gd name="connsiteY27" fmla="*/ 517405 h 2802467"/>
              <a:gd name="connsiteX28" fmla="*/ 7539345 w 12192000"/>
              <a:gd name="connsiteY28" fmla="*/ 508998 h 2802467"/>
              <a:gd name="connsiteX29" fmla="*/ 7805124 w 12192000"/>
              <a:gd name="connsiteY29" fmla="*/ 500240 h 2802467"/>
              <a:gd name="connsiteX30" fmla="*/ 8070903 w 12192000"/>
              <a:gd name="connsiteY30" fmla="*/ 490081 h 2802467"/>
              <a:gd name="connsiteX31" fmla="*/ 8339121 w 12192000"/>
              <a:gd name="connsiteY31" fmla="*/ 475719 h 2802467"/>
              <a:gd name="connsiteX32" fmla="*/ 8609776 w 12192000"/>
              <a:gd name="connsiteY32" fmla="*/ 458553 h 2802467"/>
              <a:gd name="connsiteX33" fmla="*/ 8881651 w 12192000"/>
              <a:gd name="connsiteY33" fmla="*/ 442089 h 2802467"/>
              <a:gd name="connsiteX34" fmla="*/ 9153526 w 12192000"/>
              <a:gd name="connsiteY34" fmla="*/ 421070 h 2802467"/>
              <a:gd name="connsiteX35" fmla="*/ 9429058 w 12192000"/>
              <a:gd name="connsiteY35" fmla="*/ 395848 h 2802467"/>
              <a:gd name="connsiteX36" fmla="*/ 9700933 w 12192000"/>
              <a:gd name="connsiteY36" fmla="*/ 370626 h 2802467"/>
              <a:gd name="connsiteX37" fmla="*/ 9977684 w 12192000"/>
              <a:gd name="connsiteY37" fmla="*/ 341550 h 2802467"/>
              <a:gd name="connsiteX38" fmla="*/ 10255655 w 12192000"/>
              <a:gd name="connsiteY38" fmla="*/ 309672 h 2802467"/>
              <a:gd name="connsiteX39" fmla="*/ 10529968 w 12192000"/>
              <a:gd name="connsiteY39" fmla="*/ 276043 h 2802467"/>
              <a:gd name="connsiteX40" fmla="*/ 10807939 w 12192000"/>
              <a:gd name="connsiteY40" fmla="*/ 236808 h 2802467"/>
              <a:gd name="connsiteX41" fmla="*/ 11084690 w 12192000"/>
              <a:gd name="connsiteY41" fmla="*/ 194771 h 2802467"/>
              <a:gd name="connsiteX42" fmla="*/ 11362661 w 12192000"/>
              <a:gd name="connsiteY42" fmla="*/ 153085 h 2802467"/>
              <a:gd name="connsiteX43" fmla="*/ 11639412 w 12192000"/>
              <a:gd name="connsiteY43" fmla="*/ 104392 h 2802467"/>
              <a:gd name="connsiteX44" fmla="*/ 11914945 w 12192000"/>
              <a:gd name="connsiteY44" fmla="*/ 54648 h 2802467"/>
              <a:gd name="connsiteX45" fmla="*/ 12191696 w 12192000"/>
              <a:gd name="connsiteY45" fmla="*/ 2452 h 2802467"/>
              <a:gd name="connsiteX46" fmla="*/ 12191696 w 12192000"/>
              <a:gd name="connsiteY46" fmla="*/ 2236410 h 2802467"/>
              <a:gd name="connsiteX47" fmla="*/ 12192000 w 12192000"/>
              <a:gd name="connsiteY47" fmla="*/ 2236410 h 2802467"/>
              <a:gd name="connsiteX48" fmla="*/ 12192000 w 12192000"/>
              <a:gd name="connsiteY48" fmla="*/ 2802467 h 2802467"/>
              <a:gd name="connsiteX49" fmla="*/ 12191696 w 12192000"/>
              <a:gd name="connsiteY49" fmla="*/ 2802467 h 2802467"/>
              <a:gd name="connsiteX50" fmla="*/ 0 w 12192000"/>
              <a:gd name="connsiteY50" fmla="*/ 2802467 h 2802467"/>
              <a:gd name="connsiteX51" fmla="*/ 0 w 12192000"/>
              <a:gd name="connsiteY51" fmla="*/ 2236410 h 2802467"/>
              <a:gd name="connsiteX52" fmla="*/ 1 w 12192000"/>
              <a:gd name="connsiteY52" fmla="*/ 2236410 h 28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192000" h="2802467">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aphicFrame>
        <p:nvGraphicFramePr>
          <p:cNvPr id="8" name="Chart 7" descr="Black throated green data with a trend line added. The trend shows an upward slope or positive trend meaning the bird is arriving later over time. This is only 10 years of data from 2009 - 2019.">
            <a:extLst>
              <a:ext uri="{FF2B5EF4-FFF2-40B4-BE49-F238E27FC236}">
                <a16:creationId xmlns:a16="http://schemas.microsoft.com/office/drawing/2014/main" id="{C65EDDE4-364D-4911-7F30-1EAA04A76062}"/>
              </a:ext>
            </a:extLst>
          </p:cNvPr>
          <p:cNvGraphicFramePr>
            <a:graphicFrameLocks/>
          </p:cNvGraphicFramePr>
          <p:nvPr>
            <p:extLst>
              <p:ext uri="{D42A27DB-BD31-4B8C-83A1-F6EECF244321}">
                <p14:modId xmlns:p14="http://schemas.microsoft.com/office/powerpoint/2010/main" val="2791647122"/>
              </p:ext>
            </p:extLst>
          </p:nvPr>
        </p:nvGraphicFramePr>
        <p:xfrm>
          <a:off x="1312297" y="149276"/>
          <a:ext cx="6069578" cy="3906257"/>
        </p:xfrm>
        <a:graphic>
          <a:graphicData uri="http://schemas.openxmlformats.org/drawingml/2006/chart">
            <c:chart xmlns:c="http://schemas.openxmlformats.org/drawingml/2006/chart" xmlns:r="http://schemas.openxmlformats.org/officeDocument/2006/relationships" r:id="rId7"/>
          </a:graphicData>
        </a:graphic>
      </p:graphicFrame>
      <p:sp>
        <p:nvSpPr>
          <p:cNvPr id="4" name="Rectangle 2"/>
          <p:cNvSpPr txBox="1">
            <a:spLocks noGrp="1" noChangeArrowheads="1"/>
          </p:cNvSpPr>
          <p:nvPr>
            <p:ph type="title" idx="4294967295"/>
          </p:nvPr>
        </p:nvSpPr>
        <p:spPr bwMode="auto">
          <a:xfrm>
            <a:off x="477687" y="4854346"/>
            <a:ext cx="6862012" cy="868026"/>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457200" rtl="0" eaLnBrk="1" fontAlgn="base" latinLnBrk="0" hangingPunct="1">
              <a:lnSpc>
                <a:spcPct val="100000"/>
              </a:lnSpc>
              <a:spcBef>
                <a:spcPct val="0"/>
              </a:spcBef>
              <a:spcAft>
                <a:spcPts val="600"/>
              </a:spcAft>
              <a:buClrTx/>
              <a:buSzTx/>
              <a:buFontTx/>
              <a:buNone/>
              <a:tabLst/>
              <a:defRPr/>
            </a:pPr>
            <a:r>
              <a:rPr kumimoji="0" lang="en-US" sz="4200" b="0" i="0" u="none" strike="noStrike" kern="1200" cap="none" spc="0" normalizeH="0" baseline="0" noProof="0" dirty="0">
                <a:ln>
                  <a:noFill/>
                </a:ln>
                <a:solidFill>
                  <a:srgbClr val="EBEBEB"/>
                </a:solidFill>
                <a:effectLst/>
                <a:uLnTx/>
                <a:uFillTx/>
                <a:latin typeface="+mj-lt"/>
                <a:ea typeface="+mj-ea"/>
                <a:cs typeface="+mj-cs"/>
              </a:rPr>
              <a:t>10 years of Data </a:t>
            </a:r>
          </a:p>
        </p:txBody>
      </p:sp>
      <p:pic>
        <p:nvPicPr>
          <p:cNvPr id="19" name="Picture 18" descr="Illustration of songbird with yellow head with brown plumage and white and black stripe on wing standing on branch against light green background, black-throated green warbler">
            <a:extLst>
              <a:ext uri="{FF2B5EF4-FFF2-40B4-BE49-F238E27FC236}">
                <a16:creationId xmlns:a16="http://schemas.microsoft.com/office/drawing/2014/main" id="{7991F1E2-AF48-41D2-9DEC-E84E588E1A7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44481" y="4854346"/>
            <a:ext cx="1288891" cy="1288891"/>
          </a:xfrm>
          <a:prstGeom prst="rect">
            <a:avLst/>
          </a:prstGeom>
        </p:spPr>
      </p:pic>
      <p:sp>
        <p:nvSpPr>
          <p:cNvPr id="9" name="TextBox 8">
            <a:extLst>
              <a:ext uri="{FF2B5EF4-FFF2-40B4-BE49-F238E27FC236}">
                <a16:creationId xmlns:a16="http://schemas.microsoft.com/office/drawing/2014/main" id="{D860792D-2649-5B81-F69F-8DDD4F3CA34B}"/>
              </a:ext>
              <a:ext uri="{C183D7F6-B498-43B3-948B-1728B52AA6E4}">
                <adec:decorative xmlns:adec="http://schemas.microsoft.com/office/drawing/2017/decorative" val="1"/>
              </a:ext>
            </a:extLst>
          </p:cNvPr>
          <p:cNvSpPr txBox="1"/>
          <p:nvPr/>
        </p:nvSpPr>
        <p:spPr>
          <a:xfrm>
            <a:off x="4009911" y="4011143"/>
            <a:ext cx="1790700" cy="261610"/>
          </a:xfrm>
          <a:prstGeom prst="rect">
            <a:avLst/>
          </a:prstGeom>
          <a:noFill/>
        </p:spPr>
        <p:txBody>
          <a:bodyPr wrap="square" rtlCol="0">
            <a:spAutoFit/>
          </a:bodyPr>
          <a:lstStyle/>
          <a:p>
            <a:r>
              <a:rPr lang="en-US" sz="1100" dirty="0"/>
              <a:t>Year</a:t>
            </a:r>
          </a:p>
        </p:txBody>
      </p:sp>
      <p:sp>
        <p:nvSpPr>
          <p:cNvPr id="10" name="TextBox 9">
            <a:extLst>
              <a:ext uri="{FF2B5EF4-FFF2-40B4-BE49-F238E27FC236}">
                <a16:creationId xmlns:a16="http://schemas.microsoft.com/office/drawing/2014/main" id="{AE9EC619-66F1-2C8E-ED1C-08C05DDEDC12}"/>
              </a:ext>
              <a:ext uri="{C183D7F6-B498-43B3-948B-1728B52AA6E4}">
                <adec:decorative xmlns:adec="http://schemas.microsoft.com/office/drawing/2017/decorative" val="1"/>
              </a:ext>
            </a:extLst>
          </p:cNvPr>
          <p:cNvSpPr txBox="1"/>
          <p:nvPr/>
        </p:nvSpPr>
        <p:spPr>
          <a:xfrm>
            <a:off x="1050082" y="1444547"/>
            <a:ext cx="353943" cy="1573820"/>
          </a:xfrm>
          <a:prstGeom prst="rect">
            <a:avLst/>
          </a:prstGeom>
          <a:noFill/>
        </p:spPr>
        <p:txBody>
          <a:bodyPr vert="vert270" wrap="square" rtlCol="0">
            <a:spAutoFit/>
          </a:bodyPr>
          <a:lstStyle/>
          <a:p>
            <a:r>
              <a:rPr lang="en-US" sz="1100" dirty="0"/>
              <a:t>Julian Day First Heard</a:t>
            </a:r>
          </a:p>
        </p:txBody>
      </p:sp>
    </p:spTree>
    <p:extLst>
      <p:ext uri="{BB962C8B-B14F-4D97-AF65-F5344CB8AC3E}">
        <p14:creationId xmlns:p14="http://schemas.microsoft.com/office/powerpoint/2010/main" val="318898080"/>
      </p:ext>
    </p:extLst>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9" name="Picture 138">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141" name="Picture 140">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143" name="Oval 142">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45" name="Picture 144">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147" name="Picture 146">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149" name="Rectangle 148">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1" name="Rectangle 150">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143943" y="1325880"/>
            <a:ext cx="2514282" cy="3066507"/>
          </a:xfrm>
        </p:spPr>
        <p:txBody>
          <a:bodyPr vert="horz" lIns="91440" tIns="45720" rIns="91440" bIns="45720" rtlCol="0" anchor="b">
            <a:normAutofit/>
          </a:bodyPr>
          <a:lstStyle/>
          <a:p>
            <a:pPr defTabSz="457200"/>
            <a:r>
              <a:rPr lang="en-US" sz="4700" b="0" i="0" kern="1200" dirty="0">
                <a:solidFill>
                  <a:srgbClr val="EBEBEB"/>
                </a:solidFill>
                <a:latin typeface="+mj-lt"/>
                <a:ea typeface="+mj-ea"/>
                <a:cs typeface="+mj-cs"/>
              </a:rPr>
              <a:t>Let’s Graph!</a:t>
            </a:r>
          </a:p>
        </p:txBody>
      </p:sp>
      <p:sp>
        <p:nvSpPr>
          <p:cNvPr id="153"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597760" y="-1"/>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155" name="Freeform: Shape 154">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857465"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7" name="Rectangle 156">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050" name="Picture 2" descr="Child in a suit holding felt marker drawing bar graphs on a translucent white board"/>
          <p:cNvPicPr>
            <a:picLocks noGrp="1" noChangeAspect="1" noChangeArrowheads="1"/>
          </p:cNvPicPr>
          <p:nvPr>
            <p:ph idx="1"/>
          </p:nvPr>
        </p:nvPicPr>
        <p:blipFill>
          <a:blip r:embed="rId7" cstate="print">
            <a:extLst>
              <a:ext uri="{28A0092B-C50C-407E-A947-70E740481C1C}">
                <a14:useLocalDpi xmlns:a14="http://schemas.microsoft.com/office/drawing/2010/main" val="0"/>
              </a:ext>
            </a:extLst>
          </a:blip>
          <a:stretch>
            <a:fillRect/>
          </a:stretch>
        </p:blipFill>
        <p:spPr bwMode="auto">
          <a:xfrm>
            <a:off x="482890" y="1373262"/>
            <a:ext cx="4702997" cy="4111011"/>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8673004"/>
      </p:ext>
    </p:extLst>
  </p:cSld>
  <p:clrMapOvr>
    <a:overrideClrMapping bg1="lt1" tx1="dk1" bg2="lt2" tx2="dk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14" name="Picture 13">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16" name="Oval 15">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8" name="Picture 17">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20" name="Picture 19">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22" name="Rectangle 21">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4" name="Rectangle 23">
            <a:extLst>
              <a:ext uri="{FF2B5EF4-FFF2-40B4-BE49-F238E27FC236}">
                <a16:creationId xmlns:a16="http://schemas.microsoft.com/office/drawing/2014/main" id="{D27CF008-4B18-436D-B2D5-C1346C124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
            <a:ext cx="9143771" cy="47307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CE22DAD8-5F67-4B73-ADA9-06EF381F7A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Freeform 16">
            <a:extLst>
              <a:ext uri="{FF2B5EF4-FFF2-40B4-BE49-F238E27FC236}">
                <a16:creationId xmlns:a16="http://schemas.microsoft.com/office/drawing/2014/main" id="{E4F17063-EDA4-417B-946F-BA357F3B3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3753695"/>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2">
              <a:alpha val="20000"/>
            </a:schemeClr>
          </a:solidFill>
          <a:ln>
            <a:noFill/>
          </a:ln>
        </p:spPr>
        <p:txBody>
          <a:bodyPr rtlCol="0" anchor="ctr"/>
          <a:lstStyle/>
          <a:p>
            <a:pPr algn="ctr"/>
            <a:endParaRPr lang="en-US">
              <a:solidFill>
                <a:schemeClr val="tx1"/>
              </a:solidFill>
            </a:endParaRPr>
          </a:p>
        </p:txBody>
      </p:sp>
      <p:sp>
        <p:nvSpPr>
          <p:cNvPr id="30" name="Freeform: Shape 29">
            <a:extLst>
              <a:ext uri="{FF2B5EF4-FFF2-40B4-BE49-F238E27FC236}">
                <a16:creationId xmlns:a16="http://schemas.microsoft.com/office/drawing/2014/main" id="{D36F3EEA-55D4-4677-80E7-92D00B8F34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55533"/>
            <a:ext cx="9144000" cy="2802467"/>
          </a:xfrm>
          <a:custGeom>
            <a:avLst/>
            <a:gdLst>
              <a:gd name="connsiteX0" fmla="*/ 1 w 12192000"/>
              <a:gd name="connsiteY0" fmla="*/ 0 h 2802467"/>
              <a:gd name="connsiteX1" fmla="*/ 71932 w 12192000"/>
              <a:gd name="connsiteY1" fmla="*/ 12261 h 2802467"/>
              <a:gd name="connsiteX2" fmla="*/ 282848 w 12192000"/>
              <a:gd name="connsiteY2" fmla="*/ 48342 h 2802467"/>
              <a:gd name="connsiteX3" fmla="*/ 436464 w 12192000"/>
              <a:gd name="connsiteY3" fmla="*/ 73565 h 2802467"/>
              <a:gd name="connsiteX4" fmla="*/ 619339 w 12192000"/>
              <a:gd name="connsiteY4" fmla="*/ 100188 h 2802467"/>
              <a:gd name="connsiteX5" fmla="*/ 836351 w 12192000"/>
              <a:gd name="connsiteY5" fmla="*/ 132066 h 2802467"/>
              <a:gd name="connsiteX6" fmla="*/ 1076528 w 12192000"/>
              <a:gd name="connsiteY6" fmla="*/ 165696 h 2802467"/>
              <a:gd name="connsiteX7" fmla="*/ 1347183 w 12192000"/>
              <a:gd name="connsiteY7" fmla="*/ 201077 h 2802467"/>
              <a:gd name="connsiteX8" fmla="*/ 1642223 w 12192000"/>
              <a:gd name="connsiteY8" fmla="*/ 238560 h 2802467"/>
              <a:gd name="connsiteX9" fmla="*/ 1962864 w 12192000"/>
              <a:gd name="connsiteY9" fmla="*/ 276043 h 2802467"/>
              <a:gd name="connsiteX10" fmla="*/ 2304232 w 12192000"/>
              <a:gd name="connsiteY10" fmla="*/ 314226 h 2802467"/>
              <a:gd name="connsiteX11" fmla="*/ 2672421 w 12192000"/>
              <a:gd name="connsiteY11" fmla="*/ 349608 h 2802467"/>
              <a:gd name="connsiteX12" fmla="*/ 3057678 w 12192000"/>
              <a:gd name="connsiteY12" fmla="*/ 383587 h 2802467"/>
              <a:gd name="connsiteX13" fmla="*/ 3464881 w 12192000"/>
              <a:gd name="connsiteY13" fmla="*/ 414415 h 2802467"/>
              <a:gd name="connsiteX14" fmla="*/ 3889152 w 12192000"/>
              <a:gd name="connsiteY14" fmla="*/ 443840 h 2802467"/>
              <a:gd name="connsiteX15" fmla="*/ 4331710 w 12192000"/>
              <a:gd name="connsiteY15" fmla="*/ 471515 h 2802467"/>
              <a:gd name="connsiteX16" fmla="*/ 4558476 w 12192000"/>
              <a:gd name="connsiteY16" fmla="*/ 481323 h 2802467"/>
              <a:gd name="connsiteX17" fmla="*/ 4790118 w 12192000"/>
              <a:gd name="connsiteY17" fmla="*/ 492183 h 2802467"/>
              <a:gd name="connsiteX18" fmla="*/ 5025418 w 12192000"/>
              <a:gd name="connsiteY18" fmla="*/ 502342 h 2802467"/>
              <a:gd name="connsiteX19" fmla="*/ 5261937 w 12192000"/>
              <a:gd name="connsiteY19" fmla="*/ 508998 h 2802467"/>
              <a:gd name="connsiteX20" fmla="*/ 5503332 w 12192000"/>
              <a:gd name="connsiteY20" fmla="*/ 514953 h 2802467"/>
              <a:gd name="connsiteX21" fmla="*/ 5747166 w 12192000"/>
              <a:gd name="connsiteY21" fmla="*/ 521259 h 2802467"/>
              <a:gd name="connsiteX22" fmla="*/ 5995877 w 12192000"/>
              <a:gd name="connsiteY22" fmla="*/ 525462 h 2802467"/>
              <a:gd name="connsiteX23" fmla="*/ 6247026 w 12192000"/>
              <a:gd name="connsiteY23" fmla="*/ 525462 h 2802467"/>
              <a:gd name="connsiteX24" fmla="*/ 6500613 w 12192000"/>
              <a:gd name="connsiteY24" fmla="*/ 527564 h 2802467"/>
              <a:gd name="connsiteX25" fmla="*/ 6756639 w 12192000"/>
              <a:gd name="connsiteY25" fmla="*/ 525462 h 2802467"/>
              <a:gd name="connsiteX26" fmla="*/ 7016322 w 12192000"/>
              <a:gd name="connsiteY26" fmla="*/ 521259 h 2802467"/>
              <a:gd name="connsiteX27" fmla="*/ 7276005 w 12192000"/>
              <a:gd name="connsiteY27" fmla="*/ 517405 h 2802467"/>
              <a:gd name="connsiteX28" fmla="*/ 7539345 w 12192000"/>
              <a:gd name="connsiteY28" fmla="*/ 508998 h 2802467"/>
              <a:gd name="connsiteX29" fmla="*/ 7805124 w 12192000"/>
              <a:gd name="connsiteY29" fmla="*/ 500240 h 2802467"/>
              <a:gd name="connsiteX30" fmla="*/ 8070903 w 12192000"/>
              <a:gd name="connsiteY30" fmla="*/ 490081 h 2802467"/>
              <a:gd name="connsiteX31" fmla="*/ 8339121 w 12192000"/>
              <a:gd name="connsiteY31" fmla="*/ 475719 h 2802467"/>
              <a:gd name="connsiteX32" fmla="*/ 8609776 w 12192000"/>
              <a:gd name="connsiteY32" fmla="*/ 458553 h 2802467"/>
              <a:gd name="connsiteX33" fmla="*/ 8881651 w 12192000"/>
              <a:gd name="connsiteY33" fmla="*/ 442089 h 2802467"/>
              <a:gd name="connsiteX34" fmla="*/ 9153526 w 12192000"/>
              <a:gd name="connsiteY34" fmla="*/ 421070 h 2802467"/>
              <a:gd name="connsiteX35" fmla="*/ 9429058 w 12192000"/>
              <a:gd name="connsiteY35" fmla="*/ 395848 h 2802467"/>
              <a:gd name="connsiteX36" fmla="*/ 9700933 w 12192000"/>
              <a:gd name="connsiteY36" fmla="*/ 370626 h 2802467"/>
              <a:gd name="connsiteX37" fmla="*/ 9977684 w 12192000"/>
              <a:gd name="connsiteY37" fmla="*/ 341550 h 2802467"/>
              <a:gd name="connsiteX38" fmla="*/ 10255655 w 12192000"/>
              <a:gd name="connsiteY38" fmla="*/ 309672 h 2802467"/>
              <a:gd name="connsiteX39" fmla="*/ 10529968 w 12192000"/>
              <a:gd name="connsiteY39" fmla="*/ 276043 h 2802467"/>
              <a:gd name="connsiteX40" fmla="*/ 10807939 w 12192000"/>
              <a:gd name="connsiteY40" fmla="*/ 236808 h 2802467"/>
              <a:gd name="connsiteX41" fmla="*/ 11084690 w 12192000"/>
              <a:gd name="connsiteY41" fmla="*/ 194771 h 2802467"/>
              <a:gd name="connsiteX42" fmla="*/ 11362661 w 12192000"/>
              <a:gd name="connsiteY42" fmla="*/ 153085 h 2802467"/>
              <a:gd name="connsiteX43" fmla="*/ 11639412 w 12192000"/>
              <a:gd name="connsiteY43" fmla="*/ 104392 h 2802467"/>
              <a:gd name="connsiteX44" fmla="*/ 11914945 w 12192000"/>
              <a:gd name="connsiteY44" fmla="*/ 54648 h 2802467"/>
              <a:gd name="connsiteX45" fmla="*/ 12191696 w 12192000"/>
              <a:gd name="connsiteY45" fmla="*/ 2452 h 2802467"/>
              <a:gd name="connsiteX46" fmla="*/ 12191696 w 12192000"/>
              <a:gd name="connsiteY46" fmla="*/ 2236410 h 2802467"/>
              <a:gd name="connsiteX47" fmla="*/ 12192000 w 12192000"/>
              <a:gd name="connsiteY47" fmla="*/ 2236410 h 2802467"/>
              <a:gd name="connsiteX48" fmla="*/ 12192000 w 12192000"/>
              <a:gd name="connsiteY48" fmla="*/ 2802467 h 2802467"/>
              <a:gd name="connsiteX49" fmla="*/ 12191696 w 12192000"/>
              <a:gd name="connsiteY49" fmla="*/ 2802467 h 2802467"/>
              <a:gd name="connsiteX50" fmla="*/ 0 w 12192000"/>
              <a:gd name="connsiteY50" fmla="*/ 2802467 h 2802467"/>
              <a:gd name="connsiteX51" fmla="*/ 0 w 12192000"/>
              <a:gd name="connsiteY51" fmla="*/ 2236410 h 2802467"/>
              <a:gd name="connsiteX52" fmla="*/ 1 w 12192000"/>
              <a:gd name="connsiteY52" fmla="*/ 2236410 h 28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192000" h="2802467">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6" name="Picture 5" descr="blank graph for Black throated Green warbler from 1985-2019. Graphing date first heard between day 55 and 115 on the Julian calendar. ">
            <a:extLst>
              <a:ext uri="{FF2B5EF4-FFF2-40B4-BE49-F238E27FC236}">
                <a16:creationId xmlns:a16="http://schemas.microsoft.com/office/drawing/2014/main" id="{C935D81A-2E95-EE9C-3D9C-6493DCA5AC56}"/>
              </a:ext>
            </a:extLst>
          </p:cNvPr>
          <p:cNvPicPr>
            <a:picLocks noChangeAspect="1"/>
          </p:cNvPicPr>
          <p:nvPr/>
        </p:nvPicPr>
        <p:blipFill>
          <a:blip r:embed="rId7"/>
          <a:stretch>
            <a:fillRect/>
          </a:stretch>
        </p:blipFill>
        <p:spPr>
          <a:xfrm>
            <a:off x="194231" y="149129"/>
            <a:ext cx="7979016" cy="4739179"/>
          </a:xfrm>
          <a:prstGeom prst="rect">
            <a:avLst/>
          </a:prstGeom>
        </p:spPr>
      </p:pic>
      <p:pic>
        <p:nvPicPr>
          <p:cNvPr id="15" name="Picture 14" descr="Illustration of songbird with yellow head with brown plumage and white and black stripe on wing standing on branch against light green background, black-throated green warbler">
            <a:extLst>
              <a:ext uri="{FF2B5EF4-FFF2-40B4-BE49-F238E27FC236}">
                <a16:creationId xmlns:a16="http://schemas.microsoft.com/office/drawing/2014/main" id="{7AB3E5F7-FDB3-412D-AA3A-E77016C703A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210549" y="58531"/>
            <a:ext cx="1288891" cy="1288891"/>
          </a:xfrm>
          <a:prstGeom prst="rect">
            <a:avLst/>
          </a:prstGeom>
        </p:spPr>
      </p:pic>
      <p:sp>
        <p:nvSpPr>
          <p:cNvPr id="5" name="Rectangle 2"/>
          <p:cNvSpPr txBox="1">
            <a:spLocks noGrp="1" noChangeArrowheads="1"/>
          </p:cNvSpPr>
          <p:nvPr>
            <p:ph type="title" idx="4294967295"/>
          </p:nvPr>
        </p:nvSpPr>
        <p:spPr bwMode="auto">
          <a:xfrm>
            <a:off x="477687" y="4854346"/>
            <a:ext cx="6862012" cy="868026"/>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457200" rtl="0" eaLnBrk="1" fontAlgn="base" latinLnBrk="0" hangingPunct="1">
              <a:lnSpc>
                <a:spcPct val="90000"/>
              </a:lnSpc>
              <a:spcBef>
                <a:spcPct val="0"/>
              </a:spcBef>
              <a:spcAft>
                <a:spcPts val="600"/>
              </a:spcAft>
              <a:buClrTx/>
              <a:buSzTx/>
              <a:buFontTx/>
              <a:buNone/>
              <a:tabLst/>
              <a:defRPr/>
            </a:pPr>
            <a:r>
              <a:rPr kumimoji="0" lang="en-US" sz="2900" b="0" i="0" u="none" strike="noStrike" kern="1200" cap="none" spc="0" normalizeH="0" baseline="0" noProof="0" dirty="0">
                <a:ln>
                  <a:noFill/>
                </a:ln>
                <a:solidFill>
                  <a:srgbClr val="EBEBEB"/>
                </a:solidFill>
                <a:effectLst/>
                <a:uLnTx/>
                <a:uFillTx/>
                <a:latin typeface="+mj-lt"/>
                <a:ea typeface="+mj-ea"/>
                <a:cs typeface="+mj-cs"/>
              </a:rPr>
              <a:t>34 years of data = Better reliability?</a:t>
            </a:r>
          </a:p>
        </p:txBody>
      </p:sp>
    </p:spTree>
  </p:cSld>
  <p:clrMapOvr>
    <a:overrideClrMapping bg1="lt1" tx1="dk1" bg2="lt2" tx2="dk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3EAEA-A10C-415A-9CCF-FA5A1111CC83}"/>
              </a:ext>
            </a:extLst>
          </p:cNvPr>
          <p:cNvSpPr>
            <a:spLocks noGrp="1"/>
          </p:cNvSpPr>
          <p:nvPr>
            <p:ph type="title"/>
          </p:nvPr>
        </p:nvSpPr>
        <p:spPr/>
        <p:txBody>
          <a:bodyPr/>
          <a:lstStyle/>
          <a:p>
            <a:r>
              <a:rPr lang="en-US" dirty="0"/>
              <a:t>Now You Try….</a:t>
            </a:r>
          </a:p>
        </p:txBody>
      </p:sp>
      <p:pic>
        <p:nvPicPr>
          <p:cNvPr id="11" name="Content Placeholder 10" descr="example of where the first data point will be entered on the graph for the Black throated green warbler, Julian calendar day 98 for 1985.">
            <a:extLst>
              <a:ext uri="{FF2B5EF4-FFF2-40B4-BE49-F238E27FC236}">
                <a16:creationId xmlns:a16="http://schemas.microsoft.com/office/drawing/2014/main" id="{468D298A-5653-5CD6-BE2A-7EFC48BA13D3}"/>
              </a:ext>
            </a:extLst>
          </p:cNvPr>
          <p:cNvPicPr>
            <a:picLocks noGrp="1" noChangeAspect="1"/>
          </p:cNvPicPr>
          <p:nvPr>
            <p:ph sz="half" idx="1"/>
          </p:nvPr>
        </p:nvPicPr>
        <p:blipFill>
          <a:blip r:embed="rId3"/>
          <a:stretch>
            <a:fillRect/>
          </a:stretch>
        </p:blipFill>
        <p:spPr>
          <a:xfrm>
            <a:off x="155549" y="1152983"/>
            <a:ext cx="6466753" cy="4046161"/>
          </a:xfrm>
          <a:prstGeom prst="rect">
            <a:avLst/>
          </a:prstGeom>
        </p:spPr>
      </p:pic>
      <p:sp>
        <p:nvSpPr>
          <p:cNvPr id="7" name="TextBox 6">
            <a:extLst>
              <a:ext uri="{FF2B5EF4-FFF2-40B4-BE49-F238E27FC236}">
                <a16:creationId xmlns:a16="http://schemas.microsoft.com/office/drawing/2014/main" id="{09E80905-703D-4EE8-AE81-6F14BC77F7CA}"/>
              </a:ext>
            </a:extLst>
          </p:cNvPr>
          <p:cNvSpPr txBox="1"/>
          <p:nvPr/>
        </p:nvSpPr>
        <p:spPr>
          <a:xfrm>
            <a:off x="646770" y="5400653"/>
            <a:ext cx="6039779" cy="830997"/>
          </a:xfrm>
          <a:prstGeom prst="rect">
            <a:avLst/>
          </a:prstGeom>
          <a:noFill/>
        </p:spPr>
        <p:txBody>
          <a:bodyPr wrap="square" rtlCol="0">
            <a:spAutoFit/>
          </a:bodyPr>
          <a:lstStyle/>
          <a:p>
            <a:pPr marL="285750" indent="-285750">
              <a:buFont typeface="Arial" panose="020B0604020202020204" pitchFamily="34" charset="0"/>
              <a:buChar char="•"/>
            </a:pPr>
            <a:r>
              <a:rPr lang="en-US" sz="1600"/>
              <a:t>On graphing activity printout, enter dots on the graph above the year of the x-axis, corresponding to the y-axis dates. 1985 is input as an example: April 8</a:t>
            </a:r>
            <a:r>
              <a:rPr lang="en-US" sz="1600" baseline="30000"/>
              <a:t>th</a:t>
            </a:r>
            <a:r>
              <a:rPr lang="en-US" sz="1600"/>
              <a:t>.</a:t>
            </a:r>
          </a:p>
        </p:txBody>
      </p:sp>
      <p:pic>
        <p:nvPicPr>
          <p:cNvPr id="3" name="Picture 3">
            <a:extLst>
              <a:ext uri="{FF2B5EF4-FFF2-40B4-BE49-F238E27FC236}">
                <a16:creationId xmlns:a16="http://schemas.microsoft.com/office/drawing/2014/main" id="{2C980321-EBD5-BBED-594E-F503EF3C22FB}"/>
              </a:ext>
              <a:ext uri="{C183D7F6-B498-43B3-948B-1728B52AA6E4}">
                <adec:decorative xmlns:adec="http://schemas.microsoft.com/office/drawing/2017/decorative" val="1"/>
              </a:ext>
            </a:extLst>
          </p:cNvPr>
          <p:cNvPicPr>
            <a:picLocks noChangeAspect="1"/>
          </p:cNvPicPr>
          <p:nvPr/>
        </p:nvPicPr>
        <p:blipFill rotWithShape="1">
          <a:blip r:embed="rId4"/>
          <a:srcRect l="37523" t="14639" r="52266" b="10011"/>
          <a:stretch/>
        </p:blipFill>
        <p:spPr>
          <a:xfrm>
            <a:off x="-2384029" y="452718"/>
            <a:ext cx="1558562" cy="6456275"/>
          </a:xfrm>
          <a:prstGeom prst="rect">
            <a:avLst/>
          </a:prstGeom>
        </p:spPr>
      </p:pic>
      <p:sp>
        <p:nvSpPr>
          <p:cNvPr id="9" name="Oval 8">
            <a:extLst>
              <a:ext uri="{FF2B5EF4-FFF2-40B4-BE49-F238E27FC236}">
                <a16:creationId xmlns:a16="http://schemas.microsoft.com/office/drawing/2014/main" id="{49015935-CA6B-4744-AB08-969A51D28AF7}"/>
              </a:ext>
              <a:ext uri="{C183D7F6-B498-43B3-948B-1728B52AA6E4}">
                <adec:decorative xmlns:adec="http://schemas.microsoft.com/office/drawing/2017/decorative" val="1"/>
              </a:ext>
            </a:extLst>
          </p:cNvPr>
          <p:cNvSpPr/>
          <p:nvPr/>
        </p:nvSpPr>
        <p:spPr>
          <a:xfrm>
            <a:off x="1712636" y="2484164"/>
            <a:ext cx="168531" cy="16031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1AF9FA4D-FB9C-DF69-48D1-92EB25A64A6B}"/>
              </a:ext>
            </a:extLst>
          </p:cNvPr>
          <p:cNvSpPr txBox="1"/>
          <p:nvPr/>
        </p:nvSpPr>
        <p:spPr>
          <a:xfrm>
            <a:off x="6823463" y="629763"/>
            <a:ext cx="2206056" cy="523220"/>
          </a:xfrm>
          <a:prstGeom prst="rect">
            <a:avLst/>
          </a:prstGeom>
          <a:solidFill>
            <a:schemeClr val="accent1">
              <a:lumMod val="60000"/>
              <a:lumOff val="40000"/>
            </a:schemeClr>
          </a:solidFill>
        </p:spPr>
        <p:txBody>
          <a:bodyPr wrap="square" rtlCol="0">
            <a:spAutoFit/>
          </a:bodyPr>
          <a:lstStyle/>
          <a:p>
            <a:r>
              <a:rPr lang="en-US" sz="1400" dirty="0">
                <a:solidFill>
                  <a:schemeClr val="bg1"/>
                </a:solidFill>
              </a:rPr>
              <a:t>Black-Throated Green Warbler First Heard</a:t>
            </a:r>
          </a:p>
        </p:txBody>
      </p:sp>
      <p:graphicFrame>
        <p:nvGraphicFramePr>
          <p:cNvPr id="14" name="Table 13" descr="screen shot of the Julian and Gregorian calendar dates for the arrival of the Black throated green from 1985 - 2019.">
            <a:extLst>
              <a:ext uri="{FF2B5EF4-FFF2-40B4-BE49-F238E27FC236}">
                <a16:creationId xmlns:a16="http://schemas.microsoft.com/office/drawing/2014/main" id="{713A2138-593C-3F20-4DC7-8CDE51158084}"/>
              </a:ext>
            </a:extLst>
          </p:cNvPr>
          <p:cNvGraphicFramePr>
            <a:graphicFrameLocks noGrp="1"/>
          </p:cNvGraphicFramePr>
          <p:nvPr>
            <p:extLst>
              <p:ext uri="{D42A27DB-BD31-4B8C-83A1-F6EECF244321}">
                <p14:modId xmlns:p14="http://schemas.microsoft.com/office/powerpoint/2010/main" val="1735226948"/>
              </p:ext>
            </p:extLst>
          </p:nvPr>
        </p:nvGraphicFramePr>
        <p:xfrm>
          <a:off x="6823463" y="1163791"/>
          <a:ext cx="2188864" cy="5528846"/>
        </p:xfrm>
        <a:graphic>
          <a:graphicData uri="http://schemas.openxmlformats.org/drawingml/2006/table">
            <a:tbl>
              <a:tblPr firstRow="1" firstCol="1" bandRow="1" bandCol="1">
                <a:tableStyleId>{B301B821-A1FF-4177-AEE7-76D212191A09}</a:tableStyleId>
              </a:tblPr>
              <a:tblGrid>
                <a:gridCol w="592566">
                  <a:extLst>
                    <a:ext uri="{9D8B030D-6E8A-4147-A177-3AD203B41FA5}">
                      <a16:colId xmlns:a16="http://schemas.microsoft.com/office/drawing/2014/main" val="293708107"/>
                    </a:ext>
                  </a:extLst>
                </a:gridCol>
                <a:gridCol w="749776">
                  <a:extLst>
                    <a:ext uri="{9D8B030D-6E8A-4147-A177-3AD203B41FA5}">
                      <a16:colId xmlns:a16="http://schemas.microsoft.com/office/drawing/2014/main" val="732268945"/>
                    </a:ext>
                  </a:extLst>
                </a:gridCol>
                <a:gridCol w="846522">
                  <a:extLst>
                    <a:ext uri="{9D8B030D-6E8A-4147-A177-3AD203B41FA5}">
                      <a16:colId xmlns:a16="http://schemas.microsoft.com/office/drawing/2014/main" val="843726422"/>
                    </a:ext>
                  </a:extLst>
                </a:gridCol>
              </a:tblGrid>
              <a:tr h="289246">
                <a:tc>
                  <a:txBody>
                    <a:bodyPr/>
                    <a:lstStyle/>
                    <a:p>
                      <a:pPr algn="ctr" fontAlgn="b"/>
                      <a:r>
                        <a:rPr lang="en-US" sz="900" b="1" u="none" strike="noStrike">
                          <a:ln>
                            <a:noFill/>
                          </a:ln>
                          <a:solidFill>
                            <a:schemeClr val="bg1"/>
                          </a:solidFill>
                          <a:effectLst/>
                        </a:rPr>
                        <a:t>Year</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ctr" fontAlgn="b"/>
                      <a:r>
                        <a:rPr lang="en-US" sz="900" b="1" u="none" strike="noStrike">
                          <a:ln>
                            <a:noFill/>
                          </a:ln>
                          <a:solidFill>
                            <a:schemeClr val="bg1"/>
                          </a:solidFill>
                          <a:effectLst/>
                        </a:rPr>
                        <a:t>Julian Day</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ctr" fontAlgn="b"/>
                      <a:r>
                        <a:rPr lang="en-US" sz="900" b="1" u="none" strike="noStrike">
                          <a:ln>
                            <a:noFill/>
                          </a:ln>
                          <a:solidFill>
                            <a:schemeClr val="bg1"/>
                          </a:solidFill>
                          <a:effectLst/>
                        </a:rPr>
                        <a:t>Arrival Date</a:t>
                      </a:r>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324663288"/>
                  </a:ext>
                </a:extLst>
              </a:tr>
              <a:tr h="144717">
                <a:tc>
                  <a:txBody>
                    <a:bodyPr/>
                    <a:lstStyle/>
                    <a:p>
                      <a:pPr algn="r" fontAlgn="b"/>
                      <a:r>
                        <a:rPr lang="en-US" sz="900" b="1" u="none" strike="noStrike">
                          <a:ln>
                            <a:noFill/>
                          </a:ln>
                          <a:solidFill>
                            <a:schemeClr val="bg1"/>
                          </a:solidFill>
                          <a:effectLst/>
                        </a:rPr>
                        <a:t>1985</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98</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8-Apr</a:t>
                      </a:r>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1346670874"/>
                  </a:ext>
                </a:extLst>
              </a:tr>
              <a:tr h="144717">
                <a:tc>
                  <a:txBody>
                    <a:bodyPr/>
                    <a:lstStyle/>
                    <a:p>
                      <a:pPr algn="r" fontAlgn="b"/>
                      <a:r>
                        <a:rPr lang="en-US" sz="900" b="1" u="none" strike="noStrike">
                          <a:ln>
                            <a:noFill/>
                          </a:ln>
                          <a:solidFill>
                            <a:schemeClr val="bg1"/>
                          </a:solidFill>
                          <a:effectLst/>
                        </a:rPr>
                        <a:t>1986</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91</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1-Apr</a:t>
                      </a:r>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3889614023"/>
                  </a:ext>
                </a:extLst>
              </a:tr>
              <a:tr h="144717">
                <a:tc>
                  <a:txBody>
                    <a:bodyPr/>
                    <a:lstStyle/>
                    <a:p>
                      <a:pPr algn="r" fontAlgn="b"/>
                      <a:r>
                        <a:rPr lang="en-US" sz="900" b="1" u="none" strike="noStrike">
                          <a:ln>
                            <a:noFill/>
                          </a:ln>
                          <a:solidFill>
                            <a:schemeClr val="bg1"/>
                          </a:solidFill>
                          <a:effectLst/>
                        </a:rPr>
                        <a:t>1987</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l" fontAlgn="b"/>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l" fontAlgn="b"/>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1490571470"/>
                  </a:ext>
                </a:extLst>
              </a:tr>
              <a:tr h="144717">
                <a:tc>
                  <a:txBody>
                    <a:bodyPr/>
                    <a:lstStyle/>
                    <a:p>
                      <a:pPr algn="r" fontAlgn="b"/>
                      <a:r>
                        <a:rPr lang="en-US" sz="900" b="1" u="none" strike="noStrike">
                          <a:ln>
                            <a:noFill/>
                          </a:ln>
                          <a:solidFill>
                            <a:schemeClr val="bg1"/>
                          </a:solidFill>
                          <a:effectLst/>
                        </a:rPr>
                        <a:t>1988</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l" fontAlgn="b"/>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l" fontAlgn="b"/>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1914214373"/>
                  </a:ext>
                </a:extLst>
              </a:tr>
              <a:tr h="144717">
                <a:tc>
                  <a:txBody>
                    <a:bodyPr/>
                    <a:lstStyle/>
                    <a:p>
                      <a:pPr algn="r" fontAlgn="b"/>
                      <a:r>
                        <a:rPr lang="en-US" sz="900" b="1" u="none" strike="noStrike">
                          <a:ln>
                            <a:noFill/>
                          </a:ln>
                          <a:solidFill>
                            <a:schemeClr val="bg1"/>
                          </a:solidFill>
                          <a:effectLst/>
                        </a:rPr>
                        <a:t>1989</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111</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21-Apr</a:t>
                      </a:r>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2177861908"/>
                  </a:ext>
                </a:extLst>
              </a:tr>
              <a:tr h="144717">
                <a:tc>
                  <a:txBody>
                    <a:bodyPr/>
                    <a:lstStyle/>
                    <a:p>
                      <a:pPr algn="r" fontAlgn="b"/>
                      <a:r>
                        <a:rPr lang="en-US" sz="900" b="1" u="none" strike="noStrike">
                          <a:ln>
                            <a:noFill/>
                          </a:ln>
                          <a:solidFill>
                            <a:schemeClr val="bg1"/>
                          </a:solidFill>
                          <a:effectLst/>
                        </a:rPr>
                        <a:t>1990</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l" fontAlgn="b"/>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l" fontAlgn="b"/>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3287991195"/>
                  </a:ext>
                </a:extLst>
              </a:tr>
              <a:tr h="144717">
                <a:tc>
                  <a:txBody>
                    <a:bodyPr/>
                    <a:lstStyle/>
                    <a:p>
                      <a:pPr algn="r" fontAlgn="b"/>
                      <a:r>
                        <a:rPr lang="en-US" sz="900" b="1" u="none" strike="noStrike">
                          <a:ln>
                            <a:noFill/>
                          </a:ln>
                          <a:solidFill>
                            <a:schemeClr val="bg1"/>
                          </a:solidFill>
                          <a:effectLst/>
                        </a:rPr>
                        <a:t>1991</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l" fontAlgn="b"/>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l" fontAlgn="b"/>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3985564639"/>
                  </a:ext>
                </a:extLst>
              </a:tr>
              <a:tr h="144717">
                <a:tc>
                  <a:txBody>
                    <a:bodyPr/>
                    <a:lstStyle/>
                    <a:p>
                      <a:pPr algn="r" fontAlgn="b"/>
                      <a:r>
                        <a:rPr lang="en-US" sz="900" b="1" u="none" strike="noStrike">
                          <a:ln>
                            <a:noFill/>
                          </a:ln>
                          <a:solidFill>
                            <a:schemeClr val="bg1"/>
                          </a:solidFill>
                          <a:effectLst/>
                        </a:rPr>
                        <a:t>1992</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97</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6-Apr</a:t>
                      </a:r>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3237094479"/>
                  </a:ext>
                </a:extLst>
              </a:tr>
              <a:tr h="144717">
                <a:tc>
                  <a:txBody>
                    <a:bodyPr/>
                    <a:lstStyle/>
                    <a:p>
                      <a:pPr algn="r" fontAlgn="b"/>
                      <a:r>
                        <a:rPr lang="en-US" sz="900" b="1" u="none" strike="noStrike">
                          <a:ln>
                            <a:noFill/>
                          </a:ln>
                          <a:solidFill>
                            <a:schemeClr val="bg1"/>
                          </a:solidFill>
                          <a:effectLst/>
                        </a:rPr>
                        <a:t>1993</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102</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12-Apr</a:t>
                      </a:r>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345472224"/>
                  </a:ext>
                </a:extLst>
              </a:tr>
              <a:tr h="144717">
                <a:tc>
                  <a:txBody>
                    <a:bodyPr/>
                    <a:lstStyle/>
                    <a:p>
                      <a:pPr algn="r" fontAlgn="b"/>
                      <a:r>
                        <a:rPr lang="en-US" sz="900" b="1" u="none" strike="noStrike">
                          <a:ln>
                            <a:noFill/>
                          </a:ln>
                          <a:solidFill>
                            <a:schemeClr val="bg1"/>
                          </a:solidFill>
                          <a:effectLst/>
                        </a:rPr>
                        <a:t>1994</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l" fontAlgn="b"/>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l" fontAlgn="b"/>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4000333211"/>
                  </a:ext>
                </a:extLst>
              </a:tr>
              <a:tr h="144717">
                <a:tc>
                  <a:txBody>
                    <a:bodyPr/>
                    <a:lstStyle/>
                    <a:p>
                      <a:pPr algn="r" fontAlgn="b"/>
                      <a:r>
                        <a:rPr lang="en-US" sz="900" b="1" u="none" strike="noStrike">
                          <a:ln>
                            <a:noFill/>
                          </a:ln>
                          <a:solidFill>
                            <a:schemeClr val="bg1"/>
                          </a:solidFill>
                          <a:effectLst/>
                        </a:rPr>
                        <a:t>1995</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86</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27-Mar</a:t>
                      </a:r>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1752955121"/>
                  </a:ext>
                </a:extLst>
              </a:tr>
              <a:tr h="144717">
                <a:tc>
                  <a:txBody>
                    <a:bodyPr/>
                    <a:lstStyle/>
                    <a:p>
                      <a:pPr algn="r" fontAlgn="b"/>
                      <a:r>
                        <a:rPr lang="en-US" sz="900" b="1" u="none" strike="noStrike">
                          <a:ln>
                            <a:noFill/>
                          </a:ln>
                          <a:solidFill>
                            <a:schemeClr val="bg1"/>
                          </a:solidFill>
                          <a:effectLst/>
                        </a:rPr>
                        <a:t>1996</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l" fontAlgn="b"/>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l" fontAlgn="b"/>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795282917"/>
                  </a:ext>
                </a:extLst>
              </a:tr>
              <a:tr h="144717">
                <a:tc>
                  <a:txBody>
                    <a:bodyPr/>
                    <a:lstStyle/>
                    <a:p>
                      <a:pPr algn="r" fontAlgn="b"/>
                      <a:r>
                        <a:rPr lang="en-US" sz="900" b="1" u="none" strike="noStrike">
                          <a:ln>
                            <a:noFill/>
                          </a:ln>
                          <a:solidFill>
                            <a:schemeClr val="bg1"/>
                          </a:solidFill>
                          <a:effectLst/>
                        </a:rPr>
                        <a:t>1997</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l" fontAlgn="b"/>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l" fontAlgn="b"/>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4146837268"/>
                  </a:ext>
                </a:extLst>
              </a:tr>
              <a:tr h="144717">
                <a:tc>
                  <a:txBody>
                    <a:bodyPr/>
                    <a:lstStyle/>
                    <a:p>
                      <a:pPr algn="r" fontAlgn="b"/>
                      <a:r>
                        <a:rPr lang="en-US" sz="900" b="1" u="none" strike="noStrike">
                          <a:ln>
                            <a:noFill/>
                          </a:ln>
                          <a:solidFill>
                            <a:schemeClr val="bg1"/>
                          </a:solidFill>
                          <a:effectLst/>
                        </a:rPr>
                        <a:t>1998</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90</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31-Mar</a:t>
                      </a:r>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3163552590"/>
                  </a:ext>
                </a:extLst>
              </a:tr>
              <a:tr h="144717">
                <a:tc>
                  <a:txBody>
                    <a:bodyPr/>
                    <a:lstStyle/>
                    <a:p>
                      <a:pPr algn="r" fontAlgn="b"/>
                      <a:r>
                        <a:rPr lang="en-US" sz="900" b="1" u="none" strike="noStrike">
                          <a:ln>
                            <a:noFill/>
                          </a:ln>
                          <a:solidFill>
                            <a:schemeClr val="bg1"/>
                          </a:solidFill>
                          <a:effectLst/>
                        </a:rPr>
                        <a:t>1999</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94</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4-Apr</a:t>
                      </a:r>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592425514"/>
                  </a:ext>
                </a:extLst>
              </a:tr>
              <a:tr h="125569">
                <a:tc>
                  <a:txBody>
                    <a:bodyPr/>
                    <a:lstStyle/>
                    <a:p>
                      <a:pPr algn="r" fontAlgn="b"/>
                      <a:r>
                        <a:rPr lang="en-US" sz="900" b="1" u="none" strike="noStrike">
                          <a:ln>
                            <a:noFill/>
                          </a:ln>
                          <a:solidFill>
                            <a:schemeClr val="bg1"/>
                          </a:solidFill>
                          <a:effectLst/>
                        </a:rPr>
                        <a:t>2000</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84</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24-Mar</a:t>
                      </a:r>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2621204216"/>
                  </a:ext>
                </a:extLst>
              </a:tr>
              <a:tr h="178255">
                <a:tc>
                  <a:txBody>
                    <a:bodyPr/>
                    <a:lstStyle/>
                    <a:p>
                      <a:pPr algn="r" fontAlgn="b"/>
                      <a:r>
                        <a:rPr lang="en-US" sz="900" b="1" u="none" strike="noStrike">
                          <a:ln>
                            <a:noFill/>
                          </a:ln>
                          <a:solidFill>
                            <a:schemeClr val="bg1"/>
                          </a:solidFill>
                          <a:effectLst/>
                        </a:rPr>
                        <a:t>2001</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93</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3-Apr</a:t>
                      </a:r>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1731806327"/>
                  </a:ext>
                </a:extLst>
              </a:tr>
              <a:tr h="144717">
                <a:tc>
                  <a:txBody>
                    <a:bodyPr/>
                    <a:lstStyle/>
                    <a:p>
                      <a:pPr algn="r" fontAlgn="b"/>
                      <a:r>
                        <a:rPr lang="en-US" sz="900" b="1" u="none" strike="noStrike">
                          <a:ln>
                            <a:noFill/>
                          </a:ln>
                          <a:solidFill>
                            <a:schemeClr val="bg1"/>
                          </a:solidFill>
                          <a:effectLst/>
                        </a:rPr>
                        <a:t>2002</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88</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29-Mar</a:t>
                      </a:r>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1279693203"/>
                  </a:ext>
                </a:extLst>
              </a:tr>
              <a:tr h="144717">
                <a:tc>
                  <a:txBody>
                    <a:bodyPr/>
                    <a:lstStyle/>
                    <a:p>
                      <a:pPr algn="r" fontAlgn="b"/>
                      <a:r>
                        <a:rPr lang="en-US" sz="900" b="1" u="none" strike="noStrike">
                          <a:ln>
                            <a:noFill/>
                          </a:ln>
                          <a:solidFill>
                            <a:schemeClr val="bg1"/>
                          </a:solidFill>
                          <a:effectLst/>
                        </a:rPr>
                        <a:t>2003</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l" fontAlgn="b"/>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23-Mar</a:t>
                      </a:r>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174164081"/>
                  </a:ext>
                </a:extLst>
              </a:tr>
              <a:tr h="144717">
                <a:tc>
                  <a:txBody>
                    <a:bodyPr/>
                    <a:lstStyle/>
                    <a:p>
                      <a:pPr algn="r" fontAlgn="b"/>
                      <a:r>
                        <a:rPr lang="en-US" sz="900" b="1" u="none" strike="noStrike">
                          <a:ln>
                            <a:noFill/>
                          </a:ln>
                          <a:solidFill>
                            <a:schemeClr val="bg1"/>
                          </a:solidFill>
                          <a:effectLst/>
                        </a:rPr>
                        <a:t>2004</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86</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26-Mar</a:t>
                      </a:r>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1529056105"/>
                  </a:ext>
                </a:extLst>
              </a:tr>
              <a:tr h="144717">
                <a:tc>
                  <a:txBody>
                    <a:bodyPr/>
                    <a:lstStyle/>
                    <a:p>
                      <a:pPr algn="r" fontAlgn="b"/>
                      <a:r>
                        <a:rPr lang="en-US" sz="900" b="1" u="none" strike="noStrike">
                          <a:ln>
                            <a:noFill/>
                          </a:ln>
                          <a:solidFill>
                            <a:schemeClr val="bg1"/>
                          </a:solidFill>
                          <a:effectLst/>
                        </a:rPr>
                        <a:t>2005</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88</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29-Mar</a:t>
                      </a:r>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3665740568"/>
                  </a:ext>
                </a:extLst>
              </a:tr>
              <a:tr h="144717">
                <a:tc>
                  <a:txBody>
                    <a:bodyPr/>
                    <a:lstStyle/>
                    <a:p>
                      <a:pPr algn="r" fontAlgn="b"/>
                      <a:r>
                        <a:rPr lang="en-US" sz="900" b="1" u="none" strike="noStrike">
                          <a:ln>
                            <a:noFill/>
                          </a:ln>
                          <a:solidFill>
                            <a:schemeClr val="bg1"/>
                          </a:solidFill>
                          <a:effectLst/>
                        </a:rPr>
                        <a:t>2006</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88</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29-Mar</a:t>
                      </a:r>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2134771031"/>
                  </a:ext>
                </a:extLst>
              </a:tr>
              <a:tr h="144717">
                <a:tc>
                  <a:txBody>
                    <a:bodyPr/>
                    <a:lstStyle/>
                    <a:p>
                      <a:pPr algn="r" fontAlgn="b"/>
                      <a:r>
                        <a:rPr lang="en-US" sz="900" b="1" u="none" strike="noStrike">
                          <a:ln>
                            <a:noFill/>
                          </a:ln>
                          <a:solidFill>
                            <a:schemeClr val="bg1"/>
                          </a:solidFill>
                          <a:effectLst/>
                        </a:rPr>
                        <a:t>2007</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81</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22-Mar</a:t>
                      </a:r>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91918711"/>
                  </a:ext>
                </a:extLst>
              </a:tr>
              <a:tr h="144717">
                <a:tc>
                  <a:txBody>
                    <a:bodyPr/>
                    <a:lstStyle/>
                    <a:p>
                      <a:pPr algn="r" fontAlgn="b"/>
                      <a:r>
                        <a:rPr lang="en-US" sz="900" b="1" u="none" strike="noStrike">
                          <a:ln>
                            <a:noFill/>
                          </a:ln>
                          <a:solidFill>
                            <a:schemeClr val="bg1"/>
                          </a:solidFill>
                          <a:effectLst/>
                        </a:rPr>
                        <a:t>2008</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88</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28-Mar</a:t>
                      </a:r>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1848886767"/>
                  </a:ext>
                </a:extLst>
              </a:tr>
              <a:tr h="144717">
                <a:tc>
                  <a:txBody>
                    <a:bodyPr/>
                    <a:lstStyle/>
                    <a:p>
                      <a:pPr algn="r" fontAlgn="b"/>
                      <a:r>
                        <a:rPr lang="en-US" sz="900" b="1" u="none" strike="noStrike">
                          <a:ln>
                            <a:noFill/>
                          </a:ln>
                          <a:solidFill>
                            <a:schemeClr val="bg1"/>
                          </a:solidFill>
                          <a:effectLst/>
                        </a:rPr>
                        <a:t>2009</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l" fontAlgn="b"/>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l" fontAlgn="b"/>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1135072520"/>
                  </a:ext>
                </a:extLst>
              </a:tr>
              <a:tr h="144717">
                <a:tc>
                  <a:txBody>
                    <a:bodyPr/>
                    <a:lstStyle/>
                    <a:p>
                      <a:pPr algn="r" fontAlgn="b"/>
                      <a:r>
                        <a:rPr lang="en-US" sz="900" b="1" u="none" strike="noStrike">
                          <a:ln>
                            <a:noFill/>
                          </a:ln>
                          <a:solidFill>
                            <a:schemeClr val="bg1"/>
                          </a:solidFill>
                          <a:effectLst/>
                        </a:rPr>
                        <a:t>2010</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l" fontAlgn="b"/>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l" fontAlgn="b"/>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1423967552"/>
                  </a:ext>
                </a:extLst>
              </a:tr>
              <a:tr h="144717">
                <a:tc>
                  <a:txBody>
                    <a:bodyPr/>
                    <a:lstStyle/>
                    <a:p>
                      <a:pPr algn="r" fontAlgn="b"/>
                      <a:r>
                        <a:rPr lang="en-US" sz="900" b="1" u="none" strike="noStrike">
                          <a:ln>
                            <a:noFill/>
                          </a:ln>
                          <a:solidFill>
                            <a:schemeClr val="bg1"/>
                          </a:solidFill>
                          <a:effectLst/>
                        </a:rPr>
                        <a:t>2011</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83</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24-Mar</a:t>
                      </a:r>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4014367243"/>
                  </a:ext>
                </a:extLst>
              </a:tr>
              <a:tr h="144717">
                <a:tc>
                  <a:txBody>
                    <a:bodyPr/>
                    <a:lstStyle/>
                    <a:p>
                      <a:pPr algn="r" fontAlgn="b"/>
                      <a:r>
                        <a:rPr lang="en-US" sz="900" b="1" u="none" strike="noStrike">
                          <a:ln>
                            <a:noFill/>
                          </a:ln>
                          <a:solidFill>
                            <a:schemeClr val="bg1"/>
                          </a:solidFill>
                          <a:effectLst/>
                        </a:rPr>
                        <a:t>2012</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79</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19-Mar</a:t>
                      </a:r>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1634764990"/>
                  </a:ext>
                </a:extLst>
              </a:tr>
              <a:tr h="144717">
                <a:tc>
                  <a:txBody>
                    <a:bodyPr/>
                    <a:lstStyle/>
                    <a:p>
                      <a:pPr algn="r" fontAlgn="b"/>
                      <a:r>
                        <a:rPr lang="en-US" sz="900" b="1" u="none" strike="noStrike">
                          <a:ln>
                            <a:noFill/>
                          </a:ln>
                          <a:solidFill>
                            <a:schemeClr val="bg1"/>
                          </a:solidFill>
                          <a:effectLst/>
                        </a:rPr>
                        <a:t>2013</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89</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30-Mar</a:t>
                      </a:r>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3814200157"/>
                  </a:ext>
                </a:extLst>
              </a:tr>
              <a:tr h="144717">
                <a:tc>
                  <a:txBody>
                    <a:bodyPr/>
                    <a:lstStyle/>
                    <a:p>
                      <a:pPr algn="r" fontAlgn="b"/>
                      <a:r>
                        <a:rPr lang="en-US" sz="900" b="1" u="none" strike="noStrike">
                          <a:ln>
                            <a:noFill/>
                          </a:ln>
                          <a:solidFill>
                            <a:schemeClr val="bg1"/>
                          </a:solidFill>
                          <a:effectLst/>
                        </a:rPr>
                        <a:t>2014</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61</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2-Mar</a:t>
                      </a:r>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1802128225"/>
                  </a:ext>
                </a:extLst>
              </a:tr>
              <a:tr h="144717">
                <a:tc>
                  <a:txBody>
                    <a:bodyPr/>
                    <a:lstStyle/>
                    <a:p>
                      <a:pPr algn="r" fontAlgn="b"/>
                      <a:r>
                        <a:rPr lang="en-US" sz="900" b="1" u="none" strike="noStrike">
                          <a:ln>
                            <a:noFill/>
                          </a:ln>
                          <a:solidFill>
                            <a:schemeClr val="bg1"/>
                          </a:solidFill>
                          <a:effectLst/>
                        </a:rPr>
                        <a:t>2015</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67</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8-Mar</a:t>
                      </a:r>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3339702345"/>
                  </a:ext>
                </a:extLst>
              </a:tr>
              <a:tr h="144717">
                <a:tc>
                  <a:txBody>
                    <a:bodyPr/>
                    <a:lstStyle/>
                    <a:p>
                      <a:pPr algn="r" fontAlgn="b"/>
                      <a:r>
                        <a:rPr lang="en-US" sz="900" b="1" u="none" strike="noStrike">
                          <a:ln>
                            <a:noFill/>
                          </a:ln>
                          <a:solidFill>
                            <a:schemeClr val="bg1"/>
                          </a:solidFill>
                          <a:effectLst/>
                        </a:rPr>
                        <a:t>2016</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83</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23-Mar</a:t>
                      </a:r>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713029016"/>
                  </a:ext>
                </a:extLst>
              </a:tr>
              <a:tr h="144717">
                <a:tc>
                  <a:txBody>
                    <a:bodyPr/>
                    <a:lstStyle/>
                    <a:p>
                      <a:pPr algn="r" fontAlgn="b"/>
                      <a:r>
                        <a:rPr lang="en-US" sz="900" b="1" u="none" strike="noStrike">
                          <a:ln>
                            <a:noFill/>
                          </a:ln>
                          <a:solidFill>
                            <a:schemeClr val="bg1"/>
                          </a:solidFill>
                          <a:effectLst/>
                        </a:rPr>
                        <a:t>2017</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86</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27-Mar</a:t>
                      </a:r>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2351351839"/>
                  </a:ext>
                </a:extLst>
              </a:tr>
              <a:tr h="144717">
                <a:tc>
                  <a:txBody>
                    <a:bodyPr/>
                    <a:lstStyle/>
                    <a:p>
                      <a:pPr algn="r" fontAlgn="b"/>
                      <a:r>
                        <a:rPr lang="en-US" sz="900" b="1" u="none" strike="noStrike">
                          <a:ln>
                            <a:noFill/>
                          </a:ln>
                          <a:solidFill>
                            <a:schemeClr val="bg1"/>
                          </a:solidFill>
                          <a:effectLst/>
                        </a:rPr>
                        <a:t>2018</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86</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27-Mar</a:t>
                      </a:r>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1325271620"/>
                  </a:ext>
                </a:extLst>
              </a:tr>
              <a:tr h="144717">
                <a:tc>
                  <a:txBody>
                    <a:bodyPr/>
                    <a:lstStyle/>
                    <a:p>
                      <a:pPr algn="r" fontAlgn="b"/>
                      <a:r>
                        <a:rPr lang="en-US" sz="900" b="1" u="none" strike="noStrike">
                          <a:ln>
                            <a:noFill/>
                          </a:ln>
                          <a:solidFill>
                            <a:schemeClr val="bg1"/>
                          </a:solidFill>
                          <a:effectLst/>
                        </a:rPr>
                        <a:t>2019</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85</a:t>
                      </a:r>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r" fontAlgn="b"/>
                      <a:r>
                        <a:rPr lang="en-US" sz="900" b="1" u="none" strike="noStrike">
                          <a:ln>
                            <a:noFill/>
                          </a:ln>
                          <a:solidFill>
                            <a:schemeClr val="bg1"/>
                          </a:solidFill>
                          <a:effectLst/>
                        </a:rPr>
                        <a:t>26-Mar</a:t>
                      </a:r>
                      <a:endParaRPr lang="en-US" sz="900" b="1" i="0" u="none" strike="noStrike">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3510446130"/>
                  </a:ext>
                </a:extLst>
              </a:tr>
              <a:tr h="144717">
                <a:tc>
                  <a:txBody>
                    <a:bodyPr/>
                    <a:lstStyle/>
                    <a:p>
                      <a:pPr algn="l" fontAlgn="b"/>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l" fontAlgn="b"/>
                      <a:endParaRPr lang="en-US" sz="900" b="1" i="0" u="none" strike="noStrike">
                        <a:ln>
                          <a:noFill/>
                        </a:ln>
                        <a:solidFill>
                          <a:schemeClr val="bg1"/>
                        </a:solidFill>
                        <a:effectLst/>
                        <a:latin typeface="Calibri" panose="020F0502020204030204" pitchFamily="34" charset="0"/>
                      </a:endParaRPr>
                    </a:p>
                  </a:txBody>
                  <a:tcPr marL="3807" marR="3807" marT="3807" marB="0" anchor="b"/>
                </a:tc>
                <a:tc>
                  <a:txBody>
                    <a:bodyPr/>
                    <a:lstStyle/>
                    <a:p>
                      <a:pPr algn="l" fontAlgn="b"/>
                      <a:endParaRPr lang="en-US" sz="900" b="1" i="0" u="none" strike="noStrike" dirty="0">
                        <a:ln>
                          <a:noFill/>
                        </a:ln>
                        <a:solidFill>
                          <a:schemeClr val="bg1"/>
                        </a:solidFill>
                        <a:effectLst/>
                        <a:latin typeface="Calibri" panose="020F0502020204030204" pitchFamily="34" charset="0"/>
                      </a:endParaRPr>
                    </a:p>
                  </a:txBody>
                  <a:tcPr marL="3807" marR="3807" marT="3807" marB="0" anchor="b"/>
                </a:tc>
                <a:extLst>
                  <a:ext uri="{0D108BD9-81ED-4DB2-BD59-A6C34878D82A}">
                    <a16:rowId xmlns:a16="http://schemas.microsoft.com/office/drawing/2014/main" val="3778748608"/>
                  </a:ext>
                </a:extLst>
              </a:tr>
            </a:tbl>
          </a:graphicData>
        </a:graphic>
      </p:graphicFrame>
    </p:spTree>
    <p:extLst>
      <p:ext uri="{BB962C8B-B14F-4D97-AF65-F5344CB8AC3E}">
        <p14:creationId xmlns:p14="http://schemas.microsoft.com/office/powerpoint/2010/main" val="41389966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14" name="Picture 13">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16" name="Oval 15">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8" name="Picture 17">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20" name="Picture 19">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22" name="Rectangle 21">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4" name="Rectangle 23">
            <a:extLst>
              <a:ext uri="{FF2B5EF4-FFF2-40B4-BE49-F238E27FC236}">
                <a16:creationId xmlns:a16="http://schemas.microsoft.com/office/drawing/2014/main" id="{D27CF008-4B18-436D-B2D5-C1346C124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
            <a:ext cx="9143771" cy="47307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CE22DAD8-5F67-4B73-ADA9-06EF381F7A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Freeform 16">
            <a:extLst>
              <a:ext uri="{FF2B5EF4-FFF2-40B4-BE49-F238E27FC236}">
                <a16:creationId xmlns:a16="http://schemas.microsoft.com/office/drawing/2014/main" id="{E4F17063-EDA4-417B-946F-BA357F3B3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3753695"/>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2">
              <a:alpha val="20000"/>
            </a:schemeClr>
          </a:solidFill>
          <a:ln>
            <a:noFill/>
          </a:ln>
        </p:spPr>
        <p:txBody>
          <a:bodyPr rtlCol="0" anchor="ctr"/>
          <a:lstStyle/>
          <a:p>
            <a:pPr algn="ctr"/>
            <a:endParaRPr lang="en-US">
              <a:solidFill>
                <a:schemeClr val="tx1"/>
              </a:solidFill>
            </a:endParaRPr>
          </a:p>
        </p:txBody>
      </p:sp>
      <p:sp>
        <p:nvSpPr>
          <p:cNvPr id="30" name="Freeform: Shape 29">
            <a:extLst>
              <a:ext uri="{FF2B5EF4-FFF2-40B4-BE49-F238E27FC236}">
                <a16:creationId xmlns:a16="http://schemas.microsoft.com/office/drawing/2014/main" id="{D36F3EEA-55D4-4677-80E7-92D00B8F34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55533"/>
            <a:ext cx="9144000" cy="2802467"/>
          </a:xfrm>
          <a:custGeom>
            <a:avLst/>
            <a:gdLst>
              <a:gd name="connsiteX0" fmla="*/ 1 w 12192000"/>
              <a:gd name="connsiteY0" fmla="*/ 0 h 2802467"/>
              <a:gd name="connsiteX1" fmla="*/ 71932 w 12192000"/>
              <a:gd name="connsiteY1" fmla="*/ 12261 h 2802467"/>
              <a:gd name="connsiteX2" fmla="*/ 282848 w 12192000"/>
              <a:gd name="connsiteY2" fmla="*/ 48342 h 2802467"/>
              <a:gd name="connsiteX3" fmla="*/ 436464 w 12192000"/>
              <a:gd name="connsiteY3" fmla="*/ 73565 h 2802467"/>
              <a:gd name="connsiteX4" fmla="*/ 619339 w 12192000"/>
              <a:gd name="connsiteY4" fmla="*/ 100188 h 2802467"/>
              <a:gd name="connsiteX5" fmla="*/ 836351 w 12192000"/>
              <a:gd name="connsiteY5" fmla="*/ 132066 h 2802467"/>
              <a:gd name="connsiteX6" fmla="*/ 1076528 w 12192000"/>
              <a:gd name="connsiteY6" fmla="*/ 165696 h 2802467"/>
              <a:gd name="connsiteX7" fmla="*/ 1347183 w 12192000"/>
              <a:gd name="connsiteY7" fmla="*/ 201077 h 2802467"/>
              <a:gd name="connsiteX8" fmla="*/ 1642223 w 12192000"/>
              <a:gd name="connsiteY8" fmla="*/ 238560 h 2802467"/>
              <a:gd name="connsiteX9" fmla="*/ 1962864 w 12192000"/>
              <a:gd name="connsiteY9" fmla="*/ 276043 h 2802467"/>
              <a:gd name="connsiteX10" fmla="*/ 2304232 w 12192000"/>
              <a:gd name="connsiteY10" fmla="*/ 314226 h 2802467"/>
              <a:gd name="connsiteX11" fmla="*/ 2672421 w 12192000"/>
              <a:gd name="connsiteY11" fmla="*/ 349608 h 2802467"/>
              <a:gd name="connsiteX12" fmla="*/ 3057678 w 12192000"/>
              <a:gd name="connsiteY12" fmla="*/ 383587 h 2802467"/>
              <a:gd name="connsiteX13" fmla="*/ 3464881 w 12192000"/>
              <a:gd name="connsiteY13" fmla="*/ 414415 h 2802467"/>
              <a:gd name="connsiteX14" fmla="*/ 3889152 w 12192000"/>
              <a:gd name="connsiteY14" fmla="*/ 443840 h 2802467"/>
              <a:gd name="connsiteX15" fmla="*/ 4331710 w 12192000"/>
              <a:gd name="connsiteY15" fmla="*/ 471515 h 2802467"/>
              <a:gd name="connsiteX16" fmla="*/ 4558476 w 12192000"/>
              <a:gd name="connsiteY16" fmla="*/ 481323 h 2802467"/>
              <a:gd name="connsiteX17" fmla="*/ 4790118 w 12192000"/>
              <a:gd name="connsiteY17" fmla="*/ 492183 h 2802467"/>
              <a:gd name="connsiteX18" fmla="*/ 5025418 w 12192000"/>
              <a:gd name="connsiteY18" fmla="*/ 502342 h 2802467"/>
              <a:gd name="connsiteX19" fmla="*/ 5261937 w 12192000"/>
              <a:gd name="connsiteY19" fmla="*/ 508998 h 2802467"/>
              <a:gd name="connsiteX20" fmla="*/ 5503332 w 12192000"/>
              <a:gd name="connsiteY20" fmla="*/ 514953 h 2802467"/>
              <a:gd name="connsiteX21" fmla="*/ 5747166 w 12192000"/>
              <a:gd name="connsiteY21" fmla="*/ 521259 h 2802467"/>
              <a:gd name="connsiteX22" fmla="*/ 5995877 w 12192000"/>
              <a:gd name="connsiteY22" fmla="*/ 525462 h 2802467"/>
              <a:gd name="connsiteX23" fmla="*/ 6247026 w 12192000"/>
              <a:gd name="connsiteY23" fmla="*/ 525462 h 2802467"/>
              <a:gd name="connsiteX24" fmla="*/ 6500613 w 12192000"/>
              <a:gd name="connsiteY24" fmla="*/ 527564 h 2802467"/>
              <a:gd name="connsiteX25" fmla="*/ 6756639 w 12192000"/>
              <a:gd name="connsiteY25" fmla="*/ 525462 h 2802467"/>
              <a:gd name="connsiteX26" fmla="*/ 7016322 w 12192000"/>
              <a:gd name="connsiteY26" fmla="*/ 521259 h 2802467"/>
              <a:gd name="connsiteX27" fmla="*/ 7276005 w 12192000"/>
              <a:gd name="connsiteY27" fmla="*/ 517405 h 2802467"/>
              <a:gd name="connsiteX28" fmla="*/ 7539345 w 12192000"/>
              <a:gd name="connsiteY28" fmla="*/ 508998 h 2802467"/>
              <a:gd name="connsiteX29" fmla="*/ 7805124 w 12192000"/>
              <a:gd name="connsiteY29" fmla="*/ 500240 h 2802467"/>
              <a:gd name="connsiteX30" fmla="*/ 8070903 w 12192000"/>
              <a:gd name="connsiteY30" fmla="*/ 490081 h 2802467"/>
              <a:gd name="connsiteX31" fmla="*/ 8339121 w 12192000"/>
              <a:gd name="connsiteY31" fmla="*/ 475719 h 2802467"/>
              <a:gd name="connsiteX32" fmla="*/ 8609776 w 12192000"/>
              <a:gd name="connsiteY32" fmla="*/ 458553 h 2802467"/>
              <a:gd name="connsiteX33" fmla="*/ 8881651 w 12192000"/>
              <a:gd name="connsiteY33" fmla="*/ 442089 h 2802467"/>
              <a:gd name="connsiteX34" fmla="*/ 9153526 w 12192000"/>
              <a:gd name="connsiteY34" fmla="*/ 421070 h 2802467"/>
              <a:gd name="connsiteX35" fmla="*/ 9429058 w 12192000"/>
              <a:gd name="connsiteY35" fmla="*/ 395848 h 2802467"/>
              <a:gd name="connsiteX36" fmla="*/ 9700933 w 12192000"/>
              <a:gd name="connsiteY36" fmla="*/ 370626 h 2802467"/>
              <a:gd name="connsiteX37" fmla="*/ 9977684 w 12192000"/>
              <a:gd name="connsiteY37" fmla="*/ 341550 h 2802467"/>
              <a:gd name="connsiteX38" fmla="*/ 10255655 w 12192000"/>
              <a:gd name="connsiteY38" fmla="*/ 309672 h 2802467"/>
              <a:gd name="connsiteX39" fmla="*/ 10529968 w 12192000"/>
              <a:gd name="connsiteY39" fmla="*/ 276043 h 2802467"/>
              <a:gd name="connsiteX40" fmla="*/ 10807939 w 12192000"/>
              <a:gd name="connsiteY40" fmla="*/ 236808 h 2802467"/>
              <a:gd name="connsiteX41" fmla="*/ 11084690 w 12192000"/>
              <a:gd name="connsiteY41" fmla="*/ 194771 h 2802467"/>
              <a:gd name="connsiteX42" fmla="*/ 11362661 w 12192000"/>
              <a:gd name="connsiteY42" fmla="*/ 153085 h 2802467"/>
              <a:gd name="connsiteX43" fmla="*/ 11639412 w 12192000"/>
              <a:gd name="connsiteY43" fmla="*/ 104392 h 2802467"/>
              <a:gd name="connsiteX44" fmla="*/ 11914945 w 12192000"/>
              <a:gd name="connsiteY44" fmla="*/ 54648 h 2802467"/>
              <a:gd name="connsiteX45" fmla="*/ 12191696 w 12192000"/>
              <a:gd name="connsiteY45" fmla="*/ 2452 h 2802467"/>
              <a:gd name="connsiteX46" fmla="*/ 12191696 w 12192000"/>
              <a:gd name="connsiteY46" fmla="*/ 2236410 h 2802467"/>
              <a:gd name="connsiteX47" fmla="*/ 12192000 w 12192000"/>
              <a:gd name="connsiteY47" fmla="*/ 2236410 h 2802467"/>
              <a:gd name="connsiteX48" fmla="*/ 12192000 w 12192000"/>
              <a:gd name="connsiteY48" fmla="*/ 2802467 h 2802467"/>
              <a:gd name="connsiteX49" fmla="*/ 12191696 w 12192000"/>
              <a:gd name="connsiteY49" fmla="*/ 2802467 h 2802467"/>
              <a:gd name="connsiteX50" fmla="*/ 0 w 12192000"/>
              <a:gd name="connsiteY50" fmla="*/ 2802467 h 2802467"/>
              <a:gd name="connsiteX51" fmla="*/ 0 w 12192000"/>
              <a:gd name="connsiteY51" fmla="*/ 2236410 h 2802467"/>
              <a:gd name="connsiteX52" fmla="*/ 1 w 12192000"/>
              <a:gd name="connsiteY52" fmla="*/ 2236410 h 28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192000" h="2802467">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2" name="Picture 1" descr="Scatter plot showing first day heard of Black Throated Green Warbler from 1985 to 2019, with data points ranging between day 60 and day 110. The plot reveals a general trend of earlier first sightings over time, with notable variability and a sharp dip around 2015.">
            <a:extLst>
              <a:ext uri="{FF2B5EF4-FFF2-40B4-BE49-F238E27FC236}">
                <a16:creationId xmlns:a16="http://schemas.microsoft.com/office/drawing/2014/main" id="{555ACC93-CD81-B32C-C9DB-E352C0B34065}"/>
              </a:ext>
            </a:extLst>
          </p:cNvPr>
          <p:cNvPicPr>
            <a:picLocks noChangeAspect="1"/>
          </p:cNvPicPr>
          <p:nvPr/>
        </p:nvPicPr>
        <p:blipFill>
          <a:blip r:embed="rId7"/>
          <a:stretch>
            <a:fillRect/>
          </a:stretch>
        </p:blipFill>
        <p:spPr>
          <a:xfrm>
            <a:off x="566154" y="178906"/>
            <a:ext cx="7032414" cy="4460031"/>
          </a:xfrm>
          <a:prstGeom prst="rect">
            <a:avLst/>
          </a:prstGeom>
        </p:spPr>
      </p:pic>
      <p:sp>
        <p:nvSpPr>
          <p:cNvPr id="5" name="Rectangle 2"/>
          <p:cNvSpPr txBox="1">
            <a:spLocks noGrp="1" noChangeArrowheads="1"/>
          </p:cNvSpPr>
          <p:nvPr>
            <p:ph type="title" idx="4294967295"/>
          </p:nvPr>
        </p:nvSpPr>
        <p:spPr bwMode="auto">
          <a:xfrm>
            <a:off x="477687" y="4854346"/>
            <a:ext cx="6862012" cy="868026"/>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457200" rtl="0" eaLnBrk="1" fontAlgn="base" latinLnBrk="0" hangingPunct="1">
              <a:lnSpc>
                <a:spcPct val="90000"/>
              </a:lnSpc>
              <a:spcBef>
                <a:spcPct val="0"/>
              </a:spcBef>
              <a:spcAft>
                <a:spcPts val="600"/>
              </a:spcAft>
              <a:buClrTx/>
              <a:buSzTx/>
              <a:buFontTx/>
              <a:buNone/>
              <a:tabLst/>
              <a:defRPr/>
            </a:pPr>
            <a:r>
              <a:rPr kumimoji="0" lang="en-US" sz="2900" b="0" i="0" u="none" strike="noStrike" kern="1200" cap="none" spc="0" normalizeH="0" baseline="0" noProof="0" dirty="0">
                <a:ln>
                  <a:noFill/>
                </a:ln>
                <a:solidFill>
                  <a:srgbClr val="EBEBEB"/>
                </a:solidFill>
                <a:effectLst/>
                <a:uLnTx/>
                <a:uFillTx/>
                <a:latin typeface="+mj-lt"/>
                <a:ea typeface="+mj-ea"/>
                <a:cs typeface="+mj-cs"/>
              </a:rPr>
              <a:t>34 years of data = Better reliability</a:t>
            </a:r>
          </a:p>
        </p:txBody>
      </p:sp>
      <p:pic>
        <p:nvPicPr>
          <p:cNvPr id="15" name="Picture 14" descr="Illustration of songbird with yellow head with brown plumage and white and black stripe on wing standing on branch against light green background, black-throated green warbler">
            <a:extLst>
              <a:ext uri="{FF2B5EF4-FFF2-40B4-BE49-F238E27FC236}">
                <a16:creationId xmlns:a16="http://schemas.microsoft.com/office/drawing/2014/main" id="{7AB3E5F7-FDB3-412D-AA3A-E77016C703A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44481" y="4854346"/>
            <a:ext cx="1288891" cy="1288891"/>
          </a:xfrm>
          <a:prstGeom prst="rect">
            <a:avLst/>
          </a:prstGeom>
        </p:spPr>
      </p:pic>
    </p:spTree>
    <p:extLst>
      <p:ext uri="{BB962C8B-B14F-4D97-AF65-F5344CB8AC3E}">
        <p14:creationId xmlns:p14="http://schemas.microsoft.com/office/powerpoint/2010/main" val="4010260593"/>
      </p:ext>
    </p:extLst>
  </p:cSld>
  <p:clrMapOvr>
    <a:overrideClrMapping bg1="lt1" tx1="dk1" bg2="lt2" tx2="dk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14" name="Picture 13">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16" name="Oval 15">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8" name="Picture 17">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20" name="Picture 19">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22" name="Rectangle 21">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4" name="Rectangle 23">
            <a:extLst>
              <a:ext uri="{FF2B5EF4-FFF2-40B4-BE49-F238E27FC236}">
                <a16:creationId xmlns:a16="http://schemas.microsoft.com/office/drawing/2014/main" id="{D27CF008-4B18-436D-B2D5-C1346C124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
            <a:ext cx="9143771" cy="47307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CE22DAD8-5F67-4B73-ADA9-06EF381F7A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Freeform 16">
            <a:extLst>
              <a:ext uri="{FF2B5EF4-FFF2-40B4-BE49-F238E27FC236}">
                <a16:creationId xmlns:a16="http://schemas.microsoft.com/office/drawing/2014/main" id="{E4F17063-EDA4-417B-946F-BA357F3B3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3753695"/>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2">
              <a:alpha val="20000"/>
            </a:schemeClr>
          </a:solidFill>
          <a:ln>
            <a:noFill/>
          </a:ln>
        </p:spPr>
        <p:txBody>
          <a:bodyPr rtlCol="0" anchor="ctr"/>
          <a:lstStyle/>
          <a:p>
            <a:pPr algn="ctr"/>
            <a:endParaRPr lang="en-US">
              <a:solidFill>
                <a:schemeClr val="tx1"/>
              </a:solidFill>
            </a:endParaRPr>
          </a:p>
        </p:txBody>
      </p:sp>
      <p:sp>
        <p:nvSpPr>
          <p:cNvPr id="30" name="Freeform: Shape 29">
            <a:extLst>
              <a:ext uri="{FF2B5EF4-FFF2-40B4-BE49-F238E27FC236}">
                <a16:creationId xmlns:a16="http://schemas.microsoft.com/office/drawing/2014/main" id="{D36F3EEA-55D4-4677-80E7-92D00B8F34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55533"/>
            <a:ext cx="9144000" cy="2802467"/>
          </a:xfrm>
          <a:custGeom>
            <a:avLst/>
            <a:gdLst>
              <a:gd name="connsiteX0" fmla="*/ 1 w 12192000"/>
              <a:gd name="connsiteY0" fmla="*/ 0 h 2802467"/>
              <a:gd name="connsiteX1" fmla="*/ 71932 w 12192000"/>
              <a:gd name="connsiteY1" fmla="*/ 12261 h 2802467"/>
              <a:gd name="connsiteX2" fmla="*/ 282848 w 12192000"/>
              <a:gd name="connsiteY2" fmla="*/ 48342 h 2802467"/>
              <a:gd name="connsiteX3" fmla="*/ 436464 w 12192000"/>
              <a:gd name="connsiteY3" fmla="*/ 73565 h 2802467"/>
              <a:gd name="connsiteX4" fmla="*/ 619339 w 12192000"/>
              <a:gd name="connsiteY4" fmla="*/ 100188 h 2802467"/>
              <a:gd name="connsiteX5" fmla="*/ 836351 w 12192000"/>
              <a:gd name="connsiteY5" fmla="*/ 132066 h 2802467"/>
              <a:gd name="connsiteX6" fmla="*/ 1076528 w 12192000"/>
              <a:gd name="connsiteY6" fmla="*/ 165696 h 2802467"/>
              <a:gd name="connsiteX7" fmla="*/ 1347183 w 12192000"/>
              <a:gd name="connsiteY7" fmla="*/ 201077 h 2802467"/>
              <a:gd name="connsiteX8" fmla="*/ 1642223 w 12192000"/>
              <a:gd name="connsiteY8" fmla="*/ 238560 h 2802467"/>
              <a:gd name="connsiteX9" fmla="*/ 1962864 w 12192000"/>
              <a:gd name="connsiteY9" fmla="*/ 276043 h 2802467"/>
              <a:gd name="connsiteX10" fmla="*/ 2304232 w 12192000"/>
              <a:gd name="connsiteY10" fmla="*/ 314226 h 2802467"/>
              <a:gd name="connsiteX11" fmla="*/ 2672421 w 12192000"/>
              <a:gd name="connsiteY11" fmla="*/ 349608 h 2802467"/>
              <a:gd name="connsiteX12" fmla="*/ 3057678 w 12192000"/>
              <a:gd name="connsiteY12" fmla="*/ 383587 h 2802467"/>
              <a:gd name="connsiteX13" fmla="*/ 3464881 w 12192000"/>
              <a:gd name="connsiteY13" fmla="*/ 414415 h 2802467"/>
              <a:gd name="connsiteX14" fmla="*/ 3889152 w 12192000"/>
              <a:gd name="connsiteY14" fmla="*/ 443840 h 2802467"/>
              <a:gd name="connsiteX15" fmla="*/ 4331710 w 12192000"/>
              <a:gd name="connsiteY15" fmla="*/ 471515 h 2802467"/>
              <a:gd name="connsiteX16" fmla="*/ 4558476 w 12192000"/>
              <a:gd name="connsiteY16" fmla="*/ 481323 h 2802467"/>
              <a:gd name="connsiteX17" fmla="*/ 4790118 w 12192000"/>
              <a:gd name="connsiteY17" fmla="*/ 492183 h 2802467"/>
              <a:gd name="connsiteX18" fmla="*/ 5025418 w 12192000"/>
              <a:gd name="connsiteY18" fmla="*/ 502342 h 2802467"/>
              <a:gd name="connsiteX19" fmla="*/ 5261937 w 12192000"/>
              <a:gd name="connsiteY19" fmla="*/ 508998 h 2802467"/>
              <a:gd name="connsiteX20" fmla="*/ 5503332 w 12192000"/>
              <a:gd name="connsiteY20" fmla="*/ 514953 h 2802467"/>
              <a:gd name="connsiteX21" fmla="*/ 5747166 w 12192000"/>
              <a:gd name="connsiteY21" fmla="*/ 521259 h 2802467"/>
              <a:gd name="connsiteX22" fmla="*/ 5995877 w 12192000"/>
              <a:gd name="connsiteY22" fmla="*/ 525462 h 2802467"/>
              <a:gd name="connsiteX23" fmla="*/ 6247026 w 12192000"/>
              <a:gd name="connsiteY23" fmla="*/ 525462 h 2802467"/>
              <a:gd name="connsiteX24" fmla="*/ 6500613 w 12192000"/>
              <a:gd name="connsiteY24" fmla="*/ 527564 h 2802467"/>
              <a:gd name="connsiteX25" fmla="*/ 6756639 w 12192000"/>
              <a:gd name="connsiteY25" fmla="*/ 525462 h 2802467"/>
              <a:gd name="connsiteX26" fmla="*/ 7016322 w 12192000"/>
              <a:gd name="connsiteY26" fmla="*/ 521259 h 2802467"/>
              <a:gd name="connsiteX27" fmla="*/ 7276005 w 12192000"/>
              <a:gd name="connsiteY27" fmla="*/ 517405 h 2802467"/>
              <a:gd name="connsiteX28" fmla="*/ 7539345 w 12192000"/>
              <a:gd name="connsiteY28" fmla="*/ 508998 h 2802467"/>
              <a:gd name="connsiteX29" fmla="*/ 7805124 w 12192000"/>
              <a:gd name="connsiteY29" fmla="*/ 500240 h 2802467"/>
              <a:gd name="connsiteX30" fmla="*/ 8070903 w 12192000"/>
              <a:gd name="connsiteY30" fmla="*/ 490081 h 2802467"/>
              <a:gd name="connsiteX31" fmla="*/ 8339121 w 12192000"/>
              <a:gd name="connsiteY31" fmla="*/ 475719 h 2802467"/>
              <a:gd name="connsiteX32" fmla="*/ 8609776 w 12192000"/>
              <a:gd name="connsiteY32" fmla="*/ 458553 h 2802467"/>
              <a:gd name="connsiteX33" fmla="*/ 8881651 w 12192000"/>
              <a:gd name="connsiteY33" fmla="*/ 442089 h 2802467"/>
              <a:gd name="connsiteX34" fmla="*/ 9153526 w 12192000"/>
              <a:gd name="connsiteY34" fmla="*/ 421070 h 2802467"/>
              <a:gd name="connsiteX35" fmla="*/ 9429058 w 12192000"/>
              <a:gd name="connsiteY35" fmla="*/ 395848 h 2802467"/>
              <a:gd name="connsiteX36" fmla="*/ 9700933 w 12192000"/>
              <a:gd name="connsiteY36" fmla="*/ 370626 h 2802467"/>
              <a:gd name="connsiteX37" fmla="*/ 9977684 w 12192000"/>
              <a:gd name="connsiteY37" fmla="*/ 341550 h 2802467"/>
              <a:gd name="connsiteX38" fmla="*/ 10255655 w 12192000"/>
              <a:gd name="connsiteY38" fmla="*/ 309672 h 2802467"/>
              <a:gd name="connsiteX39" fmla="*/ 10529968 w 12192000"/>
              <a:gd name="connsiteY39" fmla="*/ 276043 h 2802467"/>
              <a:gd name="connsiteX40" fmla="*/ 10807939 w 12192000"/>
              <a:gd name="connsiteY40" fmla="*/ 236808 h 2802467"/>
              <a:gd name="connsiteX41" fmla="*/ 11084690 w 12192000"/>
              <a:gd name="connsiteY41" fmla="*/ 194771 h 2802467"/>
              <a:gd name="connsiteX42" fmla="*/ 11362661 w 12192000"/>
              <a:gd name="connsiteY42" fmla="*/ 153085 h 2802467"/>
              <a:gd name="connsiteX43" fmla="*/ 11639412 w 12192000"/>
              <a:gd name="connsiteY43" fmla="*/ 104392 h 2802467"/>
              <a:gd name="connsiteX44" fmla="*/ 11914945 w 12192000"/>
              <a:gd name="connsiteY44" fmla="*/ 54648 h 2802467"/>
              <a:gd name="connsiteX45" fmla="*/ 12191696 w 12192000"/>
              <a:gd name="connsiteY45" fmla="*/ 2452 h 2802467"/>
              <a:gd name="connsiteX46" fmla="*/ 12191696 w 12192000"/>
              <a:gd name="connsiteY46" fmla="*/ 2236410 h 2802467"/>
              <a:gd name="connsiteX47" fmla="*/ 12192000 w 12192000"/>
              <a:gd name="connsiteY47" fmla="*/ 2236410 h 2802467"/>
              <a:gd name="connsiteX48" fmla="*/ 12192000 w 12192000"/>
              <a:gd name="connsiteY48" fmla="*/ 2802467 h 2802467"/>
              <a:gd name="connsiteX49" fmla="*/ 12191696 w 12192000"/>
              <a:gd name="connsiteY49" fmla="*/ 2802467 h 2802467"/>
              <a:gd name="connsiteX50" fmla="*/ 0 w 12192000"/>
              <a:gd name="connsiteY50" fmla="*/ 2802467 h 2802467"/>
              <a:gd name="connsiteX51" fmla="*/ 0 w 12192000"/>
              <a:gd name="connsiteY51" fmla="*/ 2236410 h 2802467"/>
              <a:gd name="connsiteX52" fmla="*/ 1 w 12192000"/>
              <a:gd name="connsiteY52" fmla="*/ 2236410 h 28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192000" h="2802467">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3" name="Picture 2" descr="Scatter plot showing first day heard of Black Throated Green Warbler from 1985 to 2019, with blue dots representing yearly data points and a dotted trend line indicating a decline over time. X-axis labeled Year ranges from 1980 to 2025, Y-axis labeled Day 1st Heard ranges from 55 to 115, with a linear regression equation and R² value displayed on the chart. The R value is .4566.">
            <a:extLst>
              <a:ext uri="{FF2B5EF4-FFF2-40B4-BE49-F238E27FC236}">
                <a16:creationId xmlns:a16="http://schemas.microsoft.com/office/drawing/2014/main" id="{86BDBB4A-6EDD-06DA-4678-6F19146E1065}"/>
              </a:ext>
            </a:extLst>
          </p:cNvPr>
          <p:cNvPicPr>
            <a:picLocks noChangeAspect="1"/>
          </p:cNvPicPr>
          <p:nvPr/>
        </p:nvPicPr>
        <p:blipFill>
          <a:blip r:embed="rId7"/>
          <a:stretch>
            <a:fillRect/>
          </a:stretch>
        </p:blipFill>
        <p:spPr>
          <a:xfrm>
            <a:off x="477687" y="352555"/>
            <a:ext cx="7560526" cy="4359234"/>
          </a:xfrm>
          <a:prstGeom prst="rect">
            <a:avLst/>
          </a:prstGeom>
        </p:spPr>
      </p:pic>
      <p:sp>
        <p:nvSpPr>
          <p:cNvPr id="4" name="TextBox 3">
            <a:extLst>
              <a:ext uri="{FF2B5EF4-FFF2-40B4-BE49-F238E27FC236}">
                <a16:creationId xmlns:a16="http://schemas.microsoft.com/office/drawing/2014/main" id="{A7AEAB8A-08B8-E0EF-6938-715F5EBB5DEF}"/>
              </a:ext>
              <a:ext uri="{C183D7F6-B498-43B3-948B-1728B52AA6E4}">
                <adec:decorative xmlns:adec="http://schemas.microsoft.com/office/drawing/2017/decorative" val="1"/>
              </a:ext>
            </a:extLst>
          </p:cNvPr>
          <p:cNvSpPr txBox="1"/>
          <p:nvPr/>
        </p:nvSpPr>
        <p:spPr>
          <a:xfrm>
            <a:off x="3785191" y="3239419"/>
            <a:ext cx="2099106" cy="603935"/>
          </a:xfrm>
          <a:prstGeom prst="rect">
            <a:avLst/>
          </a:prstGeom>
          <a:noFill/>
          <a:ln>
            <a:solidFill>
              <a:srgbClr val="00B0F0"/>
            </a:solidFill>
          </a:ln>
          <a:effectLst>
            <a:outerShdw blurRad="50800" dist="38100" dir="8100000" algn="tr" rotWithShape="0">
              <a:prstClr val="black">
                <a:alpha val="40000"/>
              </a:prstClr>
            </a:outerShdw>
          </a:effectLst>
        </p:spPr>
        <p:txBody>
          <a:bodyPr wrap="square" rtlCol="0">
            <a:spAutoFit/>
          </a:bodyPr>
          <a:lstStyle/>
          <a:p>
            <a:endParaRPr lang="en-US" dirty="0"/>
          </a:p>
        </p:txBody>
      </p:sp>
      <p:sp>
        <p:nvSpPr>
          <p:cNvPr id="5" name="Rectangle 2"/>
          <p:cNvSpPr txBox="1">
            <a:spLocks noGrp="1" noChangeArrowheads="1"/>
          </p:cNvSpPr>
          <p:nvPr>
            <p:ph type="title" idx="4294967295"/>
          </p:nvPr>
        </p:nvSpPr>
        <p:spPr bwMode="auto">
          <a:xfrm>
            <a:off x="477687" y="4854346"/>
            <a:ext cx="6862012" cy="868026"/>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457200" rtl="0" eaLnBrk="1" fontAlgn="base" latinLnBrk="0" hangingPunct="1">
              <a:lnSpc>
                <a:spcPct val="90000"/>
              </a:lnSpc>
              <a:spcBef>
                <a:spcPct val="0"/>
              </a:spcBef>
              <a:spcAft>
                <a:spcPts val="600"/>
              </a:spcAft>
              <a:buClrTx/>
              <a:buSzTx/>
              <a:buFontTx/>
              <a:buNone/>
              <a:tabLst/>
              <a:defRPr/>
            </a:pPr>
            <a:r>
              <a:rPr kumimoji="0" lang="en-US" sz="2900" b="0" i="0" u="none" strike="noStrike" kern="1200" cap="none" spc="0" normalizeH="0" baseline="0" noProof="0" dirty="0">
                <a:ln>
                  <a:noFill/>
                </a:ln>
                <a:solidFill>
                  <a:srgbClr val="EBEBEB"/>
                </a:solidFill>
                <a:effectLst/>
                <a:uLnTx/>
                <a:uFillTx/>
                <a:latin typeface="+mj-lt"/>
                <a:ea typeface="+mj-ea"/>
                <a:cs typeface="+mj-cs"/>
              </a:rPr>
              <a:t>34 years of data = Better reliability </a:t>
            </a:r>
          </a:p>
        </p:txBody>
      </p:sp>
      <p:pic>
        <p:nvPicPr>
          <p:cNvPr id="15" name="Picture 14" descr="Illustration of songbird with yellow head with brown plumage and white and black stripe on wing standing on branch against light green background, black-throated green warbler">
            <a:extLst>
              <a:ext uri="{FF2B5EF4-FFF2-40B4-BE49-F238E27FC236}">
                <a16:creationId xmlns:a16="http://schemas.microsoft.com/office/drawing/2014/main" id="{7AB3E5F7-FDB3-412D-AA3A-E77016C703A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44481" y="4854346"/>
            <a:ext cx="1288891" cy="1288891"/>
          </a:xfrm>
          <a:prstGeom prst="rect">
            <a:avLst/>
          </a:prstGeom>
        </p:spPr>
      </p:pic>
    </p:spTree>
    <p:extLst>
      <p:ext uri="{BB962C8B-B14F-4D97-AF65-F5344CB8AC3E}">
        <p14:creationId xmlns:p14="http://schemas.microsoft.com/office/powerpoint/2010/main" val="3576557644"/>
      </p:ext>
    </p:extLst>
  </p:cSld>
  <p:clrMapOvr>
    <a:overrideClrMapping bg1="lt1" tx1="dk1" bg2="lt2" tx2="dk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14" name="Picture 13">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16" name="Oval 15">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8" name="Picture 17">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20" name="Picture 19">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22" name="Rectangle 21">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4" name="Rectangle 23">
            <a:extLst>
              <a:ext uri="{FF2B5EF4-FFF2-40B4-BE49-F238E27FC236}">
                <a16:creationId xmlns:a16="http://schemas.microsoft.com/office/drawing/2014/main" id="{D27CF008-4B18-436D-B2D5-C1346C124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
            <a:ext cx="9143771" cy="47307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CE22DAD8-5F67-4B73-ADA9-06EF381F7A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Freeform 16">
            <a:extLst>
              <a:ext uri="{FF2B5EF4-FFF2-40B4-BE49-F238E27FC236}">
                <a16:creationId xmlns:a16="http://schemas.microsoft.com/office/drawing/2014/main" id="{E4F17063-EDA4-417B-946F-BA357F3B3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3753695"/>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2">
              <a:alpha val="20000"/>
            </a:schemeClr>
          </a:solidFill>
          <a:ln>
            <a:noFill/>
          </a:ln>
        </p:spPr>
        <p:txBody>
          <a:bodyPr rtlCol="0" anchor="ctr"/>
          <a:lstStyle/>
          <a:p>
            <a:pPr algn="ctr"/>
            <a:endParaRPr lang="en-US">
              <a:solidFill>
                <a:schemeClr val="tx1"/>
              </a:solidFill>
            </a:endParaRPr>
          </a:p>
        </p:txBody>
      </p:sp>
      <p:sp>
        <p:nvSpPr>
          <p:cNvPr id="30" name="Freeform: Shape 29">
            <a:extLst>
              <a:ext uri="{FF2B5EF4-FFF2-40B4-BE49-F238E27FC236}">
                <a16:creationId xmlns:a16="http://schemas.microsoft.com/office/drawing/2014/main" id="{D36F3EEA-55D4-4677-80E7-92D00B8F34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55533"/>
            <a:ext cx="9144000" cy="2802467"/>
          </a:xfrm>
          <a:custGeom>
            <a:avLst/>
            <a:gdLst>
              <a:gd name="connsiteX0" fmla="*/ 1 w 12192000"/>
              <a:gd name="connsiteY0" fmla="*/ 0 h 2802467"/>
              <a:gd name="connsiteX1" fmla="*/ 71932 w 12192000"/>
              <a:gd name="connsiteY1" fmla="*/ 12261 h 2802467"/>
              <a:gd name="connsiteX2" fmla="*/ 282848 w 12192000"/>
              <a:gd name="connsiteY2" fmla="*/ 48342 h 2802467"/>
              <a:gd name="connsiteX3" fmla="*/ 436464 w 12192000"/>
              <a:gd name="connsiteY3" fmla="*/ 73565 h 2802467"/>
              <a:gd name="connsiteX4" fmla="*/ 619339 w 12192000"/>
              <a:gd name="connsiteY4" fmla="*/ 100188 h 2802467"/>
              <a:gd name="connsiteX5" fmla="*/ 836351 w 12192000"/>
              <a:gd name="connsiteY5" fmla="*/ 132066 h 2802467"/>
              <a:gd name="connsiteX6" fmla="*/ 1076528 w 12192000"/>
              <a:gd name="connsiteY6" fmla="*/ 165696 h 2802467"/>
              <a:gd name="connsiteX7" fmla="*/ 1347183 w 12192000"/>
              <a:gd name="connsiteY7" fmla="*/ 201077 h 2802467"/>
              <a:gd name="connsiteX8" fmla="*/ 1642223 w 12192000"/>
              <a:gd name="connsiteY8" fmla="*/ 238560 h 2802467"/>
              <a:gd name="connsiteX9" fmla="*/ 1962864 w 12192000"/>
              <a:gd name="connsiteY9" fmla="*/ 276043 h 2802467"/>
              <a:gd name="connsiteX10" fmla="*/ 2304232 w 12192000"/>
              <a:gd name="connsiteY10" fmla="*/ 314226 h 2802467"/>
              <a:gd name="connsiteX11" fmla="*/ 2672421 w 12192000"/>
              <a:gd name="connsiteY11" fmla="*/ 349608 h 2802467"/>
              <a:gd name="connsiteX12" fmla="*/ 3057678 w 12192000"/>
              <a:gd name="connsiteY12" fmla="*/ 383587 h 2802467"/>
              <a:gd name="connsiteX13" fmla="*/ 3464881 w 12192000"/>
              <a:gd name="connsiteY13" fmla="*/ 414415 h 2802467"/>
              <a:gd name="connsiteX14" fmla="*/ 3889152 w 12192000"/>
              <a:gd name="connsiteY14" fmla="*/ 443840 h 2802467"/>
              <a:gd name="connsiteX15" fmla="*/ 4331710 w 12192000"/>
              <a:gd name="connsiteY15" fmla="*/ 471515 h 2802467"/>
              <a:gd name="connsiteX16" fmla="*/ 4558476 w 12192000"/>
              <a:gd name="connsiteY16" fmla="*/ 481323 h 2802467"/>
              <a:gd name="connsiteX17" fmla="*/ 4790118 w 12192000"/>
              <a:gd name="connsiteY17" fmla="*/ 492183 h 2802467"/>
              <a:gd name="connsiteX18" fmla="*/ 5025418 w 12192000"/>
              <a:gd name="connsiteY18" fmla="*/ 502342 h 2802467"/>
              <a:gd name="connsiteX19" fmla="*/ 5261937 w 12192000"/>
              <a:gd name="connsiteY19" fmla="*/ 508998 h 2802467"/>
              <a:gd name="connsiteX20" fmla="*/ 5503332 w 12192000"/>
              <a:gd name="connsiteY20" fmla="*/ 514953 h 2802467"/>
              <a:gd name="connsiteX21" fmla="*/ 5747166 w 12192000"/>
              <a:gd name="connsiteY21" fmla="*/ 521259 h 2802467"/>
              <a:gd name="connsiteX22" fmla="*/ 5995877 w 12192000"/>
              <a:gd name="connsiteY22" fmla="*/ 525462 h 2802467"/>
              <a:gd name="connsiteX23" fmla="*/ 6247026 w 12192000"/>
              <a:gd name="connsiteY23" fmla="*/ 525462 h 2802467"/>
              <a:gd name="connsiteX24" fmla="*/ 6500613 w 12192000"/>
              <a:gd name="connsiteY24" fmla="*/ 527564 h 2802467"/>
              <a:gd name="connsiteX25" fmla="*/ 6756639 w 12192000"/>
              <a:gd name="connsiteY25" fmla="*/ 525462 h 2802467"/>
              <a:gd name="connsiteX26" fmla="*/ 7016322 w 12192000"/>
              <a:gd name="connsiteY26" fmla="*/ 521259 h 2802467"/>
              <a:gd name="connsiteX27" fmla="*/ 7276005 w 12192000"/>
              <a:gd name="connsiteY27" fmla="*/ 517405 h 2802467"/>
              <a:gd name="connsiteX28" fmla="*/ 7539345 w 12192000"/>
              <a:gd name="connsiteY28" fmla="*/ 508998 h 2802467"/>
              <a:gd name="connsiteX29" fmla="*/ 7805124 w 12192000"/>
              <a:gd name="connsiteY29" fmla="*/ 500240 h 2802467"/>
              <a:gd name="connsiteX30" fmla="*/ 8070903 w 12192000"/>
              <a:gd name="connsiteY30" fmla="*/ 490081 h 2802467"/>
              <a:gd name="connsiteX31" fmla="*/ 8339121 w 12192000"/>
              <a:gd name="connsiteY31" fmla="*/ 475719 h 2802467"/>
              <a:gd name="connsiteX32" fmla="*/ 8609776 w 12192000"/>
              <a:gd name="connsiteY32" fmla="*/ 458553 h 2802467"/>
              <a:gd name="connsiteX33" fmla="*/ 8881651 w 12192000"/>
              <a:gd name="connsiteY33" fmla="*/ 442089 h 2802467"/>
              <a:gd name="connsiteX34" fmla="*/ 9153526 w 12192000"/>
              <a:gd name="connsiteY34" fmla="*/ 421070 h 2802467"/>
              <a:gd name="connsiteX35" fmla="*/ 9429058 w 12192000"/>
              <a:gd name="connsiteY35" fmla="*/ 395848 h 2802467"/>
              <a:gd name="connsiteX36" fmla="*/ 9700933 w 12192000"/>
              <a:gd name="connsiteY36" fmla="*/ 370626 h 2802467"/>
              <a:gd name="connsiteX37" fmla="*/ 9977684 w 12192000"/>
              <a:gd name="connsiteY37" fmla="*/ 341550 h 2802467"/>
              <a:gd name="connsiteX38" fmla="*/ 10255655 w 12192000"/>
              <a:gd name="connsiteY38" fmla="*/ 309672 h 2802467"/>
              <a:gd name="connsiteX39" fmla="*/ 10529968 w 12192000"/>
              <a:gd name="connsiteY39" fmla="*/ 276043 h 2802467"/>
              <a:gd name="connsiteX40" fmla="*/ 10807939 w 12192000"/>
              <a:gd name="connsiteY40" fmla="*/ 236808 h 2802467"/>
              <a:gd name="connsiteX41" fmla="*/ 11084690 w 12192000"/>
              <a:gd name="connsiteY41" fmla="*/ 194771 h 2802467"/>
              <a:gd name="connsiteX42" fmla="*/ 11362661 w 12192000"/>
              <a:gd name="connsiteY42" fmla="*/ 153085 h 2802467"/>
              <a:gd name="connsiteX43" fmla="*/ 11639412 w 12192000"/>
              <a:gd name="connsiteY43" fmla="*/ 104392 h 2802467"/>
              <a:gd name="connsiteX44" fmla="*/ 11914945 w 12192000"/>
              <a:gd name="connsiteY44" fmla="*/ 54648 h 2802467"/>
              <a:gd name="connsiteX45" fmla="*/ 12191696 w 12192000"/>
              <a:gd name="connsiteY45" fmla="*/ 2452 h 2802467"/>
              <a:gd name="connsiteX46" fmla="*/ 12191696 w 12192000"/>
              <a:gd name="connsiteY46" fmla="*/ 2236410 h 2802467"/>
              <a:gd name="connsiteX47" fmla="*/ 12192000 w 12192000"/>
              <a:gd name="connsiteY47" fmla="*/ 2236410 h 2802467"/>
              <a:gd name="connsiteX48" fmla="*/ 12192000 w 12192000"/>
              <a:gd name="connsiteY48" fmla="*/ 2802467 h 2802467"/>
              <a:gd name="connsiteX49" fmla="*/ 12191696 w 12192000"/>
              <a:gd name="connsiteY49" fmla="*/ 2802467 h 2802467"/>
              <a:gd name="connsiteX50" fmla="*/ 0 w 12192000"/>
              <a:gd name="connsiteY50" fmla="*/ 2802467 h 2802467"/>
              <a:gd name="connsiteX51" fmla="*/ 0 w 12192000"/>
              <a:gd name="connsiteY51" fmla="*/ 2236410 h 2802467"/>
              <a:gd name="connsiteX52" fmla="*/ 1 w 12192000"/>
              <a:gd name="connsiteY52" fmla="*/ 2236410 h 28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192000" h="2802467">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aphicFrame>
        <p:nvGraphicFramePr>
          <p:cNvPr id="2" name="Chart 1" descr="Scatter plot showing first day heard of Spring Peeper frog from 1985 to 2019, with data points ranging between day 20 and day 120. The plot reveals a general trend of earlier first sightings over time, with notable variability and a sharp dip around 2010.">
            <a:extLst>
              <a:ext uri="{FF2B5EF4-FFF2-40B4-BE49-F238E27FC236}">
                <a16:creationId xmlns:a16="http://schemas.microsoft.com/office/drawing/2014/main" id="{0653B2E9-9F7A-4851-9F1C-7A5B3A2852FE}"/>
              </a:ext>
            </a:extLst>
          </p:cNvPr>
          <p:cNvGraphicFramePr/>
          <p:nvPr>
            <p:extLst>
              <p:ext uri="{D42A27DB-BD31-4B8C-83A1-F6EECF244321}">
                <p14:modId xmlns:p14="http://schemas.microsoft.com/office/powerpoint/2010/main" val="2149312573"/>
              </p:ext>
            </p:extLst>
          </p:nvPr>
        </p:nvGraphicFramePr>
        <p:xfrm>
          <a:off x="803671" y="212203"/>
          <a:ext cx="7539038" cy="4382140"/>
        </p:xfrm>
        <a:graphic>
          <a:graphicData uri="http://schemas.openxmlformats.org/drawingml/2006/chart">
            <c:chart xmlns:c="http://schemas.openxmlformats.org/drawingml/2006/chart" xmlns:r="http://schemas.openxmlformats.org/officeDocument/2006/relationships" r:id="rId7"/>
          </a:graphicData>
        </a:graphic>
      </p:graphicFrame>
      <p:sp>
        <p:nvSpPr>
          <p:cNvPr id="4" name="Rectangle 2"/>
          <p:cNvSpPr txBox="1">
            <a:spLocks noGrp="1" noChangeArrowheads="1"/>
          </p:cNvSpPr>
          <p:nvPr>
            <p:ph type="title" idx="4294967295"/>
          </p:nvPr>
        </p:nvSpPr>
        <p:spPr bwMode="auto">
          <a:xfrm>
            <a:off x="468094" y="4867176"/>
            <a:ext cx="6862012" cy="749536"/>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200" fontAlgn="base">
              <a:lnSpc>
                <a:spcPct val="90000"/>
              </a:lnSpc>
              <a:spcAft>
                <a:spcPts val="600"/>
              </a:spcAft>
              <a:defRPr/>
            </a:pPr>
            <a:r>
              <a:rPr lang="en-US" sz="2900" dirty="0">
                <a:solidFill>
                  <a:srgbClr val="EBEBEB"/>
                </a:solidFill>
              </a:rPr>
              <a:t>34 years of data = Better reliability  </a:t>
            </a:r>
          </a:p>
        </p:txBody>
      </p:sp>
      <p:pic>
        <p:nvPicPr>
          <p:cNvPr id="19" name="Picture 18" descr="Illustration of a spring peeper frog, a small frog with mottled brown and orange skin, standing on a branch against a blue background">
            <a:extLst>
              <a:ext uri="{FF2B5EF4-FFF2-40B4-BE49-F238E27FC236}">
                <a16:creationId xmlns:a16="http://schemas.microsoft.com/office/drawing/2014/main" id="{C17C8B03-7407-4B44-AD77-F9FA302CA9CF}"/>
              </a:ext>
            </a:extLst>
          </p:cNvPr>
          <p:cNvPicPr>
            <a:picLocks noChangeAspect="1"/>
          </p:cNvPicPr>
          <p:nvPr/>
        </p:nvPicPr>
        <p:blipFill>
          <a:blip r:embed="rId8" cstate="print">
            <a:extLst>
              <a:ext uri="{BEBA8EAE-BF5A-486C-A8C5-ECC9F3942E4B}">
                <a14:imgProps xmlns:a14="http://schemas.microsoft.com/office/drawing/2010/main">
                  <a14:imgLayer r:embed="rId9">
                    <a14:imgEffect>
                      <a14:brightnessContrast bright="20000" contrast="-40000"/>
                    </a14:imgEffect>
                  </a14:imgLayer>
                </a14:imgProps>
              </a:ext>
              <a:ext uri="{28A0092B-C50C-407E-A947-70E740481C1C}">
                <a14:useLocalDpi xmlns:a14="http://schemas.microsoft.com/office/drawing/2010/main" val="0"/>
              </a:ext>
            </a:extLst>
          </a:blip>
          <a:srcRect/>
          <a:stretch/>
        </p:blipFill>
        <p:spPr>
          <a:xfrm>
            <a:off x="7199710" y="5058915"/>
            <a:ext cx="1476196" cy="1054425"/>
          </a:xfrm>
          <a:prstGeom prst="rect">
            <a:avLst/>
          </a:prstGeom>
        </p:spPr>
      </p:pic>
    </p:spTree>
    <p:extLst>
      <p:ext uri="{BB962C8B-B14F-4D97-AF65-F5344CB8AC3E}">
        <p14:creationId xmlns:p14="http://schemas.microsoft.com/office/powerpoint/2010/main" val="3051362575"/>
      </p:ext>
    </p:extLst>
  </p:cSld>
  <p:clrMapOvr>
    <a:overrideClrMapping bg1="lt1" tx1="dk1" bg2="lt2" tx2="dk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14" name="Picture 13">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16" name="Oval 15">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8" name="Picture 17">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20" name="Picture 19">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22" name="Rectangle 21">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4" name="Rectangle 23">
            <a:extLst>
              <a:ext uri="{FF2B5EF4-FFF2-40B4-BE49-F238E27FC236}">
                <a16:creationId xmlns:a16="http://schemas.microsoft.com/office/drawing/2014/main" id="{D27CF008-4B18-436D-B2D5-C1346C124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
            <a:ext cx="9143771" cy="47307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CE22DAD8-5F67-4B73-ADA9-06EF381F7A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Freeform 16">
            <a:extLst>
              <a:ext uri="{FF2B5EF4-FFF2-40B4-BE49-F238E27FC236}">
                <a16:creationId xmlns:a16="http://schemas.microsoft.com/office/drawing/2014/main" id="{E4F17063-EDA4-417B-946F-BA357F3B3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3753695"/>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2">
              <a:alpha val="20000"/>
            </a:schemeClr>
          </a:solidFill>
          <a:ln>
            <a:noFill/>
          </a:ln>
        </p:spPr>
        <p:txBody>
          <a:bodyPr rtlCol="0" anchor="ctr"/>
          <a:lstStyle/>
          <a:p>
            <a:pPr algn="ctr"/>
            <a:endParaRPr lang="en-US">
              <a:solidFill>
                <a:schemeClr val="tx1"/>
              </a:solidFill>
            </a:endParaRPr>
          </a:p>
        </p:txBody>
      </p:sp>
      <p:sp>
        <p:nvSpPr>
          <p:cNvPr id="30" name="Freeform: Shape 29">
            <a:extLst>
              <a:ext uri="{FF2B5EF4-FFF2-40B4-BE49-F238E27FC236}">
                <a16:creationId xmlns:a16="http://schemas.microsoft.com/office/drawing/2014/main" id="{D36F3EEA-55D4-4677-80E7-92D00B8F34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55533"/>
            <a:ext cx="9144000" cy="2802467"/>
          </a:xfrm>
          <a:custGeom>
            <a:avLst/>
            <a:gdLst>
              <a:gd name="connsiteX0" fmla="*/ 1 w 12192000"/>
              <a:gd name="connsiteY0" fmla="*/ 0 h 2802467"/>
              <a:gd name="connsiteX1" fmla="*/ 71932 w 12192000"/>
              <a:gd name="connsiteY1" fmla="*/ 12261 h 2802467"/>
              <a:gd name="connsiteX2" fmla="*/ 282848 w 12192000"/>
              <a:gd name="connsiteY2" fmla="*/ 48342 h 2802467"/>
              <a:gd name="connsiteX3" fmla="*/ 436464 w 12192000"/>
              <a:gd name="connsiteY3" fmla="*/ 73565 h 2802467"/>
              <a:gd name="connsiteX4" fmla="*/ 619339 w 12192000"/>
              <a:gd name="connsiteY4" fmla="*/ 100188 h 2802467"/>
              <a:gd name="connsiteX5" fmla="*/ 836351 w 12192000"/>
              <a:gd name="connsiteY5" fmla="*/ 132066 h 2802467"/>
              <a:gd name="connsiteX6" fmla="*/ 1076528 w 12192000"/>
              <a:gd name="connsiteY6" fmla="*/ 165696 h 2802467"/>
              <a:gd name="connsiteX7" fmla="*/ 1347183 w 12192000"/>
              <a:gd name="connsiteY7" fmla="*/ 201077 h 2802467"/>
              <a:gd name="connsiteX8" fmla="*/ 1642223 w 12192000"/>
              <a:gd name="connsiteY8" fmla="*/ 238560 h 2802467"/>
              <a:gd name="connsiteX9" fmla="*/ 1962864 w 12192000"/>
              <a:gd name="connsiteY9" fmla="*/ 276043 h 2802467"/>
              <a:gd name="connsiteX10" fmla="*/ 2304232 w 12192000"/>
              <a:gd name="connsiteY10" fmla="*/ 314226 h 2802467"/>
              <a:gd name="connsiteX11" fmla="*/ 2672421 w 12192000"/>
              <a:gd name="connsiteY11" fmla="*/ 349608 h 2802467"/>
              <a:gd name="connsiteX12" fmla="*/ 3057678 w 12192000"/>
              <a:gd name="connsiteY12" fmla="*/ 383587 h 2802467"/>
              <a:gd name="connsiteX13" fmla="*/ 3464881 w 12192000"/>
              <a:gd name="connsiteY13" fmla="*/ 414415 h 2802467"/>
              <a:gd name="connsiteX14" fmla="*/ 3889152 w 12192000"/>
              <a:gd name="connsiteY14" fmla="*/ 443840 h 2802467"/>
              <a:gd name="connsiteX15" fmla="*/ 4331710 w 12192000"/>
              <a:gd name="connsiteY15" fmla="*/ 471515 h 2802467"/>
              <a:gd name="connsiteX16" fmla="*/ 4558476 w 12192000"/>
              <a:gd name="connsiteY16" fmla="*/ 481323 h 2802467"/>
              <a:gd name="connsiteX17" fmla="*/ 4790118 w 12192000"/>
              <a:gd name="connsiteY17" fmla="*/ 492183 h 2802467"/>
              <a:gd name="connsiteX18" fmla="*/ 5025418 w 12192000"/>
              <a:gd name="connsiteY18" fmla="*/ 502342 h 2802467"/>
              <a:gd name="connsiteX19" fmla="*/ 5261937 w 12192000"/>
              <a:gd name="connsiteY19" fmla="*/ 508998 h 2802467"/>
              <a:gd name="connsiteX20" fmla="*/ 5503332 w 12192000"/>
              <a:gd name="connsiteY20" fmla="*/ 514953 h 2802467"/>
              <a:gd name="connsiteX21" fmla="*/ 5747166 w 12192000"/>
              <a:gd name="connsiteY21" fmla="*/ 521259 h 2802467"/>
              <a:gd name="connsiteX22" fmla="*/ 5995877 w 12192000"/>
              <a:gd name="connsiteY22" fmla="*/ 525462 h 2802467"/>
              <a:gd name="connsiteX23" fmla="*/ 6247026 w 12192000"/>
              <a:gd name="connsiteY23" fmla="*/ 525462 h 2802467"/>
              <a:gd name="connsiteX24" fmla="*/ 6500613 w 12192000"/>
              <a:gd name="connsiteY24" fmla="*/ 527564 h 2802467"/>
              <a:gd name="connsiteX25" fmla="*/ 6756639 w 12192000"/>
              <a:gd name="connsiteY25" fmla="*/ 525462 h 2802467"/>
              <a:gd name="connsiteX26" fmla="*/ 7016322 w 12192000"/>
              <a:gd name="connsiteY26" fmla="*/ 521259 h 2802467"/>
              <a:gd name="connsiteX27" fmla="*/ 7276005 w 12192000"/>
              <a:gd name="connsiteY27" fmla="*/ 517405 h 2802467"/>
              <a:gd name="connsiteX28" fmla="*/ 7539345 w 12192000"/>
              <a:gd name="connsiteY28" fmla="*/ 508998 h 2802467"/>
              <a:gd name="connsiteX29" fmla="*/ 7805124 w 12192000"/>
              <a:gd name="connsiteY29" fmla="*/ 500240 h 2802467"/>
              <a:gd name="connsiteX30" fmla="*/ 8070903 w 12192000"/>
              <a:gd name="connsiteY30" fmla="*/ 490081 h 2802467"/>
              <a:gd name="connsiteX31" fmla="*/ 8339121 w 12192000"/>
              <a:gd name="connsiteY31" fmla="*/ 475719 h 2802467"/>
              <a:gd name="connsiteX32" fmla="*/ 8609776 w 12192000"/>
              <a:gd name="connsiteY32" fmla="*/ 458553 h 2802467"/>
              <a:gd name="connsiteX33" fmla="*/ 8881651 w 12192000"/>
              <a:gd name="connsiteY33" fmla="*/ 442089 h 2802467"/>
              <a:gd name="connsiteX34" fmla="*/ 9153526 w 12192000"/>
              <a:gd name="connsiteY34" fmla="*/ 421070 h 2802467"/>
              <a:gd name="connsiteX35" fmla="*/ 9429058 w 12192000"/>
              <a:gd name="connsiteY35" fmla="*/ 395848 h 2802467"/>
              <a:gd name="connsiteX36" fmla="*/ 9700933 w 12192000"/>
              <a:gd name="connsiteY36" fmla="*/ 370626 h 2802467"/>
              <a:gd name="connsiteX37" fmla="*/ 9977684 w 12192000"/>
              <a:gd name="connsiteY37" fmla="*/ 341550 h 2802467"/>
              <a:gd name="connsiteX38" fmla="*/ 10255655 w 12192000"/>
              <a:gd name="connsiteY38" fmla="*/ 309672 h 2802467"/>
              <a:gd name="connsiteX39" fmla="*/ 10529968 w 12192000"/>
              <a:gd name="connsiteY39" fmla="*/ 276043 h 2802467"/>
              <a:gd name="connsiteX40" fmla="*/ 10807939 w 12192000"/>
              <a:gd name="connsiteY40" fmla="*/ 236808 h 2802467"/>
              <a:gd name="connsiteX41" fmla="*/ 11084690 w 12192000"/>
              <a:gd name="connsiteY41" fmla="*/ 194771 h 2802467"/>
              <a:gd name="connsiteX42" fmla="*/ 11362661 w 12192000"/>
              <a:gd name="connsiteY42" fmla="*/ 153085 h 2802467"/>
              <a:gd name="connsiteX43" fmla="*/ 11639412 w 12192000"/>
              <a:gd name="connsiteY43" fmla="*/ 104392 h 2802467"/>
              <a:gd name="connsiteX44" fmla="*/ 11914945 w 12192000"/>
              <a:gd name="connsiteY44" fmla="*/ 54648 h 2802467"/>
              <a:gd name="connsiteX45" fmla="*/ 12191696 w 12192000"/>
              <a:gd name="connsiteY45" fmla="*/ 2452 h 2802467"/>
              <a:gd name="connsiteX46" fmla="*/ 12191696 w 12192000"/>
              <a:gd name="connsiteY46" fmla="*/ 2236410 h 2802467"/>
              <a:gd name="connsiteX47" fmla="*/ 12192000 w 12192000"/>
              <a:gd name="connsiteY47" fmla="*/ 2236410 h 2802467"/>
              <a:gd name="connsiteX48" fmla="*/ 12192000 w 12192000"/>
              <a:gd name="connsiteY48" fmla="*/ 2802467 h 2802467"/>
              <a:gd name="connsiteX49" fmla="*/ 12191696 w 12192000"/>
              <a:gd name="connsiteY49" fmla="*/ 2802467 h 2802467"/>
              <a:gd name="connsiteX50" fmla="*/ 0 w 12192000"/>
              <a:gd name="connsiteY50" fmla="*/ 2802467 h 2802467"/>
              <a:gd name="connsiteX51" fmla="*/ 0 w 12192000"/>
              <a:gd name="connsiteY51" fmla="*/ 2236410 h 2802467"/>
              <a:gd name="connsiteX52" fmla="*/ 1 w 12192000"/>
              <a:gd name="connsiteY52" fmla="*/ 2236410 h 28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192000" h="2802467">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2" name="Picture 1" descr="Scatter plot showing first day spring peepers were heard from 1985 to 2018, with years on the x-axis and day of year on the y-axis. Data points show a slight downward trend in day heard over time, indicated by a dotted regression line with equation and low R² value, suggesting minimal correlation.">
            <a:extLst>
              <a:ext uri="{FF2B5EF4-FFF2-40B4-BE49-F238E27FC236}">
                <a16:creationId xmlns:a16="http://schemas.microsoft.com/office/drawing/2014/main" id="{8B9403D1-B74A-245E-C5E8-EBE5F44D2FE3}"/>
              </a:ext>
            </a:extLst>
          </p:cNvPr>
          <p:cNvPicPr>
            <a:picLocks noChangeAspect="1"/>
          </p:cNvPicPr>
          <p:nvPr/>
        </p:nvPicPr>
        <p:blipFill>
          <a:blip r:embed="rId7"/>
          <a:stretch>
            <a:fillRect/>
          </a:stretch>
        </p:blipFill>
        <p:spPr>
          <a:xfrm>
            <a:off x="307217" y="305439"/>
            <a:ext cx="7534759" cy="4487103"/>
          </a:xfrm>
          <a:prstGeom prst="rect">
            <a:avLst/>
          </a:prstGeom>
        </p:spPr>
      </p:pic>
      <p:sp>
        <p:nvSpPr>
          <p:cNvPr id="5" name="Rectangle 2"/>
          <p:cNvSpPr txBox="1">
            <a:spLocks noGrp="1" noChangeArrowheads="1"/>
          </p:cNvSpPr>
          <p:nvPr>
            <p:ph type="title" idx="4294967295"/>
          </p:nvPr>
        </p:nvSpPr>
        <p:spPr bwMode="auto">
          <a:xfrm>
            <a:off x="477687" y="4854346"/>
            <a:ext cx="6862012" cy="868026"/>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457200" rtl="0" eaLnBrk="1" fontAlgn="base" latinLnBrk="0" hangingPunct="1">
              <a:lnSpc>
                <a:spcPct val="90000"/>
              </a:lnSpc>
              <a:spcBef>
                <a:spcPct val="0"/>
              </a:spcBef>
              <a:spcAft>
                <a:spcPts val="600"/>
              </a:spcAft>
              <a:buClrTx/>
              <a:buSzTx/>
              <a:buFontTx/>
              <a:buNone/>
              <a:tabLst/>
              <a:defRPr/>
            </a:pPr>
            <a:r>
              <a:rPr kumimoji="0" lang="en-US" sz="2900" b="0" i="0" u="none" strike="noStrike" kern="1200" cap="none" spc="0" normalizeH="0" baseline="0" noProof="0" dirty="0">
                <a:ln>
                  <a:noFill/>
                </a:ln>
                <a:solidFill>
                  <a:srgbClr val="EBEBEB"/>
                </a:solidFill>
                <a:effectLst/>
                <a:uLnTx/>
                <a:uFillTx/>
                <a:latin typeface="+mj-lt"/>
                <a:ea typeface="+mj-ea"/>
                <a:cs typeface="+mj-cs"/>
              </a:rPr>
              <a:t>What does the Trendline mean?</a:t>
            </a:r>
          </a:p>
        </p:txBody>
      </p:sp>
      <p:pic>
        <p:nvPicPr>
          <p:cNvPr id="19" name="Picture 18" descr="Illustration of a spring peeper frog, a small frog with mottled brown and orange skin, standing on a branch against a blue background">
            <a:extLst>
              <a:ext uri="{FF2B5EF4-FFF2-40B4-BE49-F238E27FC236}">
                <a16:creationId xmlns:a16="http://schemas.microsoft.com/office/drawing/2014/main" id="{C17C8B03-7407-4B44-AD77-F9FA302CA9CF}"/>
              </a:ext>
            </a:extLst>
          </p:cNvPr>
          <p:cNvPicPr>
            <a:picLocks noChangeAspect="1"/>
          </p:cNvPicPr>
          <p:nvPr/>
        </p:nvPicPr>
        <p:blipFill>
          <a:blip r:embed="rId8" cstate="print">
            <a:extLst>
              <a:ext uri="{BEBA8EAE-BF5A-486C-A8C5-ECC9F3942E4B}">
                <a14:imgProps xmlns:a14="http://schemas.microsoft.com/office/drawing/2010/main">
                  <a14:imgLayer r:embed="rId9">
                    <a14:imgEffect>
                      <a14:brightnessContrast bright="20000" contrast="-40000"/>
                    </a14:imgEffect>
                  </a14:imgLayer>
                </a14:imgProps>
              </a:ext>
              <a:ext uri="{28A0092B-C50C-407E-A947-70E740481C1C}">
                <a14:useLocalDpi xmlns:a14="http://schemas.microsoft.com/office/drawing/2010/main" val="0"/>
              </a:ext>
            </a:extLst>
          </a:blip>
          <a:srcRect/>
          <a:stretch/>
        </p:blipFill>
        <p:spPr>
          <a:xfrm>
            <a:off x="6645349" y="4662943"/>
            <a:ext cx="2030557" cy="1450397"/>
          </a:xfrm>
          <a:prstGeom prst="rect">
            <a:avLst/>
          </a:prstGeom>
        </p:spPr>
      </p:pic>
      <p:sp>
        <p:nvSpPr>
          <p:cNvPr id="4" name="TextBox 3">
            <a:extLst>
              <a:ext uri="{FF2B5EF4-FFF2-40B4-BE49-F238E27FC236}">
                <a16:creationId xmlns:a16="http://schemas.microsoft.com/office/drawing/2014/main" id="{B9DD9B9A-D3A3-7844-2EFE-124B94A82BDD}"/>
              </a:ext>
              <a:ext uri="{C183D7F6-B498-43B3-948B-1728B52AA6E4}">
                <adec:decorative xmlns:adec="http://schemas.microsoft.com/office/drawing/2017/decorative" val="1"/>
              </a:ext>
            </a:extLst>
          </p:cNvPr>
          <p:cNvSpPr txBox="1"/>
          <p:nvPr/>
        </p:nvSpPr>
        <p:spPr>
          <a:xfrm>
            <a:off x="3657600" y="1359326"/>
            <a:ext cx="1828800" cy="568946"/>
          </a:xfrm>
          <a:prstGeom prst="rect">
            <a:avLst/>
          </a:prstGeom>
          <a:noFill/>
          <a:ln>
            <a:solidFill>
              <a:srgbClr val="00B0F0"/>
            </a:solidFill>
          </a:ln>
          <a:effectLst>
            <a:glow rad="63500">
              <a:schemeClr val="accent3">
                <a:satMod val="175000"/>
                <a:alpha val="40000"/>
              </a:schemeClr>
            </a:glow>
          </a:effectLst>
        </p:spPr>
        <p:txBody>
          <a:bodyPr wrap="square" rtlCol="0">
            <a:spAutoFit/>
          </a:bodyPr>
          <a:lstStyle/>
          <a:p>
            <a:endParaRPr lang="en-US" dirty="0"/>
          </a:p>
        </p:txBody>
      </p:sp>
    </p:spTree>
    <p:extLst>
      <p:ext uri="{BB962C8B-B14F-4D97-AF65-F5344CB8AC3E}">
        <p14:creationId xmlns:p14="http://schemas.microsoft.com/office/powerpoint/2010/main" val="2369967287"/>
      </p:ext>
    </p:extLst>
  </p:cSld>
  <p:clrMapOvr>
    <a:overrideClrMapping bg1="lt1" tx1="dk1" bg2="lt2" tx2="dk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a:spLocks noGrp="1"/>
          </p:cNvSpPr>
          <p:nvPr>
            <p:ph type="title" idx="4294967295"/>
          </p:nvPr>
        </p:nvSpPr>
        <p:spPr>
          <a:xfrm>
            <a:off x="1066800" y="404813"/>
            <a:ext cx="8077200" cy="533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457207" rtl="0" eaLnBrk="1" fontAlgn="auto" latinLnBrk="0" hangingPunct="1">
              <a:lnSpc>
                <a:spcPct val="100000"/>
              </a:lnSpc>
              <a:spcBef>
                <a:spcPts val="1000"/>
              </a:spcBef>
              <a:spcAft>
                <a:spcPts val="0"/>
              </a:spcAft>
              <a:buClr>
                <a:schemeClr val="bg2">
                  <a:lumMod val="40000"/>
                  <a:lumOff val="60000"/>
                </a:schemeClr>
              </a:buClr>
              <a:buSzPct val="80000"/>
              <a:buFont typeface="Wingdings 3" charset="2"/>
              <a:buNone/>
              <a:tabLst/>
              <a:defRPr/>
            </a:pPr>
            <a:r>
              <a:rPr kumimoji="0" lang="en-US" sz="3200" b="0" i="0" u="none" strike="noStrike" kern="1200" cap="none" spc="0" normalizeH="0" baseline="0" noProof="0" dirty="0">
                <a:ln>
                  <a:noFill/>
                </a:ln>
                <a:solidFill>
                  <a:schemeClr val="tx1"/>
                </a:solidFill>
                <a:effectLst/>
                <a:uLnTx/>
                <a:uFillTx/>
                <a:latin typeface="+mj-lt"/>
                <a:ea typeface="+mj-ea"/>
                <a:cs typeface="+mj-cs"/>
              </a:rPr>
              <a:t>What is the Trend for Spring?</a:t>
            </a:r>
          </a:p>
        </p:txBody>
      </p:sp>
      <p:graphicFrame>
        <p:nvGraphicFramePr>
          <p:cNvPr id="6" name="Chart 5" descr="A line graph showing the average minimum temperatures for March, April, May and June from 1970-2019. March has warmed by 2.6F, April by 4.3F, May by 5.5F, and June by 4.0F. This shows springs are getting warmer over time. ">
            <a:extLst>
              <a:ext uri="{FF2B5EF4-FFF2-40B4-BE49-F238E27FC236}">
                <a16:creationId xmlns:a16="http://schemas.microsoft.com/office/drawing/2014/main" id="{FDF47CCC-DB74-4611-8192-3702553F9980}"/>
              </a:ext>
            </a:extLst>
          </p:cNvPr>
          <p:cNvGraphicFramePr>
            <a:graphicFrameLocks/>
          </p:cNvGraphicFramePr>
          <p:nvPr>
            <p:extLst>
              <p:ext uri="{D42A27DB-BD31-4B8C-83A1-F6EECF244321}">
                <p14:modId xmlns:p14="http://schemas.microsoft.com/office/powerpoint/2010/main" val="444038527"/>
              </p:ext>
            </p:extLst>
          </p:nvPr>
        </p:nvGraphicFramePr>
        <p:xfrm>
          <a:off x="533400" y="1169125"/>
          <a:ext cx="8077200" cy="5562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561474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a:spLocks noGrp="1"/>
          </p:cNvSpPr>
          <p:nvPr>
            <p:ph type="title" idx="4294967295"/>
          </p:nvPr>
        </p:nvSpPr>
        <p:spPr>
          <a:xfrm>
            <a:off x="1066800" y="404813"/>
            <a:ext cx="8077200" cy="533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457207" rtl="0" eaLnBrk="1" fontAlgn="auto" latinLnBrk="0" hangingPunct="1">
              <a:lnSpc>
                <a:spcPct val="100000"/>
              </a:lnSpc>
              <a:spcBef>
                <a:spcPts val="1000"/>
              </a:spcBef>
              <a:spcAft>
                <a:spcPts val="0"/>
              </a:spcAft>
              <a:buClr>
                <a:schemeClr val="bg2">
                  <a:lumMod val="40000"/>
                  <a:lumOff val="60000"/>
                </a:schemeClr>
              </a:buClr>
              <a:buSzPct val="80000"/>
              <a:buFont typeface="Wingdings 3" charset="2"/>
              <a:buNone/>
              <a:tabLst/>
              <a:defRPr/>
            </a:pPr>
            <a:r>
              <a:rPr kumimoji="0" lang="en-US" sz="3200" b="0" i="0" u="none" strike="noStrike" kern="1200" cap="none" spc="0" normalizeH="0" baseline="0" noProof="0" dirty="0">
                <a:ln>
                  <a:noFill/>
                </a:ln>
                <a:solidFill>
                  <a:schemeClr val="tx1"/>
                </a:solidFill>
                <a:effectLst/>
                <a:uLnTx/>
                <a:uFillTx/>
                <a:latin typeface="+mj-lt"/>
                <a:ea typeface="+mj-ea"/>
                <a:cs typeface="+mj-cs"/>
              </a:rPr>
              <a:t>What is the Trend for </a:t>
            </a:r>
            <a:r>
              <a:rPr kumimoji="0" lang="en-US" sz="3200" b="0" i="0" u="none" strike="noStrike" kern="1200" cap="none" spc="0" normalizeH="0" baseline="0" noProof="0">
                <a:ln>
                  <a:noFill/>
                </a:ln>
                <a:solidFill>
                  <a:schemeClr val="tx1"/>
                </a:solidFill>
                <a:effectLst/>
                <a:uLnTx/>
                <a:uFillTx/>
                <a:latin typeface="+mj-lt"/>
                <a:ea typeface="+mj-ea"/>
                <a:cs typeface="+mj-cs"/>
              </a:rPr>
              <a:t>Spring?  </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graphicFrame>
        <p:nvGraphicFramePr>
          <p:cNvPr id="6" name="Chart 5" descr="Same graph as on the previous slide with trend lines added. The trends are all showing a tendancy to move upwards.">
            <a:extLst>
              <a:ext uri="{FF2B5EF4-FFF2-40B4-BE49-F238E27FC236}">
                <a16:creationId xmlns:a16="http://schemas.microsoft.com/office/drawing/2014/main" id="{FDF47CCC-DB74-4611-8192-3702553F9980}"/>
              </a:ext>
            </a:extLst>
          </p:cNvPr>
          <p:cNvGraphicFramePr>
            <a:graphicFrameLocks/>
          </p:cNvGraphicFramePr>
          <p:nvPr>
            <p:extLst>
              <p:ext uri="{D42A27DB-BD31-4B8C-83A1-F6EECF244321}">
                <p14:modId xmlns:p14="http://schemas.microsoft.com/office/powerpoint/2010/main" val="784741747"/>
              </p:ext>
            </p:extLst>
          </p:nvPr>
        </p:nvGraphicFramePr>
        <p:xfrm>
          <a:off x="533400" y="1108216"/>
          <a:ext cx="8077200" cy="5562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891503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itle 1">
            <a:extLst>
              <a:ext uri="{FF2B5EF4-FFF2-40B4-BE49-F238E27FC236}">
                <a16:creationId xmlns:a16="http://schemas.microsoft.com/office/drawing/2014/main" id="{03F34A44-B6A4-43D4-9FC5-5DBC1A30BE44}"/>
              </a:ext>
            </a:extLst>
          </p:cNvPr>
          <p:cNvSpPr>
            <a:spLocks noGrp="1" noChangeArrowheads="1"/>
          </p:cNvSpPr>
          <p:nvPr>
            <p:ph type="title"/>
          </p:nvPr>
        </p:nvSpPr>
        <p:spPr>
          <a:xfrm>
            <a:off x="673100" y="387050"/>
            <a:ext cx="5789693" cy="645853"/>
          </a:xfrm>
        </p:spPr>
        <p:txBody>
          <a:bodyPr/>
          <a:lstStyle/>
          <a:p>
            <a:r>
              <a:rPr lang="en-US" altLang="en-US" sz="3200" dirty="0">
                <a:solidFill>
                  <a:schemeClr val="tx1"/>
                </a:solidFill>
                <a:cs typeface="Calibri" panose="020F0502020204030204" pitchFamily="34" charset="0"/>
              </a:rPr>
              <a:t>Climate Change Symptoms</a:t>
            </a:r>
          </a:p>
        </p:txBody>
      </p:sp>
      <p:sp>
        <p:nvSpPr>
          <p:cNvPr id="11" name="Content Placeholder 2">
            <a:extLst>
              <a:ext uri="{FF2B5EF4-FFF2-40B4-BE49-F238E27FC236}">
                <a16:creationId xmlns:a16="http://schemas.microsoft.com/office/drawing/2014/main" id="{F7B31AA8-F0E2-4B63-BF50-CFA88D8299F2}"/>
              </a:ext>
            </a:extLst>
          </p:cNvPr>
          <p:cNvSpPr txBox="1">
            <a:spLocks/>
          </p:cNvSpPr>
          <p:nvPr/>
        </p:nvSpPr>
        <p:spPr bwMode="auto">
          <a:xfrm>
            <a:off x="1074341" y="1123171"/>
            <a:ext cx="3554368" cy="2004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NPSRawlinson"/>
              </a:defRPr>
            </a:lvl1pPr>
            <a:lvl2pPr marL="742950" indent="-285750">
              <a:spcBef>
                <a:spcPct val="20000"/>
              </a:spcBef>
              <a:buChar char="–"/>
              <a:defRPr sz="2800">
                <a:solidFill>
                  <a:schemeClr val="tx1"/>
                </a:solidFill>
                <a:latin typeface="NPSRawlinson"/>
              </a:defRPr>
            </a:lvl2pPr>
            <a:lvl3pPr marL="1143000" indent="-228600">
              <a:spcBef>
                <a:spcPct val="20000"/>
              </a:spcBef>
              <a:buChar char="•"/>
              <a:defRPr sz="2400">
                <a:solidFill>
                  <a:schemeClr val="tx1"/>
                </a:solidFill>
                <a:latin typeface="NPSRawlinson"/>
              </a:defRPr>
            </a:lvl3pPr>
            <a:lvl4pPr marL="1600200" indent="-228600">
              <a:spcBef>
                <a:spcPct val="20000"/>
              </a:spcBef>
              <a:buChar char="–"/>
              <a:defRPr sz="2000">
                <a:solidFill>
                  <a:schemeClr val="tx1"/>
                </a:solidFill>
                <a:latin typeface="NPSRawlinson"/>
              </a:defRPr>
            </a:lvl4pPr>
            <a:lvl5pPr marL="2057400" indent="-228600">
              <a:spcBef>
                <a:spcPct val="20000"/>
              </a:spcBef>
              <a:buChar char="»"/>
              <a:defRPr sz="2000">
                <a:solidFill>
                  <a:schemeClr val="tx1"/>
                </a:solidFill>
                <a:latin typeface="NPSRawlinson"/>
              </a:defRPr>
            </a:lvl5pPr>
            <a:lvl6pPr marL="2514600" indent="-228600" eaLnBrk="0" fontAlgn="base" hangingPunct="0">
              <a:spcBef>
                <a:spcPct val="20000"/>
              </a:spcBef>
              <a:spcAft>
                <a:spcPct val="0"/>
              </a:spcAft>
              <a:buChar char="»"/>
              <a:defRPr sz="2000">
                <a:solidFill>
                  <a:schemeClr val="tx1"/>
                </a:solidFill>
                <a:latin typeface="NPSRawlinson"/>
              </a:defRPr>
            </a:lvl6pPr>
            <a:lvl7pPr marL="2971800" indent="-228600" eaLnBrk="0" fontAlgn="base" hangingPunct="0">
              <a:spcBef>
                <a:spcPct val="20000"/>
              </a:spcBef>
              <a:spcAft>
                <a:spcPct val="0"/>
              </a:spcAft>
              <a:buChar char="»"/>
              <a:defRPr sz="2000">
                <a:solidFill>
                  <a:schemeClr val="tx1"/>
                </a:solidFill>
                <a:latin typeface="NPSRawlinson"/>
              </a:defRPr>
            </a:lvl7pPr>
            <a:lvl8pPr marL="3429000" indent="-228600" eaLnBrk="0" fontAlgn="base" hangingPunct="0">
              <a:spcBef>
                <a:spcPct val="20000"/>
              </a:spcBef>
              <a:spcAft>
                <a:spcPct val="0"/>
              </a:spcAft>
              <a:buChar char="»"/>
              <a:defRPr sz="2000">
                <a:solidFill>
                  <a:schemeClr val="tx1"/>
                </a:solidFill>
                <a:latin typeface="NPSRawlinson"/>
              </a:defRPr>
            </a:lvl8pPr>
            <a:lvl9pPr marL="3886200" indent="-228600" eaLnBrk="0" fontAlgn="base" hangingPunct="0">
              <a:spcBef>
                <a:spcPct val="20000"/>
              </a:spcBef>
              <a:spcAft>
                <a:spcPct val="0"/>
              </a:spcAft>
              <a:buChar char="»"/>
              <a:defRPr sz="2000">
                <a:solidFill>
                  <a:schemeClr val="tx1"/>
                </a:solidFill>
                <a:latin typeface="NPSRawlinson"/>
              </a:defRPr>
            </a:lvl9pPr>
          </a:lstStyle>
          <a:p>
            <a:pPr algn="l" eaLnBrk="1" hangingPunct="1"/>
            <a:r>
              <a:rPr lang="en-US" altLang="en-US" sz="2000" b="1" baseline="0" dirty="0">
                <a:latin typeface="Calibri" panose="020F0502020204030204" pitchFamily="34" charset="0"/>
                <a:cs typeface="Calibri" panose="020F0502020204030204" pitchFamily="34" charset="0"/>
              </a:rPr>
              <a:t>Rainier rains</a:t>
            </a:r>
          </a:p>
          <a:p>
            <a:pPr algn="l" eaLnBrk="1" hangingPunct="1"/>
            <a:r>
              <a:rPr lang="en-US" altLang="en-US" sz="2000" b="1" baseline="0" dirty="0" err="1">
                <a:latin typeface="Calibri" panose="020F0502020204030204" pitchFamily="34" charset="0"/>
                <a:cs typeface="Calibri" panose="020F0502020204030204" pitchFamily="34" charset="0"/>
              </a:rPr>
              <a:t>Droughtier</a:t>
            </a:r>
            <a:r>
              <a:rPr lang="en-US" altLang="en-US" sz="2000" b="1" baseline="0" dirty="0">
                <a:latin typeface="Calibri" panose="020F0502020204030204" pitchFamily="34" charset="0"/>
                <a:cs typeface="Calibri" panose="020F0502020204030204" pitchFamily="34" charset="0"/>
              </a:rPr>
              <a:t> droughts</a:t>
            </a:r>
          </a:p>
          <a:p>
            <a:pPr algn="l" eaLnBrk="1" hangingPunct="1"/>
            <a:r>
              <a:rPr lang="en-US" altLang="en-US" sz="2000" b="1" baseline="0" dirty="0" err="1">
                <a:latin typeface="Calibri" panose="020F0502020204030204" pitchFamily="34" charset="0"/>
                <a:cs typeface="Calibri" panose="020F0502020204030204" pitchFamily="34" charset="0"/>
              </a:rPr>
              <a:t>Floodier</a:t>
            </a:r>
            <a:r>
              <a:rPr lang="en-US" altLang="en-US" sz="2000" b="1" baseline="0" dirty="0">
                <a:latin typeface="Calibri" panose="020F0502020204030204" pitchFamily="34" charset="0"/>
                <a:cs typeface="Calibri" panose="020F0502020204030204" pitchFamily="34" charset="0"/>
              </a:rPr>
              <a:t> floods!</a:t>
            </a:r>
          </a:p>
        </p:txBody>
      </p:sp>
      <p:pic>
        <p:nvPicPr>
          <p:cNvPr id="3" name="Picture 2" descr="photo showing flooding in Asheville, NC. The river water is up to the roof of a Wendy's restaurant. ">
            <a:extLst>
              <a:ext uri="{FF2B5EF4-FFF2-40B4-BE49-F238E27FC236}">
                <a16:creationId xmlns:a16="http://schemas.microsoft.com/office/drawing/2014/main" id="{C57EDF16-97E8-2CF8-5C7A-818167F544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114" y="2289757"/>
            <a:ext cx="4584435" cy="3436872"/>
          </a:xfrm>
          <a:prstGeom prst="rect">
            <a:avLst/>
          </a:prstGeom>
        </p:spPr>
      </p:pic>
      <p:sp>
        <p:nvSpPr>
          <p:cNvPr id="4" name="TextBox 3">
            <a:extLst>
              <a:ext uri="{FF2B5EF4-FFF2-40B4-BE49-F238E27FC236}">
                <a16:creationId xmlns:a16="http://schemas.microsoft.com/office/drawing/2014/main" id="{9B2D845F-0AA9-99AA-0109-FD5CD7014C30}"/>
              </a:ext>
            </a:extLst>
          </p:cNvPr>
          <p:cNvSpPr txBox="1"/>
          <p:nvPr/>
        </p:nvSpPr>
        <p:spPr>
          <a:xfrm>
            <a:off x="969561" y="2524051"/>
            <a:ext cx="3389787" cy="369332"/>
          </a:xfrm>
          <a:prstGeom prst="rect">
            <a:avLst/>
          </a:prstGeom>
          <a:noFill/>
        </p:spPr>
        <p:txBody>
          <a:bodyPr wrap="square" rtlCol="0">
            <a:spAutoFit/>
          </a:bodyPr>
          <a:lstStyle/>
          <a:p>
            <a:pPr eaLnBrk="1" hangingPunct="1">
              <a:spcBef>
                <a:spcPct val="0"/>
              </a:spcBef>
              <a:buFontTx/>
              <a:buNone/>
            </a:pPr>
            <a:r>
              <a:rPr lang="en-US" altLang="en-US" sz="1800" b="1" baseline="0" dirty="0">
                <a:latin typeface="Calibri" panose="020F0502020204030204" pitchFamily="34" charset="0"/>
                <a:cs typeface="Calibri" panose="020F0502020204030204" pitchFamily="34" charset="0"/>
              </a:rPr>
              <a:t>More frequent flooding events</a:t>
            </a:r>
          </a:p>
        </p:txBody>
      </p:sp>
      <p:pic>
        <p:nvPicPr>
          <p:cNvPr id="24578" name="Picture 3" descr="Heavy rain in the mountains">
            <a:extLst>
              <a:ext uri="{FF2B5EF4-FFF2-40B4-BE49-F238E27FC236}">
                <a16:creationId xmlns:a16="http://schemas.microsoft.com/office/drawing/2014/main" id="{21857352-8BE6-4AC1-94F1-2DD669CBFA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5817" y="1338179"/>
            <a:ext cx="3198110" cy="237174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585" name="TextBox 7">
            <a:extLst>
              <a:ext uri="{FF2B5EF4-FFF2-40B4-BE49-F238E27FC236}">
                <a16:creationId xmlns:a16="http://schemas.microsoft.com/office/drawing/2014/main" id="{58BE4898-B3C3-4DBD-AB67-B1B696751344}"/>
              </a:ext>
            </a:extLst>
          </p:cNvPr>
          <p:cNvSpPr txBox="1">
            <a:spLocks noChangeArrowheads="1"/>
          </p:cNvSpPr>
          <p:nvPr/>
        </p:nvSpPr>
        <p:spPr bwMode="auto">
          <a:xfrm>
            <a:off x="5277247" y="3121081"/>
            <a:ext cx="2792412" cy="33855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NPSRawlinson"/>
              </a:defRPr>
            </a:lvl1pPr>
            <a:lvl2pPr marL="742950" indent="-285750">
              <a:spcBef>
                <a:spcPct val="20000"/>
              </a:spcBef>
              <a:buChar char="–"/>
              <a:defRPr sz="2800">
                <a:solidFill>
                  <a:schemeClr val="tx1"/>
                </a:solidFill>
                <a:latin typeface="NPSRawlinson"/>
              </a:defRPr>
            </a:lvl2pPr>
            <a:lvl3pPr marL="1143000" indent="-228600">
              <a:spcBef>
                <a:spcPct val="20000"/>
              </a:spcBef>
              <a:buChar char="•"/>
              <a:defRPr sz="2400">
                <a:solidFill>
                  <a:schemeClr val="tx1"/>
                </a:solidFill>
                <a:latin typeface="NPSRawlinson"/>
              </a:defRPr>
            </a:lvl3pPr>
            <a:lvl4pPr marL="1600200" indent="-228600">
              <a:spcBef>
                <a:spcPct val="20000"/>
              </a:spcBef>
              <a:buChar char="–"/>
              <a:defRPr sz="2000">
                <a:solidFill>
                  <a:schemeClr val="tx1"/>
                </a:solidFill>
                <a:latin typeface="NPSRawlinson"/>
              </a:defRPr>
            </a:lvl4pPr>
            <a:lvl5pPr marL="2057400" indent="-228600">
              <a:spcBef>
                <a:spcPct val="20000"/>
              </a:spcBef>
              <a:buChar char="»"/>
              <a:defRPr sz="2000">
                <a:solidFill>
                  <a:schemeClr val="tx1"/>
                </a:solidFill>
                <a:latin typeface="NPSRawlinson"/>
              </a:defRPr>
            </a:lvl5pPr>
            <a:lvl6pPr marL="2514600" indent="-228600" eaLnBrk="0" fontAlgn="base" hangingPunct="0">
              <a:spcBef>
                <a:spcPct val="20000"/>
              </a:spcBef>
              <a:spcAft>
                <a:spcPct val="0"/>
              </a:spcAft>
              <a:buChar char="»"/>
              <a:defRPr sz="2000">
                <a:solidFill>
                  <a:schemeClr val="tx1"/>
                </a:solidFill>
                <a:latin typeface="NPSRawlinson"/>
              </a:defRPr>
            </a:lvl6pPr>
            <a:lvl7pPr marL="2971800" indent="-228600" eaLnBrk="0" fontAlgn="base" hangingPunct="0">
              <a:spcBef>
                <a:spcPct val="20000"/>
              </a:spcBef>
              <a:spcAft>
                <a:spcPct val="0"/>
              </a:spcAft>
              <a:buChar char="»"/>
              <a:defRPr sz="2000">
                <a:solidFill>
                  <a:schemeClr val="tx1"/>
                </a:solidFill>
                <a:latin typeface="NPSRawlinson"/>
              </a:defRPr>
            </a:lvl7pPr>
            <a:lvl8pPr marL="3429000" indent="-228600" eaLnBrk="0" fontAlgn="base" hangingPunct="0">
              <a:spcBef>
                <a:spcPct val="20000"/>
              </a:spcBef>
              <a:spcAft>
                <a:spcPct val="0"/>
              </a:spcAft>
              <a:buChar char="»"/>
              <a:defRPr sz="2000">
                <a:solidFill>
                  <a:schemeClr val="tx1"/>
                </a:solidFill>
                <a:latin typeface="NPSRawlinson"/>
              </a:defRPr>
            </a:lvl8pPr>
            <a:lvl9pPr marL="3886200" indent="-228600" eaLnBrk="0" fontAlgn="base" hangingPunct="0">
              <a:spcBef>
                <a:spcPct val="20000"/>
              </a:spcBef>
              <a:spcAft>
                <a:spcPct val="0"/>
              </a:spcAft>
              <a:buChar char="»"/>
              <a:defRPr sz="2000">
                <a:solidFill>
                  <a:schemeClr val="tx1"/>
                </a:solidFill>
                <a:latin typeface="NPSRawlinson"/>
              </a:defRPr>
            </a:lvl9pPr>
          </a:lstStyle>
          <a:p>
            <a:pPr eaLnBrk="1" hangingPunct="1">
              <a:spcBef>
                <a:spcPct val="0"/>
              </a:spcBef>
              <a:buFontTx/>
              <a:buNone/>
            </a:pPr>
            <a:r>
              <a:rPr lang="en-US" altLang="en-US" sz="1600" b="1">
                <a:latin typeface="Calibri" panose="020F0502020204030204" pitchFamily="34" charset="0"/>
                <a:cs typeface="Calibri" panose="020F0502020204030204" pitchFamily="34" charset="0"/>
              </a:rPr>
              <a:t>More extreme rain events</a:t>
            </a:r>
          </a:p>
        </p:txBody>
      </p:sp>
      <p:pic>
        <p:nvPicPr>
          <p:cNvPr id="24581" name="Picture 10" descr="Rockslide on a roadway.">
            <a:extLst>
              <a:ext uri="{FF2B5EF4-FFF2-40B4-BE49-F238E27FC236}">
                <a16:creationId xmlns:a16="http://schemas.microsoft.com/office/drawing/2014/main" id="{210DD900-D39B-4269-AF32-48139DEAFD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51826" y="3916088"/>
            <a:ext cx="3182101" cy="238657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584" name="TextBox 9">
            <a:extLst>
              <a:ext uri="{FF2B5EF4-FFF2-40B4-BE49-F238E27FC236}">
                <a16:creationId xmlns:a16="http://schemas.microsoft.com/office/drawing/2014/main" id="{14B7D74B-FA6C-48E1-86EA-FEA6D5D3C85C}"/>
              </a:ext>
            </a:extLst>
          </p:cNvPr>
          <p:cNvSpPr txBox="1">
            <a:spLocks noChangeArrowheads="1"/>
          </p:cNvSpPr>
          <p:nvPr/>
        </p:nvSpPr>
        <p:spPr bwMode="auto">
          <a:xfrm>
            <a:off x="5660505" y="4197252"/>
            <a:ext cx="2927350" cy="33855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NPSRawlinson"/>
              </a:defRPr>
            </a:lvl1pPr>
            <a:lvl2pPr marL="742950" indent="-285750">
              <a:spcBef>
                <a:spcPct val="20000"/>
              </a:spcBef>
              <a:buChar char="–"/>
              <a:defRPr sz="2800">
                <a:solidFill>
                  <a:schemeClr val="tx1"/>
                </a:solidFill>
                <a:latin typeface="NPSRawlinson"/>
              </a:defRPr>
            </a:lvl2pPr>
            <a:lvl3pPr marL="1143000" indent="-228600">
              <a:spcBef>
                <a:spcPct val="20000"/>
              </a:spcBef>
              <a:buChar char="•"/>
              <a:defRPr sz="2400">
                <a:solidFill>
                  <a:schemeClr val="tx1"/>
                </a:solidFill>
                <a:latin typeface="NPSRawlinson"/>
              </a:defRPr>
            </a:lvl3pPr>
            <a:lvl4pPr marL="1600200" indent="-228600">
              <a:spcBef>
                <a:spcPct val="20000"/>
              </a:spcBef>
              <a:buChar char="–"/>
              <a:defRPr sz="2000">
                <a:solidFill>
                  <a:schemeClr val="tx1"/>
                </a:solidFill>
                <a:latin typeface="NPSRawlinson"/>
              </a:defRPr>
            </a:lvl4pPr>
            <a:lvl5pPr marL="2057400" indent="-228600">
              <a:spcBef>
                <a:spcPct val="20000"/>
              </a:spcBef>
              <a:buChar char="»"/>
              <a:defRPr sz="2000">
                <a:solidFill>
                  <a:schemeClr val="tx1"/>
                </a:solidFill>
                <a:latin typeface="NPSRawlinson"/>
              </a:defRPr>
            </a:lvl5pPr>
            <a:lvl6pPr marL="2514600" indent="-228600" eaLnBrk="0" fontAlgn="base" hangingPunct="0">
              <a:spcBef>
                <a:spcPct val="20000"/>
              </a:spcBef>
              <a:spcAft>
                <a:spcPct val="0"/>
              </a:spcAft>
              <a:buChar char="»"/>
              <a:defRPr sz="2000">
                <a:solidFill>
                  <a:schemeClr val="tx1"/>
                </a:solidFill>
                <a:latin typeface="NPSRawlinson"/>
              </a:defRPr>
            </a:lvl6pPr>
            <a:lvl7pPr marL="2971800" indent="-228600" eaLnBrk="0" fontAlgn="base" hangingPunct="0">
              <a:spcBef>
                <a:spcPct val="20000"/>
              </a:spcBef>
              <a:spcAft>
                <a:spcPct val="0"/>
              </a:spcAft>
              <a:buChar char="»"/>
              <a:defRPr sz="2000">
                <a:solidFill>
                  <a:schemeClr val="tx1"/>
                </a:solidFill>
                <a:latin typeface="NPSRawlinson"/>
              </a:defRPr>
            </a:lvl7pPr>
            <a:lvl8pPr marL="3429000" indent="-228600" eaLnBrk="0" fontAlgn="base" hangingPunct="0">
              <a:spcBef>
                <a:spcPct val="20000"/>
              </a:spcBef>
              <a:spcAft>
                <a:spcPct val="0"/>
              </a:spcAft>
              <a:buChar char="»"/>
              <a:defRPr sz="2000">
                <a:solidFill>
                  <a:schemeClr val="tx1"/>
                </a:solidFill>
                <a:latin typeface="NPSRawlinson"/>
              </a:defRPr>
            </a:lvl8pPr>
            <a:lvl9pPr marL="3886200" indent="-228600" eaLnBrk="0" fontAlgn="base" hangingPunct="0">
              <a:spcBef>
                <a:spcPct val="20000"/>
              </a:spcBef>
              <a:spcAft>
                <a:spcPct val="0"/>
              </a:spcAft>
              <a:buChar char="»"/>
              <a:defRPr sz="2000">
                <a:solidFill>
                  <a:schemeClr val="tx1"/>
                </a:solidFill>
                <a:latin typeface="NPSRawlinson"/>
              </a:defRPr>
            </a:lvl9pPr>
          </a:lstStyle>
          <a:p>
            <a:pPr algn="ctr" eaLnBrk="1" hangingPunct="1">
              <a:spcBef>
                <a:spcPct val="0"/>
              </a:spcBef>
              <a:buFontTx/>
              <a:buNone/>
            </a:pPr>
            <a:r>
              <a:rPr lang="en-US" altLang="en-US" sz="1600" b="1">
                <a:latin typeface="Calibri" panose="020F0502020204030204" pitchFamily="34" charset="0"/>
                <a:cs typeface="Calibri" panose="020F0502020204030204" pitchFamily="34" charset="0"/>
              </a:rPr>
              <a:t> More frequent landslides</a:t>
            </a:r>
          </a:p>
        </p:txBody>
      </p:sp>
      <p:sp>
        <p:nvSpPr>
          <p:cNvPr id="24580" name="Text Box 4">
            <a:extLst>
              <a:ext uri="{FF2B5EF4-FFF2-40B4-BE49-F238E27FC236}">
                <a16:creationId xmlns:a16="http://schemas.microsoft.com/office/drawing/2014/main" id="{EC3BB78A-738C-4E10-A769-3759DD76F8D1}"/>
              </a:ext>
            </a:extLst>
          </p:cNvPr>
          <p:cNvSpPr txBox="1">
            <a:spLocks noChangeArrowheads="1"/>
          </p:cNvSpPr>
          <p:nvPr/>
        </p:nvSpPr>
        <p:spPr bwMode="auto">
          <a:xfrm>
            <a:off x="1079165" y="5684166"/>
            <a:ext cx="3554368"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NPSRawlinson"/>
              </a:defRPr>
            </a:lvl1pPr>
            <a:lvl2pPr marL="742950" indent="-285750">
              <a:spcBef>
                <a:spcPct val="20000"/>
              </a:spcBef>
              <a:buChar char="–"/>
              <a:defRPr sz="2800">
                <a:solidFill>
                  <a:schemeClr val="tx1"/>
                </a:solidFill>
                <a:latin typeface="NPSRawlinson"/>
              </a:defRPr>
            </a:lvl2pPr>
            <a:lvl3pPr marL="1143000" indent="-228600">
              <a:spcBef>
                <a:spcPct val="20000"/>
              </a:spcBef>
              <a:buChar char="•"/>
              <a:defRPr sz="2400">
                <a:solidFill>
                  <a:schemeClr val="tx1"/>
                </a:solidFill>
                <a:latin typeface="NPSRawlinson"/>
              </a:defRPr>
            </a:lvl3pPr>
            <a:lvl4pPr marL="1600200" indent="-228600">
              <a:spcBef>
                <a:spcPct val="20000"/>
              </a:spcBef>
              <a:buChar char="–"/>
              <a:defRPr sz="2000">
                <a:solidFill>
                  <a:schemeClr val="tx1"/>
                </a:solidFill>
                <a:latin typeface="NPSRawlinson"/>
              </a:defRPr>
            </a:lvl4pPr>
            <a:lvl5pPr marL="2057400" indent="-228600">
              <a:spcBef>
                <a:spcPct val="20000"/>
              </a:spcBef>
              <a:buChar char="»"/>
              <a:defRPr sz="2000">
                <a:solidFill>
                  <a:schemeClr val="tx1"/>
                </a:solidFill>
                <a:latin typeface="NPSRawlinson"/>
              </a:defRPr>
            </a:lvl5pPr>
            <a:lvl6pPr marL="2514600" indent="-228600" eaLnBrk="0" fontAlgn="base" hangingPunct="0">
              <a:spcBef>
                <a:spcPct val="20000"/>
              </a:spcBef>
              <a:spcAft>
                <a:spcPct val="0"/>
              </a:spcAft>
              <a:buChar char="»"/>
              <a:defRPr sz="2000">
                <a:solidFill>
                  <a:schemeClr val="tx1"/>
                </a:solidFill>
                <a:latin typeface="NPSRawlinson"/>
              </a:defRPr>
            </a:lvl6pPr>
            <a:lvl7pPr marL="2971800" indent="-228600" eaLnBrk="0" fontAlgn="base" hangingPunct="0">
              <a:spcBef>
                <a:spcPct val="20000"/>
              </a:spcBef>
              <a:spcAft>
                <a:spcPct val="0"/>
              </a:spcAft>
              <a:buChar char="»"/>
              <a:defRPr sz="2000">
                <a:solidFill>
                  <a:schemeClr val="tx1"/>
                </a:solidFill>
                <a:latin typeface="NPSRawlinson"/>
              </a:defRPr>
            </a:lvl7pPr>
            <a:lvl8pPr marL="3429000" indent="-228600" eaLnBrk="0" fontAlgn="base" hangingPunct="0">
              <a:spcBef>
                <a:spcPct val="20000"/>
              </a:spcBef>
              <a:spcAft>
                <a:spcPct val="0"/>
              </a:spcAft>
              <a:buChar char="»"/>
              <a:defRPr sz="2000">
                <a:solidFill>
                  <a:schemeClr val="tx1"/>
                </a:solidFill>
                <a:latin typeface="NPSRawlinson"/>
              </a:defRPr>
            </a:lvl8pPr>
            <a:lvl9pPr marL="3886200" indent="-228600" eaLnBrk="0" fontAlgn="base" hangingPunct="0">
              <a:spcBef>
                <a:spcPct val="20000"/>
              </a:spcBef>
              <a:spcAft>
                <a:spcPct val="0"/>
              </a:spcAft>
              <a:buChar char="»"/>
              <a:defRPr sz="2000">
                <a:solidFill>
                  <a:schemeClr val="tx1"/>
                </a:solidFill>
                <a:latin typeface="NPSRawlinson"/>
              </a:defRPr>
            </a:lvl9pPr>
          </a:lstStyle>
          <a:p>
            <a:pPr eaLnBrk="1" hangingPunct="1">
              <a:spcBef>
                <a:spcPct val="50000"/>
              </a:spcBef>
              <a:buFontTx/>
              <a:buNone/>
            </a:pPr>
            <a:r>
              <a:rPr lang="en-US" altLang="en-US" sz="2000" b="1" baseline="0" dirty="0">
                <a:latin typeface="+mn-lt"/>
                <a:cs typeface="Times New Roman" panose="02020603050405020304" pitchFamily="18" charset="0"/>
              </a:rPr>
              <a:t>Precipitation</a:t>
            </a:r>
          </a:p>
          <a:p>
            <a:pPr eaLnBrk="1" hangingPunct="1">
              <a:spcBef>
                <a:spcPct val="50000"/>
              </a:spcBef>
              <a:buFontTx/>
              <a:buNone/>
            </a:pPr>
            <a:r>
              <a:rPr lang="en-US" altLang="en-US" sz="2000" baseline="0" dirty="0">
                <a:latin typeface="+mn-lt"/>
                <a:cs typeface="Times New Roman" panose="02020603050405020304" pitchFamily="18" charset="0"/>
              </a:rPr>
              <a:t>22% wetter in past 115 years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0F8F7F77-55E7-4D87-84A8-9B5FEA853738}"/>
              </a:ext>
            </a:extLst>
          </p:cNvPr>
          <p:cNvSpPr>
            <a:spLocks noGrp="1" noChangeArrowheads="1"/>
          </p:cNvSpPr>
          <p:nvPr>
            <p:ph type="title"/>
          </p:nvPr>
        </p:nvSpPr>
        <p:spPr>
          <a:xfrm>
            <a:off x="685800" y="597556"/>
            <a:ext cx="4513700" cy="584775"/>
          </a:xfrm>
        </p:spPr>
        <p:txBody>
          <a:bodyPr/>
          <a:lstStyle/>
          <a:p>
            <a:r>
              <a:rPr lang="en-US" altLang="en-US" sz="2800" dirty="0">
                <a:solidFill>
                  <a:schemeClr val="bg1">
                    <a:lumMod val="20000"/>
                    <a:lumOff val="80000"/>
                  </a:schemeClr>
                </a:solidFill>
                <a:latin typeface="Calibri" panose="020F0502020204030204" pitchFamily="34" charset="0"/>
                <a:cs typeface="Calibri" panose="020F0502020204030204" pitchFamily="34" charset="0"/>
              </a:rPr>
              <a:t>Climate Change Effects?</a:t>
            </a:r>
          </a:p>
        </p:txBody>
      </p:sp>
      <p:pic>
        <p:nvPicPr>
          <p:cNvPr id="26627" name="Picture 4" descr="Illustration showing mountain waves phenomenon on ridge tops.">
            <a:extLst>
              <a:ext uri="{FF2B5EF4-FFF2-40B4-BE49-F238E27FC236}">
                <a16:creationId xmlns:a16="http://schemas.microsoft.com/office/drawing/2014/main" id="{81B19D47-00CA-4C1A-95A0-A3E36A0F88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714" y="1397553"/>
            <a:ext cx="4868151" cy="15727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1" name="Rectangle 9">
            <a:extLst>
              <a:ext uri="{FF2B5EF4-FFF2-40B4-BE49-F238E27FC236}">
                <a16:creationId xmlns:a16="http://schemas.microsoft.com/office/drawing/2014/main" id="{036A48E0-CA14-482C-BBD1-96DC4C6426D2}"/>
              </a:ext>
            </a:extLst>
          </p:cNvPr>
          <p:cNvSpPr>
            <a:spLocks noChangeArrowheads="1"/>
          </p:cNvSpPr>
          <p:nvPr/>
        </p:nvSpPr>
        <p:spPr bwMode="auto">
          <a:xfrm>
            <a:off x="6123573" y="1397553"/>
            <a:ext cx="24657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NPSRawlinson"/>
              </a:defRPr>
            </a:lvl1pPr>
            <a:lvl2pPr marL="742950" indent="-285750">
              <a:spcBef>
                <a:spcPct val="20000"/>
              </a:spcBef>
              <a:buChar char="–"/>
              <a:defRPr sz="2800">
                <a:solidFill>
                  <a:schemeClr val="tx1"/>
                </a:solidFill>
                <a:latin typeface="NPSRawlinson"/>
              </a:defRPr>
            </a:lvl2pPr>
            <a:lvl3pPr marL="1143000" indent="-228600">
              <a:spcBef>
                <a:spcPct val="20000"/>
              </a:spcBef>
              <a:buChar char="•"/>
              <a:defRPr sz="2400">
                <a:solidFill>
                  <a:schemeClr val="tx1"/>
                </a:solidFill>
                <a:latin typeface="NPSRawlinson"/>
              </a:defRPr>
            </a:lvl3pPr>
            <a:lvl4pPr marL="1600200" indent="-228600">
              <a:spcBef>
                <a:spcPct val="20000"/>
              </a:spcBef>
              <a:buChar char="–"/>
              <a:defRPr sz="2000">
                <a:solidFill>
                  <a:schemeClr val="tx1"/>
                </a:solidFill>
                <a:latin typeface="NPSRawlinson"/>
              </a:defRPr>
            </a:lvl4pPr>
            <a:lvl5pPr marL="2057400" indent="-228600">
              <a:spcBef>
                <a:spcPct val="20000"/>
              </a:spcBef>
              <a:buChar char="»"/>
              <a:defRPr sz="2000">
                <a:solidFill>
                  <a:schemeClr val="tx1"/>
                </a:solidFill>
                <a:latin typeface="NPSRawlinson"/>
              </a:defRPr>
            </a:lvl5pPr>
            <a:lvl6pPr marL="2514600" indent="-228600" eaLnBrk="0" fontAlgn="base" hangingPunct="0">
              <a:spcBef>
                <a:spcPct val="20000"/>
              </a:spcBef>
              <a:spcAft>
                <a:spcPct val="0"/>
              </a:spcAft>
              <a:buChar char="»"/>
              <a:defRPr sz="2000">
                <a:solidFill>
                  <a:schemeClr val="tx1"/>
                </a:solidFill>
                <a:latin typeface="NPSRawlinson"/>
              </a:defRPr>
            </a:lvl6pPr>
            <a:lvl7pPr marL="2971800" indent="-228600" eaLnBrk="0" fontAlgn="base" hangingPunct="0">
              <a:spcBef>
                <a:spcPct val="20000"/>
              </a:spcBef>
              <a:spcAft>
                <a:spcPct val="0"/>
              </a:spcAft>
              <a:buChar char="»"/>
              <a:defRPr sz="2000">
                <a:solidFill>
                  <a:schemeClr val="tx1"/>
                </a:solidFill>
                <a:latin typeface="NPSRawlinson"/>
              </a:defRPr>
            </a:lvl7pPr>
            <a:lvl8pPr marL="3429000" indent="-228600" eaLnBrk="0" fontAlgn="base" hangingPunct="0">
              <a:spcBef>
                <a:spcPct val="20000"/>
              </a:spcBef>
              <a:spcAft>
                <a:spcPct val="0"/>
              </a:spcAft>
              <a:buChar char="»"/>
              <a:defRPr sz="2000">
                <a:solidFill>
                  <a:schemeClr val="tx1"/>
                </a:solidFill>
                <a:latin typeface="NPSRawlinson"/>
              </a:defRPr>
            </a:lvl8pPr>
            <a:lvl9pPr marL="3886200" indent="-228600" eaLnBrk="0" fontAlgn="base" hangingPunct="0">
              <a:spcBef>
                <a:spcPct val="20000"/>
              </a:spcBef>
              <a:spcAft>
                <a:spcPct val="0"/>
              </a:spcAft>
              <a:buChar char="»"/>
              <a:defRPr sz="2000">
                <a:solidFill>
                  <a:schemeClr val="tx1"/>
                </a:solidFill>
                <a:latin typeface="NPSRawlinson"/>
              </a:defRPr>
            </a:lvl9pPr>
          </a:lstStyle>
          <a:p>
            <a:pPr eaLnBrk="1" hangingPunct="1">
              <a:spcBef>
                <a:spcPct val="0"/>
              </a:spcBef>
              <a:buFontTx/>
              <a:buNone/>
            </a:pPr>
            <a:r>
              <a:rPr lang="en-US" altLang="en-US" sz="2000" b="1" baseline="0" dirty="0">
                <a:latin typeface="+mn-lt"/>
                <a:cs typeface="Times New Roman" panose="02020603050405020304" pitchFamily="18" charset="0"/>
              </a:rPr>
              <a:t>Winds &amp; Drought</a:t>
            </a:r>
            <a:endParaRPr lang="en-US" altLang="en-US" sz="2000" dirty="0">
              <a:latin typeface="+mn-lt"/>
            </a:endParaRPr>
          </a:p>
        </p:txBody>
      </p:sp>
      <p:sp>
        <p:nvSpPr>
          <p:cNvPr id="26633" name="Text Box 4">
            <a:extLst>
              <a:ext uri="{FF2B5EF4-FFF2-40B4-BE49-F238E27FC236}">
                <a16:creationId xmlns:a16="http://schemas.microsoft.com/office/drawing/2014/main" id="{2CB332DC-D6C3-4D00-9B32-2A20A544866B}"/>
              </a:ext>
            </a:extLst>
          </p:cNvPr>
          <p:cNvSpPr txBox="1">
            <a:spLocks noChangeArrowheads="1"/>
          </p:cNvSpPr>
          <p:nvPr/>
        </p:nvSpPr>
        <p:spPr bwMode="auto">
          <a:xfrm>
            <a:off x="6161086" y="1788983"/>
            <a:ext cx="2081213"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NPSRawlinson"/>
              </a:defRPr>
            </a:lvl1pPr>
            <a:lvl2pPr marL="742950" indent="-285750">
              <a:spcBef>
                <a:spcPct val="20000"/>
              </a:spcBef>
              <a:buChar char="–"/>
              <a:defRPr sz="2800">
                <a:solidFill>
                  <a:schemeClr val="tx1"/>
                </a:solidFill>
                <a:latin typeface="NPSRawlinson"/>
              </a:defRPr>
            </a:lvl2pPr>
            <a:lvl3pPr marL="1143000" indent="-228600">
              <a:spcBef>
                <a:spcPct val="20000"/>
              </a:spcBef>
              <a:buChar char="•"/>
              <a:defRPr sz="2400">
                <a:solidFill>
                  <a:schemeClr val="tx1"/>
                </a:solidFill>
                <a:latin typeface="NPSRawlinson"/>
              </a:defRPr>
            </a:lvl3pPr>
            <a:lvl4pPr marL="1600200" indent="-228600">
              <a:spcBef>
                <a:spcPct val="20000"/>
              </a:spcBef>
              <a:buChar char="–"/>
              <a:defRPr sz="2000">
                <a:solidFill>
                  <a:schemeClr val="tx1"/>
                </a:solidFill>
                <a:latin typeface="NPSRawlinson"/>
              </a:defRPr>
            </a:lvl4pPr>
            <a:lvl5pPr marL="2057400" indent="-228600">
              <a:spcBef>
                <a:spcPct val="20000"/>
              </a:spcBef>
              <a:buChar char="»"/>
              <a:defRPr sz="2000">
                <a:solidFill>
                  <a:schemeClr val="tx1"/>
                </a:solidFill>
                <a:latin typeface="NPSRawlinson"/>
              </a:defRPr>
            </a:lvl5pPr>
            <a:lvl6pPr marL="2514600" indent="-228600" eaLnBrk="0" fontAlgn="base" hangingPunct="0">
              <a:spcBef>
                <a:spcPct val="20000"/>
              </a:spcBef>
              <a:spcAft>
                <a:spcPct val="0"/>
              </a:spcAft>
              <a:buChar char="»"/>
              <a:defRPr sz="2000">
                <a:solidFill>
                  <a:schemeClr val="tx1"/>
                </a:solidFill>
                <a:latin typeface="NPSRawlinson"/>
              </a:defRPr>
            </a:lvl6pPr>
            <a:lvl7pPr marL="2971800" indent="-228600" eaLnBrk="0" fontAlgn="base" hangingPunct="0">
              <a:spcBef>
                <a:spcPct val="20000"/>
              </a:spcBef>
              <a:spcAft>
                <a:spcPct val="0"/>
              </a:spcAft>
              <a:buChar char="»"/>
              <a:defRPr sz="2000">
                <a:solidFill>
                  <a:schemeClr val="tx1"/>
                </a:solidFill>
                <a:latin typeface="NPSRawlinson"/>
              </a:defRPr>
            </a:lvl7pPr>
            <a:lvl8pPr marL="3429000" indent="-228600" eaLnBrk="0" fontAlgn="base" hangingPunct="0">
              <a:spcBef>
                <a:spcPct val="20000"/>
              </a:spcBef>
              <a:spcAft>
                <a:spcPct val="0"/>
              </a:spcAft>
              <a:buChar char="»"/>
              <a:defRPr sz="2000">
                <a:solidFill>
                  <a:schemeClr val="tx1"/>
                </a:solidFill>
                <a:latin typeface="NPSRawlinson"/>
              </a:defRPr>
            </a:lvl8pPr>
            <a:lvl9pPr marL="3886200" indent="-228600" eaLnBrk="0" fontAlgn="base" hangingPunct="0">
              <a:spcBef>
                <a:spcPct val="20000"/>
              </a:spcBef>
              <a:spcAft>
                <a:spcPct val="0"/>
              </a:spcAft>
              <a:buChar char="»"/>
              <a:defRPr sz="2000">
                <a:solidFill>
                  <a:schemeClr val="tx1"/>
                </a:solidFill>
                <a:latin typeface="NPSRawlinson"/>
              </a:defRPr>
            </a:lvl9pPr>
          </a:lstStyle>
          <a:p>
            <a:pPr eaLnBrk="1" hangingPunct="1">
              <a:spcBef>
                <a:spcPct val="50000"/>
              </a:spcBef>
              <a:buFontTx/>
              <a:buNone/>
            </a:pPr>
            <a:r>
              <a:rPr lang="en-US" altLang="en-US" sz="2000" baseline="0" dirty="0">
                <a:latin typeface="Times New Roman" panose="02020603050405020304" pitchFamily="18" charset="0"/>
                <a:cs typeface="Times New Roman" panose="02020603050405020304" pitchFamily="18" charset="0"/>
              </a:rPr>
              <a:t>38% windier in the spring/fall           </a:t>
            </a:r>
          </a:p>
          <a:p>
            <a:pPr eaLnBrk="1" hangingPunct="1">
              <a:spcBef>
                <a:spcPct val="50000"/>
              </a:spcBef>
              <a:buFontTx/>
              <a:buNone/>
            </a:pPr>
            <a:r>
              <a:rPr lang="en-US" altLang="en-US" sz="2000" baseline="0" dirty="0">
                <a:latin typeface="Times New Roman" panose="02020603050405020304" pitchFamily="18" charset="0"/>
                <a:cs typeface="Times New Roman" panose="02020603050405020304" pitchFamily="18" charset="0"/>
              </a:rPr>
              <a:t>“Mountain Waves” </a:t>
            </a:r>
          </a:p>
        </p:txBody>
      </p:sp>
      <p:sp>
        <p:nvSpPr>
          <p:cNvPr id="26629" name="TextBox 7">
            <a:extLst>
              <a:ext uri="{FF2B5EF4-FFF2-40B4-BE49-F238E27FC236}">
                <a16:creationId xmlns:a16="http://schemas.microsoft.com/office/drawing/2014/main" id="{81F7CAF2-9A77-493A-89DF-FC4A75195E7E}"/>
              </a:ext>
            </a:extLst>
          </p:cNvPr>
          <p:cNvSpPr txBox="1">
            <a:spLocks noChangeArrowheads="1"/>
          </p:cNvSpPr>
          <p:nvPr/>
        </p:nvSpPr>
        <p:spPr bwMode="auto">
          <a:xfrm>
            <a:off x="685800" y="3511942"/>
            <a:ext cx="229007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NPSRawlinson"/>
              </a:defRPr>
            </a:lvl1pPr>
            <a:lvl2pPr marL="742950" indent="-285750">
              <a:spcBef>
                <a:spcPct val="20000"/>
              </a:spcBef>
              <a:buChar char="–"/>
              <a:defRPr sz="2800">
                <a:solidFill>
                  <a:schemeClr val="tx1"/>
                </a:solidFill>
                <a:latin typeface="NPSRawlinson"/>
              </a:defRPr>
            </a:lvl2pPr>
            <a:lvl3pPr marL="1143000" indent="-228600">
              <a:spcBef>
                <a:spcPct val="20000"/>
              </a:spcBef>
              <a:buChar char="•"/>
              <a:defRPr sz="2400">
                <a:solidFill>
                  <a:schemeClr val="tx1"/>
                </a:solidFill>
                <a:latin typeface="NPSRawlinson"/>
              </a:defRPr>
            </a:lvl3pPr>
            <a:lvl4pPr marL="1600200" indent="-228600">
              <a:spcBef>
                <a:spcPct val="20000"/>
              </a:spcBef>
              <a:buChar char="–"/>
              <a:defRPr sz="2000">
                <a:solidFill>
                  <a:schemeClr val="tx1"/>
                </a:solidFill>
                <a:latin typeface="NPSRawlinson"/>
              </a:defRPr>
            </a:lvl4pPr>
            <a:lvl5pPr marL="2057400" indent="-228600">
              <a:spcBef>
                <a:spcPct val="20000"/>
              </a:spcBef>
              <a:buChar char="»"/>
              <a:defRPr sz="2000">
                <a:solidFill>
                  <a:schemeClr val="tx1"/>
                </a:solidFill>
                <a:latin typeface="NPSRawlinson"/>
              </a:defRPr>
            </a:lvl5pPr>
            <a:lvl6pPr marL="2514600" indent="-228600" eaLnBrk="0" fontAlgn="base" hangingPunct="0">
              <a:spcBef>
                <a:spcPct val="20000"/>
              </a:spcBef>
              <a:spcAft>
                <a:spcPct val="0"/>
              </a:spcAft>
              <a:buChar char="»"/>
              <a:defRPr sz="2000">
                <a:solidFill>
                  <a:schemeClr val="tx1"/>
                </a:solidFill>
                <a:latin typeface="NPSRawlinson"/>
              </a:defRPr>
            </a:lvl6pPr>
            <a:lvl7pPr marL="2971800" indent="-228600" eaLnBrk="0" fontAlgn="base" hangingPunct="0">
              <a:spcBef>
                <a:spcPct val="20000"/>
              </a:spcBef>
              <a:spcAft>
                <a:spcPct val="0"/>
              </a:spcAft>
              <a:buChar char="»"/>
              <a:defRPr sz="2000">
                <a:solidFill>
                  <a:schemeClr val="tx1"/>
                </a:solidFill>
                <a:latin typeface="NPSRawlinson"/>
              </a:defRPr>
            </a:lvl7pPr>
            <a:lvl8pPr marL="3429000" indent="-228600" eaLnBrk="0" fontAlgn="base" hangingPunct="0">
              <a:spcBef>
                <a:spcPct val="20000"/>
              </a:spcBef>
              <a:spcAft>
                <a:spcPct val="0"/>
              </a:spcAft>
              <a:buChar char="»"/>
              <a:defRPr sz="2000">
                <a:solidFill>
                  <a:schemeClr val="tx1"/>
                </a:solidFill>
                <a:latin typeface="NPSRawlinson"/>
              </a:defRPr>
            </a:lvl8pPr>
            <a:lvl9pPr marL="3886200" indent="-228600" eaLnBrk="0" fontAlgn="base" hangingPunct="0">
              <a:spcBef>
                <a:spcPct val="20000"/>
              </a:spcBef>
              <a:spcAft>
                <a:spcPct val="0"/>
              </a:spcAft>
              <a:buChar char="»"/>
              <a:defRPr sz="2000">
                <a:solidFill>
                  <a:schemeClr val="tx1"/>
                </a:solidFill>
                <a:latin typeface="NPSRawlinson"/>
              </a:defRPr>
            </a:lvl9pPr>
          </a:lstStyle>
          <a:p>
            <a:pPr eaLnBrk="1" hangingPunct="1">
              <a:spcBef>
                <a:spcPct val="0"/>
              </a:spcBef>
              <a:buFontTx/>
              <a:buNone/>
            </a:pPr>
            <a:r>
              <a:rPr lang="en-US" altLang="en-US" sz="2000" b="1" dirty="0">
                <a:latin typeface="Calibri" panose="020F0502020204030204" pitchFamily="34" charset="0"/>
                <a:cs typeface="Calibri" panose="020F0502020204030204" pitchFamily="34" charset="0"/>
              </a:rPr>
              <a:t>Mountain Wave damage, April 2011</a:t>
            </a:r>
          </a:p>
        </p:txBody>
      </p:sp>
      <p:pic>
        <p:nvPicPr>
          <p:cNvPr id="26628" name="Picture 2" descr="Hillside with many trees toppled due to high winds.">
            <a:extLst>
              <a:ext uri="{FF2B5EF4-FFF2-40B4-BE49-F238E27FC236}">
                <a16:creationId xmlns:a16="http://schemas.microsoft.com/office/drawing/2014/main" id="{49D5A648-B871-44FE-82BE-786BAFA3FAF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5799" y="4430154"/>
            <a:ext cx="2188969" cy="15219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6634" name="TextBox 7">
            <a:extLst>
              <a:ext uri="{FF2B5EF4-FFF2-40B4-BE49-F238E27FC236}">
                <a16:creationId xmlns:a16="http://schemas.microsoft.com/office/drawing/2014/main" id="{F94E205E-DE63-4AAB-8CE4-0F4E2FFBB28B}"/>
              </a:ext>
            </a:extLst>
          </p:cNvPr>
          <p:cNvSpPr txBox="1">
            <a:spLocks noChangeArrowheads="1"/>
          </p:cNvSpPr>
          <p:nvPr/>
        </p:nvSpPr>
        <p:spPr bwMode="auto">
          <a:xfrm>
            <a:off x="3518064" y="3525526"/>
            <a:ext cx="175418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NPSRawlinson"/>
              </a:defRPr>
            </a:lvl1pPr>
            <a:lvl2pPr marL="742950" indent="-285750">
              <a:spcBef>
                <a:spcPct val="20000"/>
              </a:spcBef>
              <a:buChar char="–"/>
              <a:defRPr sz="2800">
                <a:solidFill>
                  <a:schemeClr val="tx1"/>
                </a:solidFill>
                <a:latin typeface="NPSRawlinson"/>
              </a:defRPr>
            </a:lvl2pPr>
            <a:lvl3pPr marL="1143000" indent="-228600">
              <a:spcBef>
                <a:spcPct val="20000"/>
              </a:spcBef>
              <a:buChar char="•"/>
              <a:defRPr sz="2400">
                <a:solidFill>
                  <a:schemeClr val="tx1"/>
                </a:solidFill>
                <a:latin typeface="NPSRawlinson"/>
              </a:defRPr>
            </a:lvl3pPr>
            <a:lvl4pPr marL="1600200" indent="-228600">
              <a:spcBef>
                <a:spcPct val="20000"/>
              </a:spcBef>
              <a:buChar char="–"/>
              <a:defRPr sz="2000">
                <a:solidFill>
                  <a:schemeClr val="tx1"/>
                </a:solidFill>
                <a:latin typeface="NPSRawlinson"/>
              </a:defRPr>
            </a:lvl4pPr>
            <a:lvl5pPr marL="2057400" indent="-228600">
              <a:spcBef>
                <a:spcPct val="20000"/>
              </a:spcBef>
              <a:buChar char="»"/>
              <a:defRPr sz="2000">
                <a:solidFill>
                  <a:schemeClr val="tx1"/>
                </a:solidFill>
                <a:latin typeface="NPSRawlinson"/>
              </a:defRPr>
            </a:lvl5pPr>
            <a:lvl6pPr marL="2514600" indent="-228600" eaLnBrk="0" fontAlgn="base" hangingPunct="0">
              <a:spcBef>
                <a:spcPct val="20000"/>
              </a:spcBef>
              <a:spcAft>
                <a:spcPct val="0"/>
              </a:spcAft>
              <a:buChar char="»"/>
              <a:defRPr sz="2000">
                <a:solidFill>
                  <a:schemeClr val="tx1"/>
                </a:solidFill>
                <a:latin typeface="NPSRawlinson"/>
              </a:defRPr>
            </a:lvl6pPr>
            <a:lvl7pPr marL="2971800" indent="-228600" eaLnBrk="0" fontAlgn="base" hangingPunct="0">
              <a:spcBef>
                <a:spcPct val="20000"/>
              </a:spcBef>
              <a:spcAft>
                <a:spcPct val="0"/>
              </a:spcAft>
              <a:buChar char="»"/>
              <a:defRPr sz="2000">
                <a:solidFill>
                  <a:schemeClr val="tx1"/>
                </a:solidFill>
                <a:latin typeface="NPSRawlinson"/>
              </a:defRPr>
            </a:lvl7pPr>
            <a:lvl8pPr marL="3429000" indent="-228600" eaLnBrk="0" fontAlgn="base" hangingPunct="0">
              <a:spcBef>
                <a:spcPct val="20000"/>
              </a:spcBef>
              <a:spcAft>
                <a:spcPct val="0"/>
              </a:spcAft>
              <a:buChar char="»"/>
              <a:defRPr sz="2000">
                <a:solidFill>
                  <a:schemeClr val="tx1"/>
                </a:solidFill>
                <a:latin typeface="NPSRawlinson"/>
              </a:defRPr>
            </a:lvl8pPr>
            <a:lvl9pPr marL="3886200" indent="-228600" eaLnBrk="0" fontAlgn="base" hangingPunct="0">
              <a:spcBef>
                <a:spcPct val="20000"/>
              </a:spcBef>
              <a:spcAft>
                <a:spcPct val="0"/>
              </a:spcAft>
              <a:buChar char="»"/>
              <a:defRPr sz="2000">
                <a:solidFill>
                  <a:schemeClr val="tx1"/>
                </a:solidFill>
                <a:latin typeface="NPSRawlinson"/>
              </a:defRPr>
            </a:lvl9pPr>
          </a:lstStyle>
          <a:p>
            <a:pPr eaLnBrk="1" hangingPunct="1">
              <a:spcBef>
                <a:spcPct val="0"/>
              </a:spcBef>
              <a:buFontTx/>
              <a:buNone/>
            </a:pPr>
            <a:r>
              <a:rPr lang="en-US" altLang="en-US" sz="2000" b="1" dirty="0">
                <a:latin typeface="Calibri" panose="020F0502020204030204" pitchFamily="34" charset="0"/>
                <a:cs typeface="Calibri" panose="020F0502020204030204" pitchFamily="34" charset="0"/>
              </a:rPr>
              <a:t>Tornado, April 2011</a:t>
            </a:r>
          </a:p>
        </p:txBody>
      </p:sp>
      <p:pic>
        <p:nvPicPr>
          <p:cNvPr id="26632" name="Picture 4" descr="Tornado swatch on mountainside with tree damage.">
            <a:extLst>
              <a:ext uri="{FF2B5EF4-FFF2-40B4-BE49-F238E27FC236}">
                <a16:creationId xmlns:a16="http://schemas.microsoft.com/office/drawing/2014/main" id="{8F7F3026-62F6-4F6C-A145-6A9F106FCD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18064" y="4413760"/>
            <a:ext cx="2165186" cy="152994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4" name="TextBox 7">
            <a:extLst>
              <a:ext uri="{FF2B5EF4-FFF2-40B4-BE49-F238E27FC236}">
                <a16:creationId xmlns:a16="http://schemas.microsoft.com/office/drawing/2014/main" id="{BFBEBF14-C74E-41C6-AB3A-6C6F546A75F9}"/>
              </a:ext>
            </a:extLst>
          </p:cNvPr>
          <p:cNvSpPr txBox="1">
            <a:spLocks noChangeArrowheads="1"/>
          </p:cNvSpPr>
          <p:nvPr/>
        </p:nvSpPr>
        <p:spPr bwMode="auto">
          <a:xfrm>
            <a:off x="6324600" y="3674082"/>
            <a:ext cx="175418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NPSRawlinson"/>
              </a:defRPr>
            </a:lvl1pPr>
            <a:lvl2pPr marL="742950" indent="-285750">
              <a:spcBef>
                <a:spcPct val="20000"/>
              </a:spcBef>
              <a:buChar char="–"/>
              <a:defRPr sz="2800">
                <a:solidFill>
                  <a:schemeClr val="tx1"/>
                </a:solidFill>
                <a:latin typeface="NPSRawlinson"/>
              </a:defRPr>
            </a:lvl2pPr>
            <a:lvl3pPr marL="1143000" indent="-228600">
              <a:spcBef>
                <a:spcPct val="20000"/>
              </a:spcBef>
              <a:buChar char="•"/>
              <a:defRPr sz="2400">
                <a:solidFill>
                  <a:schemeClr val="tx1"/>
                </a:solidFill>
                <a:latin typeface="NPSRawlinson"/>
              </a:defRPr>
            </a:lvl3pPr>
            <a:lvl4pPr marL="1600200" indent="-228600">
              <a:spcBef>
                <a:spcPct val="20000"/>
              </a:spcBef>
              <a:buChar char="–"/>
              <a:defRPr sz="2000">
                <a:solidFill>
                  <a:schemeClr val="tx1"/>
                </a:solidFill>
                <a:latin typeface="NPSRawlinson"/>
              </a:defRPr>
            </a:lvl4pPr>
            <a:lvl5pPr marL="2057400" indent="-228600">
              <a:spcBef>
                <a:spcPct val="20000"/>
              </a:spcBef>
              <a:buChar char="»"/>
              <a:defRPr sz="2000">
                <a:solidFill>
                  <a:schemeClr val="tx1"/>
                </a:solidFill>
                <a:latin typeface="NPSRawlinson"/>
              </a:defRPr>
            </a:lvl5pPr>
            <a:lvl6pPr marL="2514600" indent="-228600" eaLnBrk="0" fontAlgn="base" hangingPunct="0">
              <a:spcBef>
                <a:spcPct val="20000"/>
              </a:spcBef>
              <a:spcAft>
                <a:spcPct val="0"/>
              </a:spcAft>
              <a:buChar char="»"/>
              <a:defRPr sz="2000">
                <a:solidFill>
                  <a:schemeClr val="tx1"/>
                </a:solidFill>
                <a:latin typeface="NPSRawlinson"/>
              </a:defRPr>
            </a:lvl6pPr>
            <a:lvl7pPr marL="2971800" indent="-228600" eaLnBrk="0" fontAlgn="base" hangingPunct="0">
              <a:spcBef>
                <a:spcPct val="20000"/>
              </a:spcBef>
              <a:spcAft>
                <a:spcPct val="0"/>
              </a:spcAft>
              <a:buChar char="»"/>
              <a:defRPr sz="2000">
                <a:solidFill>
                  <a:schemeClr val="tx1"/>
                </a:solidFill>
                <a:latin typeface="NPSRawlinson"/>
              </a:defRPr>
            </a:lvl7pPr>
            <a:lvl8pPr marL="3429000" indent="-228600" eaLnBrk="0" fontAlgn="base" hangingPunct="0">
              <a:spcBef>
                <a:spcPct val="20000"/>
              </a:spcBef>
              <a:spcAft>
                <a:spcPct val="0"/>
              </a:spcAft>
              <a:buChar char="»"/>
              <a:defRPr sz="2000">
                <a:solidFill>
                  <a:schemeClr val="tx1"/>
                </a:solidFill>
                <a:latin typeface="NPSRawlinson"/>
              </a:defRPr>
            </a:lvl8pPr>
            <a:lvl9pPr marL="3886200" indent="-228600" eaLnBrk="0" fontAlgn="base" hangingPunct="0">
              <a:spcBef>
                <a:spcPct val="20000"/>
              </a:spcBef>
              <a:spcAft>
                <a:spcPct val="0"/>
              </a:spcAft>
              <a:buChar char="»"/>
              <a:defRPr sz="2000">
                <a:solidFill>
                  <a:schemeClr val="tx1"/>
                </a:solidFill>
                <a:latin typeface="NPSRawlinson"/>
              </a:defRPr>
            </a:lvl9pPr>
          </a:lstStyle>
          <a:p>
            <a:pPr eaLnBrk="1" hangingPunct="1">
              <a:spcBef>
                <a:spcPct val="0"/>
              </a:spcBef>
              <a:buFontTx/>
              <a:buNone/>
            </a:pPr>
            <a:r>
              <a:rPr lang="en-US" altLang="en-US" sz="2000" b="1" dirty="0">
                <a:latin typeface="Calibri" panose="020F0502020204030204" pitchFamily="34" charset="0"/>
                <a:cs typeface="Calibri" panose="020F0502020204030204" pitchFamily="34" charset="0"/>
              </a:rPr>
              <a:t>Fires, 2016</a:t>
            </a:r>
          </a:p>
        </p:txBody>
      </p:sp>
      <p:pic>
        <p:nvPicPr>
          <p:cNvPr id="11" name="Content Placeholder 4" descr="Chimney tops 2 fire image with smoke in mountains.">
            <a:extLst>
              <a:ext uri="{FF2B5EF4-FFF2-40B4-BE49-F238E27FC236}">
                <a16:creationId xmlns:a16="http://schemas.microsoft.com/office/drawing/2014/main" id="{2A8D025A-B6CD-44F5-89FE-217B94235905}"/>
              </a:ext>
            </a:extLst>
          </p:cNvPr>
          <p:cNvPicPr>
            <a:picLocks noGrp="1" noChangeAspect="1" noChangeArrowheads="1"/>
          </p:cNvPicPr>
          <p:nvPr>
            <p:ph idx="1"/>
          </p:nvPr>
        </p:nvPicPr>
        <p:blipFill>
          <a:blip r:embed="rId6" cstate="print">
            <a:extLst>
              <a:ext uri="{28A0092B-C50C-407E-A947-70E740481C1C}">
                <a14:useLocalDpi xmlns:a14="http://schemas.microsoft.com/office/drawing/2010/main" val="0"/>
              </a:ext>
            </a:extLst>
          </a:blip>
          <a:stretch>
            <a:fillRect/>
          </a:stretch>
        </p:blipFill>
        <p:spPr>
          <a:xfrm>
            <a:off x="6269233" y="4382902"/>
            <a:ext cx="2061556" cy="1546167"/>
          </a:xfrm>
          <a:prstGeom prst="rect">
            <a:avLst/>
          </a:prstGeom>
          <a:ln>
            <a:noFill/>
          </a:ln>
          <a:effectLst>
            <a:outerShdw blurRad="292100" dist="139700" dir="2700000" algn="tl" rotWithShape="0">
              <a:srgbClr val="333333">
                <a:alpha val="65000"/>
              </a:srgbClr>
            </a:outerShdw>
          </a:effectLst>
        </p:spPr>
      </p:pic>
      <p:sp>
        <p:nvSpPr>
          <p:cNvPr id="26630" name="Rectangle 8">
            <a:extLst>
              <a:ext uri="{FF2B5EF4-FFF2-40B4-BE49-F238E27FC236}">
                <a16:creationId xmlns:a16="http://schemas.microsoft.com/office/drawing/2014/main" id="{A0CF58DA-67DD-4A3C-8521-F5DA6A0C92D1}"/>
              </a:ext>
            </a:extLst>
          </p:cNvPr>
          <p:cNvSpPr>
            <a:spLocks noChangeArrowheads="1"/>
          </p:cNvSpPr>
          <p:nvPr/>
        </p:nvSpPr>
        <p:spPr bwMode="auto">
          <a:xfrm>
            <a:off x="501650" y="6251575"/>
            <a:ext cx="518160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NPSRawlinson"/>
              </a:defRPr>
            </a:lvl1pPr>
            <a:lvl2pPr marL="742950" indent="-285750">
              <a:spcBef>
                <a:spcPct val="20000"/>
              </a:spcBef>
              <a:buChar char="–"/>
              <a:defRPr sz="2800">
                <a:solidFill>
                  <a:schemeClr val="tx1"/>
                </a:solidFill>
                <a:latin typeface="NPSRawlinson"/>
              </a:defRPr>
            </a:lvl2pPr>
            <a:lvl3pPr marL="1143000" indent="-228600">
              <a:spcBef>
                <a:spcPct val="20000"/>
              </a:spcBef>
              <a:buChar char="•"/>
              <a:defRPr sz="2400">
                <a:solidFill>
                  <a:schemeClr val="tx1"/>
                </a:solidFill>
                <a:latin typeface="NPSRawlinson"/>
              </a:defRPr>
            </a:lvl3pPr>
            <a:lvl4pPr marL="1600200" indent="-228600">
              <a:spcBef>
                <a:spcPct val="20000"/>
              </a:spcBef>
              <a:buChar char="–"/>
              <a:defRPr sz="2000">
                <a:solidFill>
                  <a:schemeClr val="tx1"/>
                </a:solidFill>
                <a:latin typeface="NPSRawlinson"/>
              </a:defRPr>
            </a:lvl4pPr>
            <a:lvl5pPr marL="2057400" indent="-228600">
              <a:spcBef>
                <a:spcPct val="20000"/>
              </a:spcBef>
              <a:buChar char="»"/>
              <a:defRPr sz="2000">
                <a:solidFill>
                  <a:schemeClr val="tx1"/>
                </a:solidFill>
                <a:latin typeface="NPSRawlinson"/>
              </a:defRPr>
            </a:lvl5pPr>
            <a:lvl6pPr marL="2514600" indent="-228600" eaLnBrk="0" fontAlgn="base" hangingPunct="0">
              <a:spcBef>
                <a:spcPct val="20000"/>
              </a:spcBef>
              <a:spcAft>
                <a:spcPct val="0"/>
              </a:spcAft>
              <a:buChar char="»"/>
              <a:defRPr sz="2000">
                <a:solidFill>
                  <a:schemeClr val="tx1"/>
                </a:solidFill>
                <a:latin typeface="NPSRawlinson"/>
              </a:defRPr>
            </a:lvl6pPr>
            <a:lvl7pPr marL="2971800" indent="-228600" eaLnBrk="0" fontAlgn="base" hangingPunct="0">
              <a:spcBef>
                <a:spcPct val="20000"/>
              </a:spcBef>
              <a:spcAft>
                <a:spcPct val="0"/>
              </a:spcAft>
              <a:buChar char="»"/>
              <a:defRPr sz="2000">
                <a:solidFill>
                  <a:schemeClr val="tx1"/>
                </a:solidFill>
                <a:latin typeface="NPSRawlinson"/>
              </a:defRPr>
            </a:lvl7pPr>
            <a:lvl8pPr marL="3429000" indent="-228600" eaLnBrk="0" fontAlgn="base" hangingPunct="0">
              <a:spcBef>
                <a:spcPct val="20000"/>
              </a:spcBef>
              <a:spcAft>
                <a:spcPct val="0"/>
              </a:spcAft>
              <a:buChar char="»"/>
              <a:defRPr sz="2000">
                <a:solidFill>
                  <a:schemeClr val="tx1"/>
                </a:solidFill>
                <a:latin typeface="NPSRawlinson"/>
              </a:defRPr>
            </a:lvl8pPr>
            <a:lvl9pPr marL="3886200" indent="-228600" eaLnBrk="0" fontAlgn="base" hangingPunct="0">
              <a:spcBef>
                <a:spcPct val="20000"/>
              </a:spcBef>
              <a:spcAft>
                <a:spcPct val="0"/>
              </a:spcAft>
              <a:buChar char="»"/>
              <a:defRPr sz="2000">
                <a:solidFill>
                  <a:schemeClr val="tx1"/>
                </a:solidFill>
                <a:latin typeface="NPSRawlinson"/>
              </a:defRPr>
            </a:lvl9pPr>
          </a:lstStyle>
          <a:p>
            <a:pPr eaLnBrk="1" hangingPunct="1">
              <a:spcBef>
                <a:spcPct val="0"/>
              </a:spcBef>
              <a:buFontTx/>
              <a:buNone/>
            </a:pPr>
            <a:r>
              <a:rPr lang="en-US" altLang="en-US" sz="1400" b="1" baseline="0">
                <a:latin typeface="Times New Roman" panose="02020603050405020304" pitchFamily="18" charset="0"/>
                <a:cs typeface="Times New Roman" panose="02020603050405020304" pitchFamily="18" charset="0"/>
              </a:rPr>
              <a:t>http://www.ncdc.noaa.gov/temp-and-precip/time-series/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8D5A8A-E72D-4933-8095-4D1CD9515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DBE9514-FEDA-44BD-88A7-BCFD92C303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3550" y="643468"/>
            <a:ext cx="2768085" cy="96519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C5EA01F-B580-4D48-82C9-76FD6752EC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4" name="Google Shape;124;p20" descr="Sochan or Cut-leaf coneflower with a circle to show the &quot;turkey foot&quot; part of the leaf that is collected by the Cherokee in the early spring. ">
            <a:extLst>
              <a:ext uri="{FF2B5EF4-FFF2-40B4-BE49-F238E27FC236}">
                <a16:creationId xmlns:a16="http://schemas.microsoft.com/office/drawing/2014/main" id="{04A72AD9-B504-4E26-BC6E-063C118D9F48}"/>
              </a:ext>
            </a:extLst>
          </p:cNvPr>
          <p:cNvPicPr preferRelativeResize="0"/>
          <p:nvPr/>
        </p:nvPicPr>
        <p:blipFill rotWithShape="1">
          <a:blip r:embed="rId3"/>
          <a:srcRect l="31558" r="25312" b="-3"/>
          <a:stretch/>
        </p:blipFill>
        <p:spPr>
          <a:xfrm>
            <a:off x="473550" y="1930400"/>
            <a:ext cx="2768085" cy="4284132"/>
          </a:xfrm>
          <a:prstGeom prst="rect">
            <a:avLst/>
          </a:prstGeom>
          <a:noFill/>
        </p:spPr>
      </p:pic>
      <p:pic>
        <p:nvPicPr>
          <p:cNvPr id="3" name="Google Shape;100;p16" descr="Sochan in bloom, a yellow flower with a yellow center. ">
            <a:extLst>
              <a:ext uri="{FF2B5EF4-FFF2-40B4-BE49-F238E27FC236}">
                <a16:creationId xmlns:a16="http://schemas.microsoft.com/office/drawing/2014/main" id="{A155CC06-82E2-4933-828D-44DF423CF168}"/>
              </a:ext>
            </a:extLst>
          </p:cNvPr>
          <p:cNvPicPr preferRelativeResize="0"/>
          <p:nvPr/>
        </p:nvPicPr>
        <p:blipFill rotWithShape="1">
          <a:blip r:embed="rId4"/>
          <a:srcRect r="1" b="29247"/>
          <a:stretch/>
        </p:blipFill>
        <p:spPr>
          <a:xfrm>
            <a:off x="3477405" y="643468"/>
            <a:ext cx="3859149" cy="3640664"/>
          </a:xfrm>
          <a:prstGeom prst="rect">
            <a:avLst/>
          </a:prstGeom>
          <a:noFill/>
        </p:spPr>
      </p:pic>
      <p:sp>
        <p:nvSpPr>
          <p:cNvPr id="15" name="Rectangle 14">
            <a:extLst>
              <a:ext uri="{FF2B5EF4-FFF2-40B4-BE49-F238E27FC236}">
                <a16:creationId xmlns:a16="http://schemas.microsoft.com/office/drawing/2014/main" id="{9D25E54F-44EC-4453-8B23-A4481040C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7405" y="4605864"/>
            <a:ext cx="3859149" cy="16086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1">
            <a:extLst>
              <a:ext uri="{FF2B5EF4-FFF2-40B4-BE49-F238E27FC236}">
                <a16:creationId xmlns:a16="http://schemas.microsoft.com/office/drawing/2014/main" id="{A308FBC2-BB22-4891-9016-81A39EE693D1}"/>
              </a:ext>
            </a:extLst>
          </p:cNvPr>
          <p:cNvSpPr>
            <a:spLocks noGrp="1"/>
          </p:cNvSpPr>
          <p:nvPr>
            <p:ph type="title" idx="4294967295"/>
          </p:nvPr>
        </p:nvSpPr>
        <p:spPr>
          <a:xfrm>
            <a:off x="3646243" y="4927600"/>
            <a:ext cx="3690311"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Sochan – Spring Tonic for the Cherokee</a:t>
            </a:r>
          </a:p>
        </p:txBody>
      </p:sp>
      <p:sp>
        <p:nvSpPr>
          <p:cNvPr id="8" name="Oval 7">
            <a:extLst>
              <a:ext uri="{FF2B5EF4-FFF2-40B4-BE49-F238E27FC236}">
                <a16:creationId xmlns:a16="http://schemas.microsoft.com/office/drawing/2014/main" id="{758DE821-E4F4-41E8-8E4A-8D4D7A204950}"/>
              </a:ext>
              <a:ext uri="{C183D7F6-B498-43B3-948B-1728B52AA6E4}">
                <adec:decorative xmlns:adec="http://schemas.microsoft.com/office/drawing/2017/decorative" val="1"/>
              </a:ext>
            </a:extLst>
          </p:cNvPr>
          <p:cNvSpPr/>
          <p:nvPr/>
        </p:nvSpPr>
        <p:spPr>
          <a:xfrm>
            <a:off x="591435" y="2374490"/>
            <a:ext cx="1040815" cy="1054510"/>
          </a:xfrm>
          <a:prstGeom prst="ellipse">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1542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p:cNvSpPr>
            <a:spLocks noGrp="1"/>
          </p:cNvSpPr>
          <p:nvPr>
            <p:ph type="title"/>
          </p:nvPr>
        </p:nvSpPr>
        <p:spPr>
          <a:xfrm>
            <a:off x="486697" y="629266"/>
            <a:ext cx="4641143" cy="1622321"/>
          </a:xfrm>
        </p:spPr>
        <p:txBody>
          <a:bodyPr vert="horz" lIns="91440" tIns="45720" rIns="91440" bIns="45720" rtlCol="0" anchor="t">
            <a:normAutofit/>
          </a:bodyPr>
          <a:lstStyle/>
          <a:p>
            <a:pPr defTabSz="457200">
              <a:lnSpc>
                <a:spcPct val="90000"/>
              </a:lnSpc>
            </a:pPr>
            <a:r>
              <a:rPr lang="en-US" sz="3600" dirty="0">
                <a:solidFill>
                  <a:srgbClr val="EBEBEB"/>
                </a:solidFill>
              </a:rPr>
              <a:t>Citizen Science – Phenology Monitoring</a:t>
            </a:r>
          </a:p>
        </p:txBody>
      </p:sp>
      <p:sp>
        <p:nvSpPr>
          <p:cNvPr id="6" name="TextBox 5"/>
          <p:cNvSpPr txBox="1"/>
          <p:nvPr/>
        </p:nvSpPr>
        <p:spPr>
          <a:xfrm>
            <a:off x="486697" y="2438400"/>
            <a:ext cx="4641142" cy="3785419"/>
          </a:xfrm>
          <a:prstGeom prst="rect">
            <a:avLst/>
          </a:prstGeom>
        </p:spPr>
        <p:txBody>
          <a:bodyPr vert="horz" lIns="91440" tIns="45720" rIns="91440" bIns="45720" rtlCol="0">
            <a:normAutofit/>
          </a:bodyPr>
          <a:lstStyle/>
          <a:p>
            <a:pPr marL="342900" indent="-342900">
              <a:spcBef>
                <a:spcPts val="1000"/>
              </a:spcBef>
              <a:buClr>
                <a:schemeClr val="bg2">
                  <a:lumMod val="40000"/>
                  <a:lumOff val="60000"/>
                </a:schemeClr>
              </a:buClr>
              <a:buSzPct val="80000"/>
              <a:buFont typeface="Wingdings 3" charset="2"/>
              <a:buChar char=""/>
            </a:pPr>
            <a:r>
              <a:rPr lang="en-US" baseline="0" dirty="0">
                <a:solidFill>
                  <a:srgbClr val="FFFFFF"/>
                </a:solidFill>
                <a:latin typeface="+mj-lt"/>
                <a:ea typeface="+mj-ea"/>
                <a:cs typeface="+mj-cs"/>
              </a:rPr>
              <a:t>Trees</a:t>
            </a:r>
          </a:p>
          <a:p>
            <a:pPr marL="342900" indent="-342900">
              <a:spcBef>
                <a:spcPts val="1000"/>
              </a:spcBef>
              <a:buClr>
                <a:schemeClr val="bg2">
                  <a:lumMod val="40000"/>
                  <a:lumOff val="60000"/>
                </a:schemeClr>
              </a:buClr>
              <a:buSzPct val="80000"/>
              <a:buFont typeface="Wingdings 3" charset="2"/>
              <a:buChar char=""/>
            </a:pPr>
            <a:r>
              <a:rPr lang="en-US" baseline="0" dirty="0">
                <a:solidFill>
                  <a:srgbClr val="FFFFFF"/>
                </a:solidFill>
                <a:latin typeface="+mj-lt"/>
                <a:ea typeface="+mj-ea"/>
                <a:cs typeface="+mj-cs"/>
              </a:rPr>
              <a:t>Spring wildflowers</a:t>
            </a:r>
          </a:p>
          <a:p>
            <a:pPr marL="342900" indent="-342900">
              <a:spcBef>
                <a:spcPts val="1000"/>
              </a:spcBef>
              <a:buClr>
                <a:schemeClr val="bg2">
                  <a:lumMod val="40000"/>
                  <a:lumOff val="60000"/>
                </a:schemeClr>
              </a:buClr>
              <a:buSzPct val="80000"/>
              <a:buFont typeface="Wingdings 3" charset="2"/>
              <a:buChar char=""/>
            </a:pPr>
            <a:r>
              <a:rPr lang="en-US" baseline="0" dirty="0">
                <a:solidFill>
                  <a:srgbClr val="FFFFFF"/>
                </a:solidFill>
                <a:latin typeface="+mj-lt"/>
                <a:ea typeface="+mj-ea"/>
                <a:cs typeface="+mj-cs"/>
              </a:rPr>
              <a:t>Migratory birds</a:t>
            </a:r>
          </a:p>
        </p:txBody>
      </p:sp>
      <p:sp>
        <p:nvSpPr>
          <p:cNvPr id="13"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61980" y="-1"/>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4" name="Content Placeholder 3" descr="Two high school students collecting tree phenology data for Natures Notebook in Great Smoky Mountains National Park"/>
          <p:cNvPicPr>
            <a:picLocks noGrp="1" noChangeAspect="1"/>
          </p:cNvPicPr>
          <p:nvPr>
            <p:ph idx="1"/>
          </p:nvPr>
        </p:nvPicPr>
        <p:blipFill rotWithShape="1">
          <a:blip r:embed="rId4" cstate="print"/>
          <a:srcRect r="18601"/>
          <a:stretch/>
        </p:blipFill>
        <p:spPr>
          <a:xfrm>
            <a:off x="5422764" y="2"/>
            <a:ext cx="3721551" cy="3428999"/>
          </a:xfrm>
          <a:custGeom>
            <a:avLst/>
            <a:gdLst/>
            <a:ahLst/>
            <a:cxnLst/>
            <a:rect l="l" t="t" r="r" b="b"/>
            <a:pathLst>
              <a:path w="4962068" h="3428999">
                <a:moveTo>
                  <a:pt x="0" y="0"/>
                </a:moveTo>
                <a:lnTo>
                  <a:pt x="1343538" y="0"/>
                </a:lnTo>
                <a:lnTo>
                  <a:pt x="1343538" y="1"/>
                </a:lnTo>
                <a:lnTo>
                  <a:pt x="4962068" y="1"/>
                </a:lnTo>
                <a:lnTo>
                  <a:pt x="4962067" y="3428999"/>
                </a:lnTo>
                <a:lnTo>
                  <a:pt x="250957" y="3428999"/>
                </a:lnTo>
                <a:lnTo>
                  <a:pt x="250957" y="3343961"/>
                </a:lnTo>
                <a:lnTo>
                  <a:pt x="251965" y="3201315"/>
                </a:lnTo>
                <a:lnTo>
                  <a:pt x="250957" y="3057297"/>
                </a:lnTo>
                <a:lnTo>
                  <a:pt x="248940" y="2911221"/>
                </a:lnTo>
                <a:lnTo>
                  <a:pt x="247091" y="2765146"/>
                </a:lnTo>
                <a:lnTo>
                  <a:pt x="243057" y="2617013"/>
                </a:lnTo>
                <a:lnTo>
                  <a:pt x="238855" y="2467509"/>
                </a:lnTo>
                <a:lnTo>
                  <a:pt x="233980" y="2318004"/>
                </a:lnTo>
                <a:lnTo>
                  <a:pt x="227089" y="2167128"/>
                </a:lnTo>
                <a:lnTo>
                  <a:pt x="218852" y="2014881"/>
                </a:lnTo>
                <a:lnTo>
                  <a:pt x="210952" y="1861947"/>
                </a:lnTo>
                <a:lnTo>
                  <a:pt x="200867" y="1709014"/>
                </a:lnTo>
                <a:lnTo>
                  <a:pt x="188764" y="1554023"/>
                </a:lnTo>
                <a:lnTo>
                  <a:pt x="176662" y="1401090"/>
                </a:lnTo>
                <a:lnTo>
                  <a:pt x="162710" y="1245413"/>
                </a:lnTo>
                <a:lnTo>
                  <a:pt x="147414" y="1089051"/>
                </a:lnTo>
                <a:lnTo>
                  <a:pt x="131278" y="934746"/>
                </a:lnTo>
                <a:lnTo>
                  <a:pt x="112452" y="778383"/>
                </a:lnTo>
                <a:lnTo>
                  <a:pt x="92281" y="622707"/>
                </a:lnTo>
                <a:lnTo>
                  <a:pt x="72278" y="466344"/>
                </a:lnTo>
                <a:lnTo>
                  <a:pt x="48914" y="310668"/>
                </a:lnTo>
                <a:lnTo>
                  <a:pt x="25045" y="155677"/>
                </a:lnTo>
                <a:close/>
              </a:path>
            </a:pathLst>
          </a:custGeom>
        </p:spPr>
      </p:pic>
      <p:pic>
        <p:nvPicPr>
          <p:cNvPr id="5" name="Picture 4" descr="Two boys collecting tree phenology data, using binoculars to see the high leaves in the canopy, while a ranger assists. "/>
          <p:cNvPicPr>
            <a:picLocks noChangeAspect="1"/>
          </p:cNvPicPr>
          <p:nvPr/>
        </p:nvPicPr>
        <p:blipFill rotWithShape="1">
          <a:blip r:embed="rId5" cstate="print"/>
          <a:srcRect l="1213" r="-4" b="-4"/>
          <a:stretch/>
        </p:blipFill>
        <p:spPr>
          <a:xfrm>
            <a:off x="5421567" y="3428997"/>
            <a:ext cx="3722433" cy="3429002"/>
          </a:xfrm>
          <a:custGeom>
            <a:avLst/>
            <a:gdLst/>
            <a:ahLst/>
            <a:cxnLst/>
            <a:rect l="l" t="t" r="r" b="b"/>
            <a:pathLst>
              <a:path w="4963244" h="3429002">
                <a:moveTo>
                  <a:pt x="252134" y="0"/>
                </a:moveTo>
                <a:lnTo>
                  <a:pt x="4963244" y="0"/>
                </a:lnTo>
                <a:lnTo>
                  <a:pt x="4963244" y="3429002"/>
                </a:lnTo>
                <a:lnTo>
                  <a:pt x="900697" y="3429002"/>
                </a:lnTo>
                <a:lnTo>
                  <a:pt x="900697" y="3429001"/>
                </a:lnTo>
                <a:lnTo>
                  <a:pt x="0" y="3429001"/>
                </a:lnTo>
                <a:lnTo>
                  <a:pt x="5883" y="3388539"/>
                </a:lnTo>
                <a:lnTo>
                  <a:pt x="23196" y="3269895"/>
                </a:lnTo>
                <a:lnTo>
                  <a:pt x="35299" y="3183484"/>
                </a:lnTo>
                <a:lnTo>
                  <a:pt x="48073" y="3080614"/>
                </a:lnTo>
                <a:lnTo>
                  <a:pt x="63369" y="2958542"/>
                </a:lnTo>
                <a:lnTo>
                  <a:pt x="79506" y="2823439"/>
                </a:lnTo>
                <a:lnTo>
                  <a:pt x="96483" y="2671192"/>
                </a:lnTo>
                <a:lnTo>
                  <a:pt x="114469" y="2505228"/>
                </a:lnTo>
                <a:lnTo>
                  <a:pt x="132454" y="2324863"/>
                </a:lnTo>
                <a:lnTo>
                  <a:pt x="150776" y="2132839"/>
                </a:lnTo>
                <a:lnTo>
                  <a:pt x="167753" y="1925727"/>
                </a:lnTo>
                <a:lnTo>
                  <a:pt x="184058" y="1709014"/>
                </a:lnTo>
                <a:lnTo>
                  <a:pt x="198849" y="1479957"/>
                </a:lnTo>
                <a:lnTo>
                  <a:pt x="212969" y="1241299"/>
                </a:lnTo>
                <a:lnTo>
                  <a:pt x="226248" y="992353"/>
                </a:lnTo>
                <a:lnTo>
                  <a:pt x="230955" y="864794"/>
                </a:lnTo>
                <a:lnTo>
                  <a:pt x="236165" y="734493"/>
                </a:lnTo>
                <a:lnTo>
                  <a:pt x="241040" y="602134"/>
                </a:lnTo>
                <a:lnTo>
                  <a:pt x="244234" y="469088"/>
                </a:lnTo>
                <a:lnTo>
                  <a:pt x="247091" y="333300"/>
                </a:lnTo>
                <a:lnTo>
                  <a:pt x="250117" y="196140"/>
                </a:lnTo>
                <a:lnTo>
                  <a:pt x="252134" y="56237"/>
                </a:lnTo>
                <a:close/>
              </a:path>
            </a:pathLst>
          </a:custGeom>
        </p:spPr>
      </p:pic>
    </p:spTree>
    <p:extLst>
      <p:ext uri="{BB962C8B-B14F-4D97-AF65-F5344CB8AC3E}">
        <p14:creationId xmlns:p14="http://schemas.microsoft.com/office/powerpoint/2010/main" val="11840799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E4E366E-272A-409E-840F-9A6A64A9E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721560C-E4AB-4287-A29C-3F6916794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1836"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7">
            <a:extLst>
              <a:ext uri="{FF2B5EF4-FFF2-40B4-BE49-F238E27FC236}">
                <a16:creationId xmlns:a16="http://schemas.microsoft.com/office/drawing/2014/main" id="{DF6CFF07-D953-4F9C-9A0E-E0A6AACB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p:cNvSpPr>
            <a:spLocks noGrp="1"/>
          </p:cNvSpPr>
          <p:nvPr>
            <p:ph type="title"/>
          </p:nvPr>
        </p:nvSpPr>
        <p:spPr>
          <a:xfrm>
            <a:off x="486697" y="629267"/>
            <a:ext cx="6939116" cy="1016654"/>
          </a:xfrm>
        </p:spPr>
        <p:txBody>
          <a:bodyPr>
            <a:normAutofit/>
          </a:bodyPr>
          <a:lstStyle/>
          <a:p>
            <a:pPr>
              <a:lnSpc>
                <a:spcPct val="90000"/>
              </a:lnSpc>
            </a:pPr>
            <a:r>
              <a:rPr lang="en-US" sz="3300" dirty="0">
                <a:solidFill>
                  <a:srgbClr val="EBEBEB"/>
                </a:solidFill>
              </a:rPr>
              <a:t>Track Phenology at School or Home</a:t>
            </a:r>
          </a:p>
        </p:txBody>
      </p:sp>
      <p:sp useBgFill="1">
        <p:nvSpPr>
          <p:cNvPr id="15" name="Freeform: Shape 14">
            <a:extLst>
              <a:ext uri="{FF2B5EF4-FFF2-40B4-BE49-F238E27FC236}">
                <a16:creationId xmlns:a16="http://schemas.microsoft.com/office/drawing/2014/main" id="{DAA4FEEE-0B5F-41BF-825D-60F9FB089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n-US"/>
          </a:p>
        </p:txBody>
      </p:sp>
      <p:sp>
        <p:nvSpPr>
          <p:cNvPr id="3" name="Content Placeholder 2"/>
          <p:cNvSpPr>
            <a:spLocks noGrp="1"/>
          </p:cNvSpPr>
          <p:nvPr>
            <p:ph idx="1"/>
          </p:nvPr>
        </p:nvSpPr>
        <p:spPr>
          <a:xfrm>
            <a:off x="486698" y="2548281"/>
            <a:ext cx="3841954" cy="3658689"/>
          </a:xfrm>
        </p:spPr>
        <p:txBody>
          <a:bodyPr>
            <a:normAutofit/>
          </a:bodyPr>
          <a:lstStyle/>
          <a:p>
            <a:r>
              <a:rPr lang="en-US" dirty="0">
                <a:cs typeface="Times New Roman" pitchFamily="18" charset="0"/>
              </a:rPr>
              <a:t>Help scientists answer important questions about phenology</a:t>
            </a:r>
          </a:p>
          <a:p>
            <a:r>
              <a:rPr lang="en-US" dirty="0">
                <a:cs typeface="Times New Roman" pitchFamily="18" charset="0"/>
              </a:rPr>
              <a:t>Nature’s Notebook @ www.usanpn.org/natures_notebook</a:t>
            </a:r>
          </a:p>
        </p:txBody>
      </p:sp>
      <p:pic>
        <p:nvPicPr>
          <p:cNvPr id="4" name="Picture 3" descr="screenshot of the Natures Notebook website. ">
            <a:extLst>
              <a:ext uri="{FF2B5EF4-FFF2-40B4-BE49-F238E27FC236}">
                <a16:creationId xmlns:a16="http://schemas.microsoft.com/office/drawing/2014/main" id="{AE4A1750-EA9D-42B1-A2A4-FCA510A36F32}"/>
              </a:ext>
            </a:extLst>
          </p:cNvPr>
          <p:cNvPicPr>
            <a:picLocks noChangeAspect="1"/>
          </p:cNvPicPr>
          <p:nvPr/>
        </p:nvPicPr>
        <p:blipFill>
          <a:blip r:embed="rId3"/>
          <a:stretch>
            <a:fillRect/>
          </a:stretch>
        </p:blipFill>
        <p:spPr>
          <a:xfrm>
            <a:off x="4568937" y="3229338"/>
            <a:ext cx="4088720" cy="2299904"/>
          </a:xfrm>
          <a:prstGeom prst="rect">
            <a:avLst/>
          </a:prstGeom>
          <a:effectLst/>
        </p:spPr>
      </p:pic>
    </p:spTree>
    <p:extLst>
      <p:ext uri="{BB962C8B-B14F-4D97-AF65-F5344CB8AC3E}">
        <p14:creationId xmlns:p14="http://schemas.microsoft.com/office/powerpoint/2010/main" val="3226351378"/>
      </p:ext>
    </p:extLst>
  </p:cSld>
  <p:clrMapOvr>
    <a:overrideClrMapping bg1="lt1" tx1="dk1" bg2="lt2" tx2="dk2" accent1="accent1" accent2="accent2" accent3="accent3" accent4="accent4" accent5="accent5" accent6="accent6" hlink="hlink" folHlink="folHlink"/>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6700"/>
            <a:ext cx="7696200" cy="838200"/>
          </a:xfrm>
        </p:spPr>
        <p:txBody>
          <a:bodyPr/>
          <a:lstStyle/>
          <a:p>
            <a:r>
              <a:rPr lang="en-US" sz="2400" dirty="0">
                <a:solidFill>
                  <a:schemeClr val="tx1"/>
                </a:solidFill>
                <a:latin typeface="+mn-lt"/>
              </a:rPr>
              <a:t>Phenology or Not? </a:t>
            </a:r>
          </a:p>
        </p:txBody>
      </p:sp>
      <p:sp>
        <p:nvSpPr>
          <p:cNvPr id="10" name="Content Placeholder 5"/>
          <p:cNvSpPr txBox="1">
            <a:spLocks/>
          </p:cNvSpPr>
          <p:nvPr/>
        </p:nvSpPr>
        <p:spPr bwMode="auto">
          <a:xfrm>
            <a:off x="838200" y="1371600"/>
            <a:ext cx="74676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085850" indent="-228600" algn="l" rtl="0" eaLnBrk="0" fontAlgn="base" hangingPunct="0">
              <a:spcBef>
                <a:spcPct val="20000"/>
              </a:spcBef>
              <a:spcAft>
                <a:spcPct val="0"/>
              </a:spcAft>
              <a:buChar char="•"/>
              <a:defRPr sz="2400">
                <a:solidFill>
                  <a:schemeClr val="tx1"/>
                </a:solidFill>
                <a:latin typeface="+mn-lt"/>
              </a:defRPr>
            </a:lvl3pPr>
            <a:lvl4pPr marL="1428750" indent="-228600" algn="l" rtl="0" eaLnBrk="0" fontAlgn="base" hangingPunct="0">
              <a:spcBef>
                <a:spcPct val="20000"/>
              </a:spcBef>
              <a:spcAft>
                <a:spcPct val="0"/>
              </a:spcAft>
              <a:buChar char="–"/>
              <a:defRPr sz="2000">
                <a:solidFill>
                  <a:schemeClr val="tx1"/>
                </a:solidFill>
                <a:latin typeface="+mn-lt"/>
              </a:defRPr>
            </a:lvl4pPr>
            <a:lvl5pPr marL="1771650" indent="-228600" algn="l" rtl="0" eaLnBrk="0" fontAlgn="base" hangingPunct="0">
              <a:spcBef>
                <a:spcPct val="20000"/>
              </a:spcBef>
              <a:spcAft>
                <a:spcPct val="0"/>
              </a:spcAft>
              <a:buChar char="»"/>
              <a:defRPr sz="2000">
                <a:solidFill>
                  <a:schemeClr val="tx1"/>
                </a:solidFill>
                <a:latin typeface="+mn-lt"/>
              </a:defRPr>
            </a:lvl5pPr>
            <a:lvl6pPr marL="2228850" indent="-228600" algn="l" rtl="0" eaLnBrk="0" fontAlgn="base" hangingPunct="0">
              <a:spcBef>
                <a:spcPct val="20000"/>
              </a:spcBef>
              <a:spcAft>
                <a:spcPct val="0"/>
              </a:spcAft>
              <a:buChar char="»"/>
              <a:defRPr sz="2000">
                <a:solidFill>
                  <a:schemeClr val="tx1"/>
                </a:solidFill>
                <a:latin typeface="+mn-lt"/>
              </a:defRPr>
            </a:lvl6pPr>
            <a:lvl7pPr marL="2686050" indent="-228600" algn="l" rtl="0" eaLnBrk="0" fontAlgn="base" hangingPunct="0">
              <a:spcBef>
                <a:spcPct val="20000"/>
              </a:spcBef>
              <a:spcAft>
                <a:spcPct val="0"/>
              </a:spcAft>
              <a:buChar char="»"/>
              <a:defRPr sz="2000">
                <a:solidFill>
                  <a:schemeClr val="tx1"/>
                </a:solidFill>
                <a:latin typeface="+mn-lt"/>
              </a:defRPr>
            </a:lvl7pPr>
            <a:lvl8pPr marL="3143250" indent="-228600" algn="l" rtl="0" eaLnBrk="0" fontAlgn="base" hangingPunct="0">
              <a:spcBef>
                <a:spcPct val="20000"/>
              </a:spcBef>
              <a:spcAft>
                <a:spcPct val="0"/>
              </a:spcAft>
              <a:buChar char="»"/>
              <a:defRPr sz="2000">
                <a:solidFill>
                  <a:schemeClr val="tx1"/>
                </a:solidFill>
                <a:latin typeface="+mn-lt"/>
              </a:defRPr>
            </a:lvl8pPr>
            <a:lvl9pPr marL="3600450" indent="-228600" algn="l" rtl="0" eaLnBrk="0" fontAlgn="base" hangingPunct="0">
              <a:spcBef>
                <a:spcPct val="20000"/>
              </a:spcBef>
              <a:spcAft>
                <a:spcPct val="0"/>
              </a:spcAft>
              <a:buChar char="»"/>
              <a:defRPr sz="2000">
                <a:solidFill>
                  <a:schemeClr val="tx1"/>
                </a:solidFill>
                <a:latin typeface="+mn-lt"/>
              </a:defRPr>
            </a:lvl9pPr>
          </a:lstStyle>
          <a:p>
            <a:pPr>
              <a:spcAft>
                <a:spcPts val="600"/>
              </a:spcAft>
              <a:buAutoNum type="arabicPeriod"/>
            </a:pPr>
            <a:r>
              <a:rPr lang="en-US" sz="2000" baseline="0" dirty="0">
                <a:cs typeface="Times New Roman" pitchFamily="18" charset="0"/>
              </a:rPr>
              <a:t>When the red maple trees flower. </a:t>
            </a:r>
          </a:p>
          <a:p>
            <a:pPr>
              <a:spcAft>
                <a:spcPts val="600"/>
              </a:spcAft>
              <a:buAutoNum type="arabicPeriod"/>
            </a:pPr>
            <a:r>
              <a:rPr lang="en-US" sz="2000" baseline="0" dirty="0">
                <a:cs typeface="Times New Roman" pitchFamily="18" charset="0"/>
              </a:rPr>
              <a:t>First bee activity of the year recorded.</a:t>
            </a:r>
          </a:p>
          <a:p>
            <a:pPr>
              <a:spcAft>
                <a:spcPts val="600"/>
              </a:spcAft>
              <a:buAutoNum type="arabicPeriod"/>
            </a:pPr>
            <a:r>
              <a:rPr lang="en-US" sz="2000" baseline="0" dirty="0">
                <a:cs typeface="Times New Roman" pitchFamily="18" charset="0"/>
              </a:rPr>
              <a:t>Date I get my first bee sting in 2024.</a:t>
            </a:r>
          </a:p>
          <a:p>
            <a:pPr>
              <a:spcAft>
                <a:spcPts val="600"/>
              </a:spcAft>
              <a:buAutoNum type="arabicPeriod"/>
            </a:pPr>
            <a:r>
              <a:rPr lang="en-US" sz="2000" baseline="0" dirty="0">
                <a:cs typeface="Times New Roman" pitchFamily="18" charset="0"/>
              </a:rPr>
              <a:t>How many birds come to my feeder. </a:t>
            </a:r>
          </a:p>
          <a:p>
            <a:pPr>
              <a:spcAft>
                <a:spcPts val="600"/>
              </a:spcAft>
              <a:buAutoNum type="arabicPeriod"/>
            </a:pPr>
            <a:r>
              <a:rPr lang="en-US" sz="2000" baseline="0" dirty="0">
                <a:cs typeface="Times New Roman" pitchFamily="18" charset="0"/>
              </a:rPr>
              <a:t>Which birds come to my feeder on November 4, 2024</a:t>
            </a:r>
          </a:p>
          <a:p>
            <a:pPr>
              <a:spcAft>
                <a:spcPts val="600"/>
              </a:spcAft>
              <a:buAutoNum type="arabicPeriod"/>
            </a:pPr>
            <a:r>
              <a:rPr lang="en-US" sz="2000" baseline="0" dirty="0">
                <a:cs typeface="Times New Roman" pitchFamily="18" charset="0"/>
              </a:rPr>
              <a:t>Latest bloom of the wildflower, Mountain Gentian. </a:t>
            </a:r>
          </a:p>
          <a:p>
            <a:pPr>
              <a:spcAft>
                <a:spcPts val="600"/>
              </a:spcAft>
              <a:buAutoNum type="arabicPeriod"/>
            </a:pPr>
            <a:r>
              <a:rPr lang="en-US" sz="2000" baseline="0" dirty="0">
                <a:cs typeface="Times New Roman" pitchFamily="18" charset="0"/>
              </a:rPr>
              <a:t>How many times I hike to the top of </a:t>
            </a:r>
            <a:r>
              <a:rPr lang="en-US" sz="2000" baseline="0" dirty="0" err="1">
                <a:cs typeface="Times New Roman" pitchFamily="18" charset="0"/>
              </a:rPr>
              <a:t>Kuwohi</a:t>
            </a:r>
            <a:br>
              <a:rPr lang="en-US" sz="2000" baseline="0" dirty="0">
                <a:cs typeface="Times New Roman" pitchFamily="18" charset="0"/>
              </a:rPr>
            </a:br>
            <a:r>
              <a:rPr lang="en-US" sz="2000" baseline="0" dirty="0">
                <a:cs typeface="Times New Roman" pitchFamily="18" charset="0"/>
              </a:rPr>
              <a:t>during the month of June.</a:t>
            </a:r>
          </a:p>
          <a:p>
            <a:pPr>
              <a:spcAft>
                <a:spcPts val="600"/>
              </a:spcAft>
              <a:buAutoNum type="arabicPeriod"/>
            </a:pPr>
            <a:r>
              <a:rPr lang="en-US" sz="2000" baseline="0" dirty="0">
                <a:cs typeface="Times New Roman" pitchFamily="18" charset="0"/>
              </a:rPr>
              <a:t>Date when we hear the first elk bugle.</a:t>
            </a:r>
          </a:p>
          <a:p>
            <a:pPr>
              <a:spcAft>
                <a:spcPts val="600"/>
              </a:spcAft>
              <a:buAutoNum type="arabicPeriod"/>
            </a:pPr>
            <a:r>
              <a:rPr lang="en-US" sz="2000" baseline="0" dirty="0">
                <a:cs typeface="Times New Roman" pitchFamily="18" charset="0"/>
              </a:rPr>
              <a:t>Date of the last leaf drop on the Walnut tree at Oconaluftee. </a:t>
            </a:r>
          </a:p>
          <a:p>
            <a:pPr>
              <a:spcAft>
                <a:spcPts val="600"/>
              </a:spcAft>
              <a:buAutoNum type="arabicPeriod"/>
            </a:pPr>
            <a:r>
              <a:rPr lang="en-US" sz="2000" kern="0" baseline="0" dirty="0">
                <a:cs typeface="Times New Roman" panose="02020603050405020304" pitchFamily="18" charset="0"/>
              </a:rPr>
              <a:t> Date Rihanna releases her new CD.</a:t>
            </a:r>
            <a:endParaRPr lang="en-US" sz="2400" kern="0" baseline="0" dirty="0">
              <a:cs typeface="Times New Roman" panose="02020603050405020304" pitchFamily="18" charset="0"/>
            </a:endParaRPr>
          </a:p>
        </p:txBody>
      </p:sp>
    </p:spTree>
    <p:extLst>
      <p:ext uri="{BB962C8B-B14F-4D97-AF65-F5344CB8AC3E}">
        <p14:creationId xmlns:p14="http://schemas.microsoft.com/office/powerpoint/2010/main" val="5219194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6700"/>
            <a:ext cx="7696200" cy="838200"/>
          </a:xfrm>
        </p:spPr>
        <p:txBody>
          <a:bodyPr/>
          <a:lstStyle/>
          <a:p>
            <a:r>
              <a:rPr lang="en-US" sz="2400" dirty="0">
                <a:solidFill>
                  <a:schemeClr val="tx1"/>
                </a:solidFill>
              </a:rPr>
              <a:t>Phenology or Not? ANSWERS</a:t>
            </a:r>
          </a:p>
        </p:txBody>
      </p:sp>
      <p:sp>
        <p:nvSpPr>
          <p:cNvPr id="10" name="Content Placeholder 5"/>
          <p:cNvSpPr txBox="1">
            <a:spLocks/>
          </p:cNvSpPr>
          <p:nvPr/>
        </p:nvSpPr>
        <p:spPr bwMode="auto">
          <a:xfrm>
            <a:off x="838200" y="1371600"/>
            <a:ext cx="76962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085850" indent="-228600" algn="l" rtl="0" eaLnBrk="0" fontAlgn="base" hangingPunct="0">
              <a:spcBef>
                <a:spcPct val="20000"/>
              </a:spcBef>
              <a:spcAft>
                <a:spcPct val="0"/>
              </a:spcAft>
              <a:buChar char="•"/>
              <a:defRPr sz="2400">
                <a:solidFill>
                  <a:schemeClr val="tx1"/>
                </a:solidFill>
                <a:latin typeface="+mn-lt"/>
              </a:defRPr>
            </a:lvl3pPr>
            <a:lvl4pPr marL="1428750" indent="-228600" algn="l" rtl="0" eaLnBrk="0" fontAlgn="base" hangingPunct="0">
              <a:spcBef>
                <a:spcPct val="20000"/>
              </a:spcBef>
              <a:spcAft>
                <a:spcPct val="0"/>
              </a:spcAft>
              <a:buChar char="–"/>
              <a:defRPr sz="2000">
                <a:solidFill>
                  <a:schemeClr val="tx1"/>
                </a:solidFill>
                <a:latin typeface="+mn-lt"/>
              </a:defRPr>
            </a:lvl4pPr>
            <a:lvl5pPr marL="1771650" indent="-228600" algn="l" rtl="0" eaLnBrk="0" fontAlgn="base" hangingPunct="0">
              <a:spcBef>
                <a:spcPct val="20000"/>
              </a:spcBef>
              <a:spcAft>
                <a:spcPct val="0"/>
              </a:spcAft>
              <a:buChar char="»"/>
              <a:defRPr sz="2000">
                <a:solidFill>
                  <a:schemeClr val="tx1"/>
                </a:solidFill>
                <a:latin typeface="+mn-lt"/>
              </a:defRPr>
            </a:lvl5pPr>
            <a:lvl6pPr marL="2228850" indent="-228600" algn="l" rtl="0" eaLnBrk="0" fontAlgn="base" hangingPunct="0">
              <a:spcBef>
                <a:spcPct val="20000"/>
              </a:spcBef>
              <a:spcAft>
                <a:spcPct val="0"/>
              </a:spcAft>
              <a:buChar char="»"/>
              <a:defRPr sz="2000">
                <a:solidFill>
                  <a:schemeClr val="tx1"/>
                </a:solidFill>
                <a:latin typeface="+mn-lt"/>
              </a:defRPr>
            </a:lvl6pPr>
            <a:lvl7pPr marL="2686050" indent="-228600" algn="l" rtl="0" eaLnBrk="0" fontAlgn="base" hangingPunct="0">
              <a:spcBef>
                <a:spcPct val="20000"/>
              </a:spcBef>
              <a:spcAft>
                <a:spcPct val="0"/>
              </a:spcAft>
              <a:buChar char="»"/>
              <a:defRPr sz="2000">
                <a:solidFill>
                  <a:schemeClr val="tx1"/>
                </a:solidFill>
                <a:latin typeface="+mn-lt"/>
              </a:defRPr>
            </a:lvl7pPr>
            <a:lvl8pPr marL="3143250" indent="-228600" algn="l" rtl="0" eaLnBrk="0" fontAlgn="base" hangingPunct="0">
              <a:spcBef>
                <a:spcPct val="20000"/>
              </a:spcBef>
              <a:spcAft>
                <a:spcPct val="0"/>
              </a:spcAft>
              <a:buChar char="»"/>
              <a:defRPr sz="2000">
                <a:solidFill>
                  <a:schemeClr val="tx1"/>
                </a:solidFill>
                <a:latin typeface="+mn-lt"/>
              </a:defRPr>
            </a:lvl8pPr>
            <a:lvl9pPr marL="3600450" indent="-228600" algn="l" rtl="0" eaLnBrk="0" fontAlgn="base" hangingPunct="0">
              <a:spcBef>
                <a:spcPct val="20000"/>
              </a:spcBef>
              <a:spcAft>
                <a:spcPct val="0"/>
              </a:spcAft>
              <a:buChar char="»"/>
              <a:defRPr sz="2000">
                <a:solidFill>
                  <a:schemeClr val="tx1"/>
                </a:solidFill>
                <a:latin typeface="+mn-lt"/>
              </a:defRPr>
            </a:lvl9pPr>
          </a:lstStyle>
          <a:p>
            <a:pPr>
              <a:spcAft>
                <a:spcPts val="600"/>
              </a:spcAft>
              <a:buAutoNum type="arabicPeriod"/>
            </a:pPr>
            <a:r>
              <a:rPr lang="en-US" sz="1800" baseline="0" dirty="0">
                <a:cs typeface="Times New Roman" pitchFamily="18" charset="0"/>
              </a:rPr>
              <a:t>When the red maple trees flower. </a:t>
            </a:r>
            <a:r>
              <a:rPr lang="en-US" sz="1800" b="1" baseline="0" dirty="0">
                <a:cs typeface="Times New Roman" pitchFamily="18" charset="0"/>
              </a:rPr>
              <a:t>Phenology</a:t>
            </a:r>
            <a:endParaRPr lang="en-US" sz="1800" baseline="0" dirty="0">
              <a:cs typeface="Times New Roman" pitchFamily="18" charset="0"/>
            </a:endParaRPr>
          </a:p>
          <a:p>
            <a:pPr>
              <a:spcAft>
                <a:spcPts val="600"/>
              </a:spcAft>
              <a:buAutoNum type="arabicPeriod"/>
            </a:pPr>
            <a:r>
              <a:rPr lang="en-US" sz="1800" baseline="0" dirty="0">
                <a:cs typeface="Times New Roman" pitchFamily="18" charset="0"/>
              </a:rPr>
              <a:t>First bee activity of the year recorded. </a:t>
            </a:r>
            <a:r>
              <a:rPr lang="en-US" sz="1800" b="1" baseline="0" dirty="0">
                <a:cs typeface="Times New Roman" pitchFamily="18" charset="0"/>
              </a:rPr>
              <a:t>Phenology</a:t>
            </a:r>
            <a:endParaRPr lang="en-US" sz="1800" baseline="0" dirty="0">
              <a:cs typeface="Times New Roman" pitchFamily="18" charset="0"/>
            </a:endParaRPr>
          </a:p>
          <a:p>
            <a:pPr>
              <a:spcAft>
                <a:spcPts val="600"/>
              </a:spcAft>
              <a:buAutoNum type="arabicPeriod"/>
            </a:pPr>
            <a:r>
              <a:rPr lang="en-US" sz="1800" baseline="0" dirty="0">
                <a:cs typeface="Times New Roman" pitchFamily="18" charset="0"/>
              </a:rPr>
              <a:t>Date I get my first bee sting in 2024. </a:t>
            </a:r>
            <a:r>
              <a:rPr lang="en-US" sz="1800" b="1" baseline="0" dirty="0">
                <a:cs typeface="Times New Roman" pitchFamily="18" charset="0"/>
              </a:rPr>
              <a:t>Not</a:t>
            </a:r>
            <a:endParaRPr lang="en-US" sz="1800" baseline="0" dirty="0">
              <a:cs typeface="Times New Roman" pitchFamily="18" charset="0"/>
            </a:endParaRPr>
          </a:p>
          <a:p>
            <a:pPr>
              <a:spcAft>
                <a:spcPts val="600"/>
              </a:spcAft>
              <a:buAutoNum type="arabicPeriod"/>
            </a:pPr>
            <a:r>
              <a:rPr lang="en-US" sz="1800" baseline="0" dirty="0">
                <a:cs typeface="Times New Roman" pitchFamily="18" charset="0"/>
              </a:rPr>
              <a:t>How many birds come to my feeder. </a:t>
            </a:r>
            <a:r>
              <a:rPr lang="en-US" sz="1800" b="1" baseline="0" dirty="0">
                <a:cs typeface="Times New Roman" pitchFamily="18" charset="0"/>
              </a:rPr>
              <a:t>Not</a:t>
            </a:r>
            <a:endParaRPr lang="en-US" sz="1800" baseline="0" dirty="0">
              <a:cs typeface="Times New Roman" pitchFamily="18" charset="0"/>
            </a:endParaRPr>
          </a:p>
          <a:p>
            <a:pPr>
              <a:spcAft>
                <a:spcPts val="600"/>
              </a:spcAft>
              <a:buAutoNum type="arabicPeriod"/>
            </a:pPr>
            <a:r>
              <a:rPr lang="en-US" sz="1800" baseline="0" dirty="0">
                <a:cs typeface="Times New Roman" pitchFamily="18" charset="0"/>
              </a:rPr>
              <a:t>Which birds come to my feeder on November 4, 2024. </a:t>
            </a:r>
            <a:r>
              <a:rPr lang="en-US" sz="1800" b="1" baseline="0" dirty="0">
                <a:cs typeface="Times New Roman" pitchFamily="18" charset="0"/>
              </a:rPr>
              <a:t>Phenology</a:t>
            </a:r>
            <a:endParaRPr lang="en-US" sz="1800" baseline="0" dirty="0">
              <a:cs typeface="Times New Roman" pitchFamily="18" charset="0"/>
            </a:endParaRPr>
          </a:p>
          <a:p>
            <a:pPr>
              <a:spcAft>
                <a:spcPts val="600"/>
              </a:spcAft>
              <a:buAutoNum type="arabicPeriod"/>
            </a:pPr>
            <a:r>
              <a:rPr lang="en-US" sz="1800" baseline="0" dirty="0">
                <a:cs typeface="Times New Roman" pitchFamily="18" charset="0"/>
              </a:rPr>
              <a:t>Latest bloom of the wildflower, Mountain Gentian. </a:t>
            </a:r>
            <a:r>
              <a:rPr lang="en-US" sz="1800" b="1" baseline="0" dirty="0">
                <a:cs typeface="Times New Roman" pitchFamily="18" charset="0"/>
              </a:rPr>
              <a:t>Phenology</a:t>
            </a:r>
            <a:endParaRPr lang="en-US" sz="1800" baseline="0" dirty="0">
              <a:cs typeface="Times New Roman" pitchFamily="18" charset="0"/>
            </a:endParaRPr>
          </a:p>
          <a:p>
            <a:pPr>
              <a:spcAft>
                <a:spcPts val="600"/>
              </a:spcAft>
              <a:buAutoNum type="arabicPeriod"/>
            </a:pPr>
            <a:r>
              <a:rPr lang="en-US" sz="1800" baseline="0" dirty="0">
                <a:cs typeface="Times New Roman" pitchFamily="18" charset="0"/>
              </a:rPr>
              <a:t>How many times I hike to the top of </a:t>
            </a:r>
            <a:r>
              <a:rPr lang="en-US" sz="1800" baseline="0" dirty="0" err="1">
                <a:cs typeface="Times New Roman" pitchFamily="18" charset="0"/>
              </a:rPr>
              <a:t>Kuwohi</a:t>
            </a:r>
            <a:br>
              <a:rPr lang="en-US" sz="1800" baseline="0" dirty="0">
                <a:cs typeface="Times New Roman" pitchFamily="18" charset="0"/>
              </a:rPr>
            </a:br>
            <a:r>
              <a:rPr lang="en-US" sz="1800" baseline="0" dirty="0">
                <a:cs typeface="Times New Roman" pitchFamily="18" charset="0"/>
              </a:rPr>
              <a:t>during the month of June. </a:t>
            </a:r>
            <a:r>
              <a:rPr lang="en-US" sz="1800" b="1" baseline="0" dirty="0">
                <a:cs typeface="Times New Roman" pitchFamily="18" charset="0"/>
              </a:rPr>
              <a:t>Not</a:t>
            </a:r>
            <a:endParaRPr lang="en-US" sz="1800" baseline="0" dirty="0">
              <a:cs typeface="Times New Roman" pitchFamily="18" charset="0"/>
            </a:endParaRPr>
          </a:p>
          <a:p>
            <a:pPr>
              <a:spcAft>
                <a:spcPts val="600"/>
              </a:spcAft>
              <a:buAutoNum type="arabicPeriod"/>
            </a:pPr>
            <a:r>
              <a:rPr lang="en-US" sz="1800" baseline="0" dirty="0">
                <a:cs typeface="Times New Roman" pitchFamily="18" charset="0"/>
              </a:rPr>
              <a:t>Date when we hear the first elk bugle. </a:t>
            </a:r>
            <a:r>
              <a:rPr lang="en-US" sz="1800" b="1" baseline="0" dirty="0">
                <a:cs typeface="Times New Roman" pitchFamily="18" charset="0"/>
              </a:rPr>
              <a:t>Phenology</a:t>
            </a:r>
            <a:endParaRPr lang="en-US" sz="1800" baseline="0" dirty="0">
              <a:cs typeface="Times New Roman" pitchFamily="18" charset="0"/>
            </a:endParaRPr>
          </a:p>
          <a:p>
            <a:pPr>
              <a:spcAft>
                <a:spcPts val="600"/>
              </a:spcAft>
              <a:buAutoNum type="arabicPeriod"/>
            </a:pPr>
            <a:r>
              <a:rPr lang="en-US" sz="1800" baseline="0" dirty="0">
                <a:cs typeface="Times New Roman" pitchFamily="18" charset="0"/>
              </a:rPr>
              <a:t>Date of the last leaf drop on the Walnut tree at Oconaluftee. </a:t>
            </a:r>
            <a:r>
              <a:rPr lang="en-US" sz="1800" b="1" baseline="0" dirty="0">
                <a:cs typeface="Times New Roman" pitchFamily="18" charset="0"/>
              </a:rPr>
              <a:t>Phenology</a:t>
            </a:r>
            <a:r>
              <a:rPr lang="en-US" sz="1800" baseline="0" dirty="0">
                <a:cs typeface="Times New Roman" pitchFamily="18" charset="0"/>
              </a:rPr>
              <a:t> </a:t>
            </a:r>
          </a:p>
          <a:p>
            <a:pPr>
              <a:spcAft>
                <a:spcPts val="600"/>
              </a:spcAft>
              <a:buAutoNum type="arabicPeriod"/>
            </a:pPr>
            <a:r>
              <a:rPr lang="en-US" sz="1800" kern="0" baseline="0" dirty="0">
                <a:cs typeface="Times New Roman" panose="02020603050405020304" pitchFamily="18" charset="0"/>
              </a:rPr>
              <a:t> Date Beyonce releases her new CD. </a:t>
            </a:r>
            <a:r>
              <a:rPr lang="en-US" sz="1800" b="1" kern="0" baseline="0" dirty="0">
                <a:cs typeface="Times New Roman" panose="02020603050405020304" pitchFamily="18" charset="0"/>
              </a:rPr>
              <a:t>Not</a:t>
            </a:r>
            <a:endParaRPr lang="en-US" sz="1800" kern="0" baseline="0" dirty="0">
              <a:cs typeface="Times New Roman" panose="02020603050405020304" pitchFamily="18" charset="0"/>
            </a:endParaRPr>
          </a:p>
        </p:txBody>
      </p:sp>
    </p:spTree>
    <p:extLst>
      <p:ext uri="{BB962C8B-B14F-4D97-AF65-F5344CB8AC3E}">
        <p14:creationId xmlns:p14="http://schemas.microsoft.com/office/powerpoint/2010/main" val="24374904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32324-BA6F-4D53-9899-66C14B27D362}"/>
              </a:ext>
            </a:extLst>
          </p:cNvPr>
          <p:cNvSpPr>
            <a:spLocks noGrp="1"/>
          </p:cNvSpPr>
          <p:nvPr>
            <p:ph type="title"/>
          </p:nvPr>
        </p:nvSpPr>
        <p:spPr>
          <a:xfrm>
            <a:off x="1131009" y="636334"/>
            <a:ext cx="3898071" cy="839299"/>
          </a:xfrm>
        </p:spPr>
        <p:txBody>
          <a:bodyPr vert="horz" wrap="square" lIns="68580" tIns="34290" rIns="68580" bIns="34290" numCol="1" rtlCol="0" anchor="b" anchorCtr="0" compatLnSpc="1">
            <a:prstTxWarp prst="textNoShape">
              <a:avLst/>
            </a:prstTxWarp>
            <a:noAutofit/>
          </a:bodyPr>
          <a:lstStyle/>
          <a:p>
            <a:r>
              <a:rPr lang="en-US" sz="3200" dirty="0" err="1">
                <a:solidFill>
                  <a:schemeClr val="tx1"/>
                </a:solidFill>
              </a:rPr>
              <a:t>SPiN</a:t>
            </a:r>
            <a:r>
              <a:rPr lang="en-US" sz="3200" dirty="0">
                <a:solidFill>
                  <a:schemeClr val="tx1"/>
                </a:solidFill>
              </a:rPr>
              <a:t> </a:t>
            </a:r>
            <a:br>
              <a:rPr lang="en-US" sz="2400" dirty="0">
                <a:solidFill>
                  <a:schemeClr val="tx1"/>
                </a:solidFill>
              </a:rPr>
            </a:br>
            <a:r>
              <a:rPr lang="en-US" sz="1600" i="1" dirty="0">
                <a:solidFill>
                  <a:schemeClr val="tx1"/>
                </a:solidFill>
                <a:cs typeface="Arial"/>
              </a:rPr>
              <a:t>Seeking Paths in Nature</a:t>
            </a:r>
          </a:p>
        </p:txBody>
      </p:sp>
      <p:pic>
        <p:nvPicPr>
          <p:cNvPr id="6" name="Content Placeholder 5" descr="A close up of SPiN logo">
            <a:extLst>
              <a:ext uri="{FF2B5EF4-FFF2-40B4-BE49-F238E27FC236}">
                <a16:creationId xmlns:a16="http://schemas.microsoft.com/office/drawing/2014/main" id="{8F8CAAC4-E2BD-4ED7-85F3-ADFB3FC1CA0C}"/>
              </a:ext>
            </a:extLst>
          </p:cNvPr>
          <p:cNvPicPr>
            <a:picLocks noGrp="1" noChangeAspect="1"/>
          </p:cNvPicPr>
          <p:nvPr>
            <p:ph sz="half" idx="1"/>
          </p:nvPr>
        </p:nvPicPr>
        <p:blipFill>
          <a:blip r:embed="rId3" cstate="print">
            <a:lum bright="70000" contrast="-70000"/>
            <a:extLst>
              <a:ext uri="{28A0092B-C50C-407E-A947-70E740481C1C}">
                <a14:useLocalDpi xmlns:a14="http://schemas.microsoft.com/office/drawing/2010/main" val="0"/>
              </a:ext>
            </a:extLst>
          </a:blip>
          <a:stretch>
            <a:fillRect/>
          </a:stretch>
        </p:blipFill>
        <p:spPr>
          <a:xfrm>
            <a:off x="1367126" y="1689252"/>
            <a:ext cx="1070266" cy="1151066"/>
          </a:xfrm>
          <a:prstGeom prst="rect">
            <a:avLst/>
          </a:prstGeom>
        </p:spPr>
      </p:pic>
      <p:pic>
        <p:nvPicPr>
          <p:cNvPr id="9" name="Picture 9" descr="NPS arrowhead">
            <a:extLst>
              <a:ext uri="{FF2B5EF4-FFF2-40B4-BE49-F238E27FC236}">
                <a16:creationId xmlns:a16="http://schemas.microsoft.com/office/drawing/2014/main" id="{69EC43AB-A45F-45A8-82F1-B985A7CDBA19}"/>
              </a:ext>
            </a:extLst>
          </p:cNvPr>
          <p:cNvPicPr>
            <a:picLocks noChangeAspect="1"/>
          </p:cNvPicPr>
          <p:nvPr/>
        </p:nvPicPr>
        <p:blipFill>
          <a:blip r:embed="rId4"/>
          <a:stretch>
            <a:fillRect/>
          </a:stretch>
        </p:blipFill>
        <p:spPr>
          <a:xfrm>
            <a:off x="1427376" y="3143534"/>
            <a:ext cx="949765" cy="1258823"/>
          </a:xfrm>
          <a:prstGeom prst="rect">
            <a:avLst/>
          </a:prstGeom>
        </p:spPr>
      </p:pic>
      <p:pic>
        <p:nvPicPr>
          <p:cNvPr id="7" name="Picture 7" descr="Cherokee Preservation Foundation logo">
            <a:extLst>
              <a:ext uri="{FF2B5EF4-FFF2-40B4-BE49-F238E27FC236}">
                <a16:creationId xmlns:a16="http://schemas.microsoft.com/office/drawing/2014/main" id="{243D026D-FC68-4D16-BCA3-87C11B3D3C63}"/>
              </a:ext>
            </a:extLst>
          </p:cNvPr>
          <p:cNvPicPr>
            <a:picLocks noChangeAspect="1"/>
          </p:cNvPicPr>
          <p:nvPr/>
        </p:nvPicPr>
        <p:blipFill>
          <a:blip r:embed="rId5"/>
          <a:stretch>
            <a:fillRect/>
          </a:stretch>
        </p:blipFill>
        <p:spPr>
          <a:xfrm>
            <a:off x="711563" y="4724313"/>
            <a:ext cx="2465709" cy="518645"/>
          </a:xfrm>
          <a:prstGeom prst="rect">
            <a:avLst/>
          </a:prstGeom>
        </p:spPr>
      </p:pic>
      <p:pic>
        <p:nvPicPr>
          <p:cNvPr id="1026" name="Picture 2" descr="Friends of the Smokies logo">
            <a:extLst>
              <a:ext uri="{FF2B5EF4-FFF2-40B4-BE49-F238E27FC236}">
                <a16:creationId xmlns:a16="http://schemas.microsoft.com/office/drawing/2014/main" id="{A6DE626E-26C6-DA0A-66C2-2761D9E0F61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6459" y="5402276"/>
            <a:ext cx="797622" cy="79066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mokies Life logo">
            <a:extLst>
              <a:ext uri="{FF2B5EF4-FFF2-40B4-BE49-F238E27FC236}">
                <a16:creationId xmlns:a16="http://schemas.microsoft.com/office/drawing/2014/main" id="{D78DDB95-A13C-245B-24CE-A8FC57F3250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97512" y="5390979"/>
            <a:ext cx="1479760" cy="67261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Three students working in a school garden">
            <a:extLst>
              <a:ext uri="{FF2B5EF4-FFF2-40B4-BE49-F238E27FC236}">
                <a16:creationId xmlns:a16="http://schemas.microsoft.com/office/drawing/2014/main" id="{4A3571FA-E1A1-4348-A48B-248BAD6CF1A8}"/>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290" t="27053" b="19324"/>
          <a:stretch/>
        </p:blipFill>
        <p:spPr>
          <a:xfrm>
            <a:off x="3452126" y="1572476"/>
            <a:ext cx="1894457" cy="1384618"/>
          </a:xfrm>
          <a:prstGeom prst="rect">
            <a:avLst/>
          </a:prstGeom>
          <a:ln w="6350">
            <a:solidFill>
              <a:schemeClr val="tx1"/>
            </a:solidFill>
          </a:ln>
        </p:spPr>
      </p:pic>
      <p:pic>
        <p:nvPicPr>
          <p:cNvPr id="18" name="Picture 17" descr="Students growing plants at their school">
            <a:extLst>
              <a:ext uri="{FF2B5EF4-FFF2-40B4-BE49-F238E27FC236}">
                <a16:creationId xmlns:a16="http://schemas.microsoft.com/office/drawing/2014/main" id="{D680E426-33BF-40EE-AAC7-6C2DB73D553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645007" y="1417822"/>
            <a:ext cx="2876522" cy="1917162"/>
          </a:xfrm>
          <a:prstGeom prst="rect">
            <a:avLst/>
          </a:prstGeom>
          <a:ln w="6350">
            <a:solidFill>
              <a:schemeClr val="tx1"/>
            </a:solidFill>
          </a:ln>
        </p:spPr>
      </p:pic>
      <p:pic>
        <p:nvPicPr>
          <p:cNvPr id="5" name="Picture 4" descr="Students collecting data in the ozone biomonitoring garden in Great Smoky Mountains National Park">
            <a:extLst>
              <a:ext uri="{FF2B5EF4-FFF2-40B4-BE49-F238E27FC236}">
                <a16:creationId xmlns:a16="http://schemas.microsoft.com/office/drawing/2014/main" id="{6432D823-4B2F-4237-895F-4B9BF6C93DC0}"/>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19481" r="18182" b="-649"/>
          <a:stretch/>
        </p:blipFill>
        <p:spPr>
          <a:xfrm>
            <a:off x="3450939" y="3308535"/>
            <a:ext cx="1839176" cy="1987278"/>
          </a:xfrm>
          <a:prstGeom prst="rect">
            <a:avLst/>
          </a:prstGeom>
          <a:ln w="6350">
            <a:solidFill>
              <a:schemeClr val="tx1"/>
            </a:solidFill>
          </a:ln>
        </p:spPr>
      </p:pic>
      <p:pic>
        <p:nvPicPr>
          <p:cNvPr id="10" name="Picture 9" descr="Students on a bike ride with their class at Cades Cove in the Great Smoky Mountains National Park. ">
            <a:extLst>
              <a:ext uri="{FF2B5EF4-FFF2-40B4-BE49-F238E27FC236}">
                <a16:creationId xmlns:a16="http://schemas.microsoft.com/office/drawing/2014/main" id="{04632B16-7062-442E-80D2-DD6539D3F1B8}"/>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7619" t="11392" r="952" b="3797"/>
          <a:stretch/>
        </p:blipFill>
        <p:spPr>
          <a:xfrm>
            <a:off x="5636978" y="4098885"/>
            <a:ext cx="2896030" cy="1964712"/>
          </a:xfrm>
          <a:prstGeom prst="rect">
            <a:avLst/>
          </a:prstGeom>
          <a:ln w="6350">
            <a:solidFill>
              <a:schemeClr val="tx1"/>
            </a:solidFill>
          </a:ln>
        </p:spPr>
      </p:pic>
    </p:spTree>
    <p:extLst>
      <p:ext uri="{BB962C8B-B14F-4D97-AF65-F5344CB8AC3E}">
        <p14:creationId xmlns:p14="http://schemas.microsoft.com/office/powerpoint/2010/main" val="36884406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3027759" cy="4188315"/>
          </a:xfrm>
          <a:prstGeom prst="rect">
            <a:avLst/>
          </a:prstGeom>
        </p:spPr>
      </p:pic>
      <p:pic>
        <p:nvPicPr>
          <p:cNvPr id="13" name="Picture 12">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141809" cy="2365453"/>
          </a:xfrm>
          <a:prstGeom prst="rect">
            <a:avLst/>
          </a:prstGeom>
        </p:spPr>
      </p:pic>
      <p:sp>
        <p:nvSpPr>
          <p:cNvPr id="15" name="Oval 14">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6759" y="1676400"/>
            <a:ext cx="211455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7" name="Picture 16">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5999559" y="0"/>
            <a:ext cx="1202540" cy="1141407"/>
          </a:xfrm>
          <a:prstGeom prst="rect">
            <a:avLst/>
          </a:prstGeom>
        </p:spPr>
      </p:pic>
      <p:pic>
        <p:nvPicPr>
          <p:cNvPr id="19" name="Picture 18">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6454408" y="6096000"/>
            <a:ext cx="745301" cy="762000"/>
          </a:xfrm>
          <a:prstGeom prst="rect">
            <a:avLst/>
          </a:prstGeom>
        </p:spPr>
      </p:pic>
      <p:sp>
        <p:nvSpPr>
          <p:cNvPr id="21" name="Rectangle 20">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61C93D4-F21B-4487-9EF2-C6B249DE6AB8}"/>
              </a:ext>
            </a:extLst>
          </p:cNvPr>
          <p:cNvSpPr>
            <a:spLocks noGrp="1"/>
          </p:cNvSpPr>
          <p:nvPr>
            <p:ph type="title"/>
          </p:nvPr>
        </p:nvSpPr>
        <p:spPr>
          <a:xfrm>
            <a:off x="485775" y="3264194"/>
            <a:ext cx="2942034" cy="765545"/>
          </a:xfrm>
        </p:spPr>
        <p:txBody>
          <a:bodyPr vert="horz" lIns="91440" tIns="45720" rIns="91440" bIns="45720" rtlCol="0" anchor="b">
            <a:normAutofit/>
          </a:bodyPr>
          <a:lstStyle/>
          <a:p>
            <a:pPr defTabSz="457200"/>
            <a:r>
              <a:rPr lang="en-US" sz="3300" dirty="0"/>
              <a:t>Questions?</a:t>
            </a:r>
          </a:p>
        </p:txBody>
      </p:sp>
      <p:sp>
        <p:nvSpPr>
          <p:cNvPr id="4" name="Title 1">
            <a:extLst>
              <a:ext uri="{FF2B5EF4-FFF2-40B4-BE49-F238E27FC236}">
                <a16:creationId xmlns:a16="http://schemas.microsoft.com/office/drawing/2014/main" id="{C3D73702-9354-5FC7-6426-60559D3FE1BD}"/>
              </a:ext>
            </a:extLst>
          </p:cNvPr>
          <p:cNvSpPr txBox="1">
            <a:spLocks/>
          </p:cNvSpPr>
          <p:nvPr/>
        </p:nvSpPr>
        <p:spPr>
          <a:xfrm>
            <a:off x="485775" y="4338083"/>
            <a:ext cx="2942034" cy="397367"/>
          </a:xfrm>
          <a:prstGeom prst="rect">
            <a:avLst/>
          </a:prstGeom>
        </p:spPr>
        <p:txBody>
          <a:bodyPr vert="horz" lIns="91440" tIns="45720" rIns="91440" bIns="45720" rtlCol="0" anchor="b">
            <a:norm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457200"/>
            <a:r>
              <a:rPr lang="en-US" sz="1400" dirty="0"/>
              <a:t>GRSM_NC_Education@nps.gov</a:t>
            </a:r>
            <a:endParaRPr lang="en-US" sz="3300" dirty="0"/>
          </a:p>
        </p:txBody>
      </p:sp>
      <p:pic>
        <p:nvPicPr>
          <p:cNvPr id="6" name="Picture 2" descr="Fringed phacelia in bloom with a small beetle crawling in the flower. ">
            <a:extLst>
              <a:ext uri="{FF2B5EF4-FFF2-40B4-BE49-F238E27FC236}">
                <a16:creationId xmlns:a16="http://schemas.microsoft.com/office/drawing/2014/main" id="{3E915613-7712-4137-8E4E-99F60ABECDF9}"/>
              </a:ext>
            </a:extLst>
          </p:cNvPr>
          <p:cNvPicPr>
            <a:picLocks noGrp="1" noChangeAspect="1" noChangeArrowheads="1"/>
          </p:cNvPicPr>
          <p:nvPr>
            <p:ph idx="1"/>
          </p:nvPr>
        </p:nvPicPr>
        <p:blipFill rotWithShape="1">
          <a:blip r:embed="rId8" cstate="print">
            <a:extLst>
              <a:ext uri="{28A0092B-C50C-407E-A947-70E740481C1C}">
                <a14:useLocalDpi xmlns:a14="http://schemas.microsoft.com/office/drawing/2010/main" val="0"/>
              </a:ext>
            </a:extLst>
          </a:blip>
          <a:srcRect l="6374" r="10978"/>
          <a:stretch/>
        </p:blipFill>
        <p:spPr bwMode="auto">
          <a:xfrm>
            <a:off x="4000500" y="1285874"/>
            <a:ext cx="5143500" cy="5572125"/>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a:extLst>
              <a:ext uri="{FF2B5EF4-FFF2-40B4-BE49-F238E27FC236}">
                <a16:creationId xmlns:a16="http://schemas.microsoft.com/office/drawing/2014/main" id="{BFEFF673-A9DE-416D-A04E-1D5090454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0110565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NPS arrowhead">
            <a:extLst>
              <a:ext uri="{FF2B5EF4-FFF2-40B4-BE49-F238E27FC236}">
                <a16:creationId xmlns:a16="http://schemas.microsoft.com/office/drawing/2014/main" id="{8F2B9FBB-F618-43B9-8017-CC72F12044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3261" y="1865486"/>
            <a:ext cx="2957478" cy="3780864"/>
          </a:xfrm>
          <a:prstGeom prst="rect">
            <a:avLst/>
          </a:prstGeom>
          <a:effectLst>
            <a:outerShdw blurRad="50800" dist="38100" dir="2700000" algn="tl" rotWithShape="0">
              <a:prstClr val="black">
                <a:alpha val="40000"/>
              </a:prstClr>
            </a:outerShdw>
          </a:effectLst>
        </p:spPr>
      </p:pic>
      <p:sp>
        <p:nvSpPr>
          <p:cNvPr id="2" name="Title 1">
            <a:extLst>
              <a:ext uri="{FF2B5EF4-FFF2-40B4-BE49-F238E27FC236}">
                <a16:creationId xmlns:a16="http://schemas.microsoft.com/office/drawing/2014/main" id="{8C51696F-CCB0-F2F1-DF10-8EE72B5BCFA7}"/>
              </a:ext>
            </a:extLst>
          </p:cNvPr>
          <p:cNvSpPr>
            <a:spLocks noGrp="1"/>
          </p:cNvSpPr>
          <p:nvPr>
            <p:ph type="title"/>
          </p:nvPr>
        </p:nvSpPr>
        <p:spPr>
          <a:xfrm>
            <a:off x="7522265" y="6858000"/>
            <a:ext cx="1295731" cy="240527"/>
          </a:xfrm>
        </p:spPr>
        <p:txBody>
          <a:bodyPr/>
          <a:lstStyle/>
          <a:p>
            <a:r>
              <a:rPr lang="en-US" sz="800" dirty="0">
                <a:solidFill>
                  <a:schemeClr val="bg1"/>
                </a:solidFill>
              </a:rPr>
              <a:t>National Park Service</a:t>
            </a:r>
          </a:p>
        </p:txBody>
      </p:sp>
    </p:spTree>
    <p:extLst>
      <p:ext uri="{BB962C8B-B14F-4D97-AF65-F5344CB8AC3E}">
        <p14:creationId xmlns:p14="http://schemas.microsoft.com/office/powerpoint/2010/main" val="33203533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Custom 1">
      <a:dk1>
        <a:sysClr val="windowText" lastClr="000000"/>
      </a:dk1>
      <a:lt1>
        <a:sysClr val="window" lastClr="FFFFFF"/>
      </a:lt1>
      <a:dk2>
        <a:srgbClr val="1E5155"/>
      </a:dk2>
      <a:lt2>
        <a:srgbClr val="EBEBEB"/>
      </a:lt2>
      <a:accent1>
        <a:srgbClr val="B58E15"/>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C265E31606FB14FABAC83DD59F9E248" ma:contentTypeVersion="16" ma:contentTypeDescription="Create a new document." ma:contentTypeScope="" ma:versionID="398fe9de763a6627978f6fb6e6b8a064">
  <xsd:schema xmlns:xsd="http://www.w3.org/2001/XMLSchema" xmlns:xs="http://www.w3.org/2001/XMLSchema" xmlns:p="http://schemas.microsoft.com/office/2006/metadata/properties" xmlns:ns2="d0a534c1-7269-40c2-918d-afae38584fe4" xmlns:ns3="06bb7941-edc7-44ca-8145-310766ba37a4" xmlns:ns4="31062a0d-ede8-4112-b4bb-00a9c1bc8e16" targetNamespace="http://schemas.microsoft.com/office/2006/metadata/properties" ma:root="true" ma:fieldsID="d33a438c27ade4194c74b321ef660d62" ns2:_="" ns3:_="" ns4:_="">
    <xsd:import namespace="d0a534c1-7269-40c2-918d-afae38584fe4"/>
    <xsd:import namespace="06bb7941-edc7-44ca-8145-310766ba37a4"/>
    <xsd:import namespace="31062a0d-ede8-4112-b4bb-00a9c1bc8e1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ServiceOCR"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a534c1-7269-40c2-918d-afae38584f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c5df3ad-b4e5-45d1-88c9-23db5f1fe61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6bb7941-edc7-44ca-8145-310766ba37a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062a0d-ede8-4112-b4bb-00a9c1bc8e16"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34822ea-5c3c-4825-bbc7-f3e180c531da}" ma:internalName="TaxCatchAll" ma:showField="CatchAllData" ma:web="06bb7941-edc7-44ca-8145-310766ba37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0a534c1-7269-40c2-918d-afae38584fe4">
      <Terms xmlns="http://schemas.microsoft.com/office/infopath/2007/PartnerControls"/>
    </lcf76f155ced4ddcb4097134ff3c332f>
    <TaxCatchAll xmlns="31062a0d-ede8-4112-b4bb-00a9c1bc8e16" xsi:nil="true"/>
  </documentManagement>
</p:properties>
</file>

<file path=customXml/itemProps1.xml><?xml version="1.0" encoding="utf-8"?>
<ds:datastoreItem xmlns:ds="http://schemas.openxmlformats.org/officeDocument/2006/customXml" ds:itemID="{EC0AF8FE-C11B-435C-9819-44A9873F1CA9}">
  <ds:schemaRefs>
    <ds:schemaRef ds:uri="06bb7941-edc7-44ca-8145-310766ba37a4"/>
    <ds:schemaRef ds:uri="31062a0d-ede8-4112-b4bb-00a9c1bc8e16"/>
    <ds:schemaRef ds:uri="d0a534c1-7269-40c2-918d-afae38584fe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3C0C59E-2EC1-4A73-80D8-9F22510B3BBE}">
  <ds:schemaRefs>
    <ds:schemaRef ds:uri="http://schemas.microsoft.com/sharepoint/v3/contenttype/forms"/>
  </ds:schemaRefs>
</ds:datastoreItem>
</file>

<file path=customXml/itemProps3.xml><?xml version="1.0" encoding="utf-8"?>
<ds:datastoreItem xmlns:ds="http://schemas.openxmlformats.org/officeDocument/2006/customXml" ds:itemID="{C1D25AEE-5408-4B0F-9A4A-AA48AC611ADE}">
  <ds:schemaRefs>
    <ds:schemaRef ds:uri="http://purl.org/dc/elements/1.1/"/>
    <ds:schemaRef ds:uri="d0a534c1-7269-40c2-918d-afae38584fe4"/>
    <ds:schemaRef ds:uri="http://schemas.microsoft.com/office/2006/documentManagement/types"/>
    <ds:schemaRef ds:uri="06bb7941-edc7-44ca-8145-310766ba37a4"/>
    <ds:schemaRef ds:uri="http://purl.org/dc/terms/"/>
    <ds:schemaRef ds:uri="http://www.w3.org/XML/1998/namespace"/>
    <ds:schemaRef ds:uri="http://schemas.microsoft.com/office/infopath/2007/PartnerControls"/>
    <ds:schemaRef ds:uri="http://purl.org/dc/dcmitype/"/>
    <ds:schemaRef ds:uri="http://schemas.openxmlformats.org/package/2006/metadata/core-properties"/>
    <ds:schemaRef ds:uri="31062a0d-ede8-4112-b4bb-00a9c1bc8e16"/>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1441</TotalTime>
  <Words>8527</Words>
  <Application>Microsoft Office PowerPoint</Application>
  <PresentationFormat>On-screen Show (4:3)</PresentationFormat>
  <Paragraphs>851</Paragraphs>
  <Slides>56</Slides>
  <Notes>54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56</vt:i4>
      </vt:variant>
    </vt:vector>
  </HeadingPairs>
  <TitlesOfParts>
    <vt:vector size="65" baseType="lpstr">
      <vt:lpstr>Arial</vt:lpstr>
      <vt:lpstr>Arial Black</vt:lpstr>
      <vt:lpstr>Calibri</vt:lpstr>
      <vt:lpstr>Century Gothic</vt:lpstr>
      <vt:lpstr>Garamond</vt:lpstr>
      <vt:lpstr>Gill Sans</vt:lpstr>
      <vt:lpstr>Times New Roman</vt:lpstr>
      <vt:lpstr>Wingdings 3</vt:lpstr>
      <vt:lpstr>Ion</vt:lpstr>
      <vt:lpstr>Nature’s Calendar</vt:lpstr>
      <vt:lpstr>Cherokee: the original stewards</vt:lpstr>
      <vt:lpstr>Cherokee: the original stewards </vt:lpstr>
      <vt:lpstr>Traditional Stories: Guides to the Seasons</vt:lpstr>
      <vt:lpstr>Question Time!</vt:lpstr>
      <vt:lpstr>Climate &amp; Weather Folklore</vt:lpstr>
      <vt:lpstr>Phenology or “Fun-o-logy?”</vt:lpstr>
      <vt:lpstr>Phenology: the study of  biological events</vt:lpstr>
      <vt:lpstr>Why Do We Care About Phenology?</vt:lpstr>
      <vt:lpstr>Weather vs. Climate</vt:lpstr>
      <vt:lpstr>Weather, Climate, or Both…</vt:lpstr>
      <vt:lpstr>ANSWER!  Weather, Climate, or Both…</vt:lpstr>
      <vt:lpstr>Weather, Climate, or Both… </vt:lpstr>
      <vt:lpstr>ANSWER!  Weather, Climate, or Both…  </vt:lpstr>
      <vt:lpstr>Weather, Climate, or Both…   </vt:lpstr>
      <vt:lpstr>ANSWER!  Weather, Climate, or Both…    </vt:lpstr>
      <vt:lpstr>Weather, Climate, or Both…  </vt:lpstr>
      <vt:lpstr>ANSWER!  Weather, Climate, or Both…   </vt:lpstr>
      <vt:lpstr>Weather, Climate, or Both…      </vt:lpstr>
      <vt:lpstr>ANSWER!  Weather, Climate, or Both…         </vt:lpstr>
      <vt:lpstr>Weird climate: Mismatches in timing  </vt:lpstr>
      <vt:lpstr>Biodiversity in the Smokies  </vt:lpstr>
      <vt:lpstr>New to Science = New Names</vt:lpstr>
      <vt:lpstr>Inventorying and Monitoring</vt:lpstr>
      <vt:lpstr>High Elevation Dynamics</vt:lpstr>
      <vt:lpstr>The Smokies: Winners and Losers</vt:lpstr>
      <vt:lpstr>Graphing Activity</vt:lpstr>
      <vt:lpstr>White Trillium First Bloom 1985-2005 </vt:lpstr>
      <vt:lpstr>Data-  White Trillium First Bloom</vt:lpstr>
      <vt:lpstr>Data- White Trillium First Bloom</vt:lpstr>
      <vt:lpstr>Julian Calendar- 45 BCE</vt:lpstr>
      <vt:lpstr>Activity- Find your Birthday in the Julian Calendar-  Maybe it’ll be your new lucky number</vt:lpstr>
      <vt:lpstr>Trillium First Bloom</vt:lpstr>
      <vt:lpstr>Trillium first bloom 2</vt:lpstr>
      <vt:lpstr>Black-Throated Green Warbler</vt:lpstr>
      <vt:lpstr>Some Phenology Data from Tremont</vt:lpstr>
      <vt:lpstr>10 years of Data </vt:lpstr>
      <vt:lpstr>Let’s Graph!</vt:lpstr>
      <vt:lpstr>34 years of data = Better reliability?</vt:lpstr>
      <vt:lpstr>Now You Try….</vt:lpstr>
      <vt:lpstr>34 years of data = Better reliability</vt:lpstr>
      <vt:lpstr>34 years of data = Better reliability </vt:lpstr>
      <vt:lpstr>34 years of data = Better reliability  </vt:lpstr>
      <vt:lpstr>What does the Trendline mean?</vt:lpstr>
      <vt:lpstr>What is the Trend for Spring?</vt:lpstr>
      <vt:lpstr>What is the Trend for Spring?  </vt:lpstr>
      <vt:lpstr>Climate Change Symptoms</vt:lpstr>
      <vt:lpstr>Climate Change Effects?</vt:lpstr>
      <vt:lpstr>Sochan – Spring Tonic for the Cherokee</vt:lpstr>
      <vt:lpstr>Citizen Science – Phenology Monitoring</vt:lpstr>
      <vt:lpstr>Track Phenology at School or Home</vt:lpstr>
      <vt:lpstr>Phenology or Not? </vt:lpstr>
      <vt:lpstr>Phenology or Not? ANSWERS</vt:lpstr>
      <vt:lpstr>SPiN  Seeking Paths in Nature</vt:lpstr>
      <vt:lpstr>Questions?</vt:lpstr>
      <vt:lpstr>National Park Service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Nature’s Calendar</dc:title>
  <dc:subject>Nature’s Calendar</dc:subject>
  <dc:creator>National Park Service</dc:creator>
  <cp:keywords>Nature’s Calendar; National Park Service</cp:keywords>
  <cp:lastModifiedBy>Kenneth Thomas</cp:lastModifiedBy>
  <cp:revision>26</cp:revision>
  <cp:lastPrinted>2020-06-10T21:46:04Z</cp:lastPrinted>
  <dcterms:created xsi:type="dcterms:W3CDTF">2014-02-22T23:15:12Z</dcterms:created>
  <dcterms:modified xsi:type="dcterms:W3CDTF">2026-05-22T17:57:43Z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0x0101004C265E31606FB14FABAC83DD59F9E248</vt:lpwstr>
  </property>
  <property fmtid="{D5CDD505-2E9C-101B-9397-08002B2CF9AE}" pid="3" name="MediaServiceImageTags">
    <vt:lpwstr/>
  </property>
</Properties>
</file>