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notesMasterIdLst>
    <p:notesMasterId r:id="rId58"/>
  </p:notesMasterIdLst>
  <p:sldIdLst>
    <p:sldId id="270" r:id="rId5"/>
    <p:sldId id="268" r:id="rId6"/>
    <p:sldId id="269" r:id="rId7"/>
    <p:sldId id="314" r:id="rId8"/>
    <p:sldId id="289" r:id="rId9"/>
    <p:sldId id="266" r:id="rId10"/>
    <p:sldId id="259" r:id="rId11"/>
    <p:sldId id="291" r:id="rId12"/>
    <p:sldId id="257" r:id="rId13"/>
    <p:sldId id="319" r:id="rId14"/>
    <p:sldId id="260" r:id="rId15"/>
    <p:sldId id="294" r:id="rId16"/>
    <p:sldId id="293" r:id="rId17"/>
    <p:sldId id="271" r:id="rId18"/>
    <p:sldId id="272" r:id="rId19"/>
    <p:sldId id="273" r:id="rId20"/>
    <p:sldId id="278" r:id="rId21"/>
    <p:sldId id="275" r:id="rId22"/>
    <p:sldId id="274" r:id="rId23"/>
    <p:sldId id="261" r:id="rId24"/>
    <p:sldId id="287" r:id="rId25"/>
    <p:sldId id="262" r:id="rId26"/>
    <p:sldId id="281" r:id="rId27"/>
    <p:sldId id="299" r:id="rId28"/>
    <p:sldId id="300" r:id="rId29"/>
    <p:sldId id="301" r:id="rId30"/>
    <p:sldId id="302" r:id="rId31"/>
    <p:sldId id="304" r:id="rId32"/>
    <p:sldId id="305" r:id="rId33"/>
    <p:sldId id="306" r:id="rId34"/>
    <p:sldId id="307" r:id="rId35"/>
    <p:sldId id="308" r:id="rId36"/>
    <p:sldId id="309" r:id="rId37"/>
    <p:sldId id="312" r:id="rId38"/>
    <p:sldId id="311" r:id="rId39"/>
    <p:sldId id="318" r:id="rId40"/>
    <p:sldId id="313" r:id="rId41"/>
    <p:sldId id="317" r:id="rId42"/>
    <p:sldId id="315" r:id="rId43"/>
    <p:sldId id="320" r:id="rId44"/>
    <p:sldId id="310" r:id="rId45"/>
    <p:sldId id="316" r:id="rId46"/>
    <p:sldId id="321" r:id="rId47"/>
    <p:sldId id="332" r:id="rId48"/>
    <p:sldId id="322" r:id="rId49"/>
    <p:sldId id="323" r:id="rId50"/>
    <p:sldId id="324" r:id="rId51"/>
    <p:sldId id="325" r:id="rId52"/>
    <p:sldId id="326" r:id="rId53"/>
    <p:sldId id="327" r:id="rId54"/>
    <p:sldId id="328" r:id="rId55"/>
    <p:sldId id="329" r:id="rId56"/>
    <p:sldId id="330" r:id="rId57"/>
  </p:sldIdLst>
  <p:sldSz cx="12192000" cy="6858000"/>
  <p:notesSz cx="6858000" cy="18383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amhall, Beth A" initials="BA" lastIdx="23" clrIdx="0">
    <p:extLst>
      <p:ext uri="{19B8F6BF-5375-455C-9EA6-DF929625EA0E}">
        <p15:presenceInfo xmlns:p15="http://schemas.microsoft.com/office/powerpoint/2012/main" userId="S::bbramhall@nps.gov::94ad96b6-d127-4a9f-bc8e-e88a31d0a5fa" providerId="AD"/>
      </p:ext>
    </p:extLst>
  </p:cmAuthor>
  <p:cmAuthor id="2" name="Miller, Natrieifia T" initials="MT" lastIdx="6" clrIdx="1">
    <p:extLst>
      <p:ext uri="{19B8F6BF-5375-455C-9EA6-DF929625EA0E}">
        <p15:presenceInfo xmlns:p15="http://schemas.microsoft.com/office/powerpoint/2012/main" userId="S::ntmiller@nps.gov::12b5785e-0be7-4118-be29-fd301bdfdda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7716"/>
    <a:srgbClr val="DAA6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56" autoAdjust="0"/>
    <p:restoredTop sz="86441" autoAdjust="0"/>
  </p:normalViewPr>
  <p:slideViewPr>
    <p:cSldViewPr snapToGrid="0">
      <p:cViewPr varScale="1">
        <p:scale>
          <a:sx n="74" d="100"/>
          <a:sy n="74" d="100"/>
        </p:scale>
        <p:origin x="78" y="46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179" d="100"/>
          <a:sy n="179" d="100"/>
        </p:scale>
        <p:origin x="130" y="101"/>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2"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2" cy="458788"/>
          </a:xfrm>
          <a:prstGeom prst="rect">
            <a:avLst/>
          </a:prstGeom>
        </p:spPr>
        <p:txBody>
          <a:bodyPr vert="horz" lIns="91440" tIns="45720" rIns="91440" bIns="45720" rtlCol="0"/>
          <a:lstStyle>
            <a:lvl1pPr algn="r">
              <a:defRPr sz="1200"/>
            </a:lvl1pPr>
          </a:lstStyle>
          <a:p>
            <a:fld id="{3FAFA003-DD57-46A3-B4F3-2306913DBB64}" type="datetimeFigureOut">
              <a:rPr lang="en-US" smtClean="0"/>
              <a:t>5/21/2026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2"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5"/>
            <a:ext cx="2971802"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5"/>
            <a:ext cx="2971802" cy="458787"/>
          </a:xfrm>
          <a:prstGeom prst="rect">
            <a:avLst/>
          </a:prstGeom>
        </p:spPr>
        <p:txBody>
          <a:bodyPr vert="horz" lIns="91440" tIns="45720" rIns="91440" bIns="45720" rtlCol="0" anchor="b"/>
          <a:lstStyle>
            <a:lvl1pPr algn="r">
              <a:defRPr sz="1200"/>
            </a:lvl1pPr>
          </a:lstStyle>
          <a:p>
            <a:fld id="{3BFD5399-566E-4D68-A553-28BEF595C737}" type="slidenum">
              <a:rPr lang="en-US" smtClean="0"/>
              <a:t>‹#›</a:t>
            </a:fld>
            <a:endParaRPr lang="en-US"/>
          </a:p>
        </p:txBody>
      </p:sp>
    </p:spTree>
    <p:extLst>
      <p:ext uri="{BB962C8B-B14F-4D97-AF65-F5344CB8AC3E}">
        <p14:creationId xmlns:p14="http://schemas.microsoft.com/office/powerpoint/2010/main" val="338769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books.google.com/books?id=mGM5mewKPzEC&amp;pg=PA228&amp;lpg=PA228&amp;dq=cherokee+corn+women+spirit+story&amp;source=bl&amp;ots=q-cTVy5_SV&amp;sig=ACfU3U0luSK8pDmXxi8xh_t-LVElu7m6Pg&amp;hl=en&amp;sa=X&amp;ved=2ahUKEwijn86uwdTzAhVkkXIEHaygALQQ6AF6BAgXEAM#v=onepage&amp;q=cherokee%20corn%20women%20spirit%20story&amp;f=false"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omsi.edu/exhibitions/row/docs/ROW-The-Great-Corn-Woman-Spirit.pdf"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npshistory.com/publications/dewa/spanning-the-gap/v22-1-2.pdf"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publicdomainfiles.com/show_file.php?id=14025562811677"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flickr.com/photos/23155134@N06/15518408005/"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ncbi.nlm.nih.gov/pmc/articles/PMC2569149/figure/pgen-1000248-g002/"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ted.com/talks/drew_berry_animations_of_unseeable_biology"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nifa.usda.gov/phenols-purple-corn-fight-diabetes-obesity-mouse-cells"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Dialogic question: When you think about the term “</a:t>
            </a:r>
            <a:r>
              <a:rPr lang="en-US" b="1" i="1" dirty="0"/>
              <a:t>genetics” </a:t>
            </a:r>
            <a:r>
              <a:rPr lang="en-US" b="1" i="0" dirty="0"/>
              <a:t>what comes to mind?</a:t>
            </a:r>
          </a:p>
          <a:p>
            <a:endParaRPr lang="en-US" i="0" dirty="0"/>
          </a:p>
          <a:p>
            <a:r>
              <a:rPr lang="en-US" dirty="0"/>
              <a:t>Genetics is the study of the inheritance of traits from parents to offspring. This is a phenomenon in humans as well as all other forms of life.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err="1"/>
              <a:t>Selu</a:t>
            </a:r>
            <a:r>
              <a:rPr lang="en-US" i="1" dirty="0"/>
              <a:t>  </a:t>
            </a:r>
            <a:r>
              <a:rPr lang="en-US" dirty="0"/>
              <a:t>(pronounced shay-loo)</a:t>
            </a:r>
            <a:r>
              <a:rPr lang="en-US" b="1" i="1" dirty="0"/>
              <a:t> </a:t>
            </a:r>
            <a:r>
              <a:rPr lang="en-US" dirty="0"/>
              <a:t>is the Cherokee word for corn as well as a “corn mother” who was the original woman in Cherokee creation stories.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Eastern Band of Cherokee have been practicing genetics in agriculture for thousands of years, a form of Traditional Ecological Knowledge (TEK), or Indigenous Science. Science is about making observations, and TEK has evolved from generations of experience. Occupying the traditional lands of the Cherokee, the Great Smoky Mountains National Park is working to integrate this knowledge into its education programs and land management practices. </a:t>
            </a:r>
          </a:p>
          <a:p>
            <a:endParaRPr lang="en-US" dirty="0"/>
          </a:p>
          <a:p>
            <a:endParaRPr lang="en-US" dirty="0"/>
          </a:p>
          <a:p>
            <a:r>
              <a:rPr lang="en-US" dirty="0"/>
              <a:t>…………………………….</a:t>
            </a:r>
          </a:p>
          <a:p>
            <a:r>
              <a:rPr lang="en-US" dirty="0"/>
              <a:t>Image: Art </a:t>
            </a:r>
            <a:r>
              <a:rPr lang="en-US" dirty="0" err="1"/>
              <a:t>B.Bramhall</a:t>
            </a:r>
            <a:r>
              <a:rPr lang="en-US" dirty="0"/>
              <a:t> from </a:t>
            </a:r>
            <a:r>
              <a:rPr lang="en-US" baseline="0" dirty="0"/>
              <a:t>Jessica Metz photo</a:t>
            </a:r>
            <a:endParaRPr lang="en-US" dirty="0">
              <a:cs typeface="Calibri"/>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40E3C2-9DA9-455A-A420-7BDF0EC864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1805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When you look at this image, what do you think of?</a:t>
            </a:r>
          </a:p>
          <a:p>
            <a:endParaRPr lang="en-US" i="1" dirty="0"/>
          </a:p>
          <a:p>
            <a:r>
              <a:rPr lang="en-US" i="0" dirty="0"/>
              <a:t>This picture shows an ancient drawing of </a:t>
            </a:r>
            <a:r>
              <a:rPr lang="en-US" i="0" dirty="0" err="1"/>
              <a:t>Selu</a:t>
            </a:r>
            <a:r>
              <a:rPr lang="en-US" i="0" dirty="0"/>
              <a:t>, exhibited at the Museum of the Cherokee Indian. In this depiction, she is shown with beans coming from her armpits and the corn on her stomach, as told in the Legend. </a:t>
            </a:r>
          </a:p>
          <a:p>
            <a:endParaRPr lang="en-US" i="1" dirty="0"/>
          </a:p>
          <a:p>
            <a:r>
              <a:rPr lang="en-US" dirty="0" err="1"/>
              <a:t>Selu</a:t>
            </a:r>
            <a:r>
              <a:rPr lang="en-US" dirty="0"/>
              <a:t> was also known as the Corn Mother or Corn Woman Spirit, and her story illustrates the importance of corn in Cherokee society. There are many different versions, each with different characters and outcomes. </a:t>
            </a:r>
          </a:p>
          <a:p>
            <a:endParaRPr lang="en-US" dirty="0"/>
          </a:p>
          <a:p>
            <a:r>
              <a:rPr lang="en-US" dirty="0"/>
              <a:t>The common theme is that </a:t>
            </a:r>
            <a:r>
              <a:rPr lang="en-US" dirty="0" err="1"/>
              <a:t>Selu</a:t>
            </a:r>
            <a:r>
              <a:rPr lang="en-US" dirty="0"/>
              <a:t> was from the heavens, would walk the fields and corn would sprout overnight and grow very large, and in a rainbow of colors. </a:t>
            </a:r>
          </a:p>
          <a:p>
            <a:endParaRPr lang="en-US" dirty="0"/>
          </a:p>
          <a:p>
            <a:r>
              <a:rPr lang="en-US" dirty="0"/>
              <a:t>In a locally told version (by Freeman Owle), one year, the corn didn’t grow because “hunger” had kidnapped her and hid her in a cave. Ravens volunteered to help, and being black as night, they were able to hide, attack hunger, and rescue </a:t>
            </a:r>
            <a:r>
              <a:rPr lang="en-US" dirty="0" err="1"/>
              <a:t>Selu</a:t>
            </a:r>
            <a:r>
              <a:rPr lang="en-US" dirty="0"/>
              <a:t> in the darkness. When she walked out into the sunlight, the corn began sprouting up again. Today, when the stalks are waving, it is </a:t>
            </a:r>
            <a:r>
              <a:rPr lang="en-US" dirty="0" err="1"/>
              <a:t>Selu</a:t>
            </a:r>
            <a:r>
              <a:rPr lang="en-US" dirty="0"/>
              <a:t>, walking the fields.</a:t>
            </a:r>
          </a:p>
          <a:p>
            <a:endParaRPr lang="en-US" dirty="0"/>
          </a:p>
          <a:p>
            <a:r>
              <a:rPr lang="en-US" dirty="0"/>
              <a:t>……………………………..</a:t>
            </a:r>
          </a:p>
          <a:p>
            <a:r>
              <a:rPr lang="en-US" dirty="0"/>
              <a:t>In an older version (outlined by Mooney), </a:t>
            </a:r>
            <a:r>
              <a:rPr lang="en-US" dirty="0" err="1"/>
              <a:t>Selu</a:t>
            </a:r>
            <a:r>
              <a:rPr lang="en-US" dirty="0"/>
              <a:t>, the Corn Goddess, and </a:t>
            </a:r>
            <a:r>
              <a:rPr lang="en-US" dirty="0" err="1"/>
              <a:t>Kanati</a:t>
            </a:r>
            <a:r>
              <a:rPr lang="en-US" dirty="0"/>
              <a:t>, the Hunter, are husband and wife in a creation story of corn. </a:t>
            </a:r>
            <a:r>
              <a:rPr lang="en-US" dirty="0" err="1"/>
              <a:t>Kanati’s</a:t>
            </a:r>
            <a:r>
              <a:rPr lang="en-US" dirty="0"/>
              <a:t> son, with other boys, exploits some of the game that provide eternal nourishment from </a:t>
            </a:r>
            <a:r>
              <a:rPr lang="en-US" dirty="0" err="1"/>
              <a:t>Kanati’s</a:t>
            </a:r>
            <a:r>
              <a:rPr lang="en-US" dirty="0"/>
              <a:t> hunts. In punishment, </a:t>
            </a:r>
            <a:r>
              <a:rPr lang="en-US" dirty="0" err="1"/>
              <a:t>Kanati</a:t>
            </a:r>
            <a:r>
              <a:rPr lang="en-US" dirty="0"/>
              <a:t> sends insects and vermin to punish them. They return home hungry, and </a:t>
            </a:r>
            <a:r>
              <a:rPr lang="en-US" dirty="0" err="1"/>
              <a:t>Selu</a:t>
            </a:r>
            <a:r>
              <a:rPr lang="en-US" dirty="0"/>
              <a:t> goes to her storehouse to retrieve some corn and beans. They secretly follow her there and witness her rubbing her stomach ---- filling her basket with corn as she stands over it. Rubbing her armpits, the basket filled with beans. The legend continues along an epic track, with the boys thinking her a witch and killing her, and an ensuing plot of that explains how corn is grown and hunting occurred thereafter.</a:t>
            </a:r>
          </a:p>
          <a:p>
            <a:endParaRPr lang="en-US" dirty="0"/>
          </a:p>
          <a:p>
            <a:r>
              <a:rPr lang="en-US" dirty="0"/>
              <a:t>-----------------------</a:t>
            </a:r>
          </a:p>
          <a:p>
            <a:endParaRPr lang="en-US" dirty="0"/>
          </a:p>
          <a:p>
            <a:r>
              <a:rPr lang="en-US" dirty="0"/>
              <a:t>If time, longer versions of the story: </a:t>
            </a:r>
          </a:p>
          <a:p>
            <a:r>
              <a:rPr lang="en-US" dirty="0">
                <a:cs typeface="Calibri"/>
              </a:rPr>
              <a:t>One version, by Eastern Band of Cherokee storyteller, Freeman Owle: </a:t>
            </a:r>
          </a:p>
          <a:p>
            <a:r>
              <a:rPr lang="en-US" dirty="0">
                <a:hlinkClick r:id="rId3"/>
              </a:rPr>
              <a:t>Living Stories of the Cherokee - Google Books</a:t>
            </a:r>
            <a:endParaRPr lang="en-US" dirty="0"/>
          </a:p>
          <a:p>
            <a:r>
              <a:rPr lang="en-US" dirty="0">
                <a:hlinkClick r:id="rId4"/>
              </a:rPr>
              <a:t>20_Story_cardsnew.3 (omsi.edu)</a:t>
            </a:r>
            <a:endParaRPr lang="en-US" dirty="0"/>
          </a:p>
          <a:p>
            <a:endParaRPr lang="en-US" dirty="0"/>
          </a:p>
          <a:p>
            <a:endParaRPr lang="en-US" dirty="0">
              <a:cs typeface="Calibri"/>
            </a:endParaRPr>
          </a:p>
          <a:p>
            <a:r>
              <a:rPr lang="en-US" dirty="0">
                <a:cs typeface="Calibri"/>
              </a:rPr>
              <a:t>…………..</a:t>
            </a:r>
          </a:p>
          <a:p>
            <a:r>
              <a:rPr lang="en-US" dirty="0">
                <a:cs typeface="Calibri"/>
              </a:rPr>
              <a:t>Image: Photograph of historic image, courtesy of the Museum of the Cherokee Indian</a:t>
            </a:r>
          </a:p>
        </p:txBody>
      </p:sp>
      <p:sp>
        <p:nvSpPr>
          <p:cNvPr id="4" name="Slide Number Placeholder 3"/>
          <p:cNvSpPr>
            <a:spLocks noGrp="1"/>
          </p:cNvSpPr>
          <p:nvPr>
            <p:ph type="sldNum" sz="quarter" idx="5"/>
          </p:nvPr>
        </p:nvSpPr>
        <p:spPr/>
        <p:txBody>
          <a:bodyPr/>
          <a:lstStyle/>
          <a:p>
            <a:fld id="{3BFD5399-566E-4D68-A553-28BEF595C737}" type="slidenum">
              <a:rPr lang="en-US" smtClean="0"/>
              <a:t>2</a:t>
            </a:fld>
            <a:endParaRPr lang="en-US"/>
          </a:p>
        </p:txBody>
      </p:sp>
    </p:spTree>
    <p:extLst>
      <p:ext uri="{BB962C8B-B14F-4D97-AF65-F5344CB8AC3E}">
        <p14:creationId xmlns:p14="http://schemas.microsoft.com/office/powerpoint/2010/main" val="850223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From the earliest times in Cherokee history, the raising of corn was interwoven with the foodways, lifeways, traditional events &amp; spiritual beliefs of the people. Corn has been cultivated in the Southern Appalachians for more than a thousand years. This timeframe corresponds with the beginning of Cherokee culture, as it emerged from the practices of other tribes.</a:t>
            </a:r>
            <a:br>
              <a:rPr lang="en-US" dirty="0">
                <a:cs typeface="+mn-lt"/>
              </a:rPr>
            </a:br>
            <a:br>
              <a:rPr lang="en-US" dirty="0">
                <a:cs typeface="+mn-lt"/>
              </a:rPr>
            </a:br>
            <a:r>
              <a:rPr lang="en-US"/>
              <a:t>"Corn, or maize, originated in the Americas and was first cultivated in the area of Mexico more than 7,000 years ago and spread throughout North and South America"    (</a:t>
            </a:r>
            <a:r>
              <a:rPr lang="en-US" u="sng" dirty="0">
                <a:hlinkClick r:id="rId3"/>
              </a:rPr>
              <a:t>http://www.npshistory.com/publications/dewa/spanning-the-gap/v22-1-2.pdf</a:t>
            </a:r>
            <a:r>
              <a:rPr lang="en-US"/>
              <a:t>). </a:t>
            </a:r>
          </a:p>
          <a:p>
            <a:r>
              <a:rPr lang="en-US" dirty="0"/>
              <a:t>Both in ancient times and now, corn had multiple uses and was used in many recipes. Foods include hominy, corn pones, bean bread and cornbread.</a:t>
            </a:r>
          </a:p>
          <a:p>
            <a:endParaRPr lang="en-US" dirty="0"/>
          </a:p>
          <a:p>
            <a:r>
              <a:rPr lang="en-US" dirty="0"/>
              <a:t>During the Mississippian period, about 1,000 years ago (800-1600 CE), stalks around the outside perimeter of a cornfield were often left standing in the winter. One reason may have been to attract deer and allow hunters to stay closer to home in the winter months.</a:t>
            </a:r>
          </a:p>
          <a:p>
            <a:br>
              <a:rPr lang="en-US" dirty="0">
                <a:cs typeface="+mn-lt"/>
              </a:rPr>
            </a:br>
            <a:r>
              <a:rPr lang="en-US" dirty="0">
                <a:cs typeface="+mn-lt"/>
              </a:rPr>
              <a:t>It </a:t>
            </a:r>
            <a:r>
              <a:rPr lang="en-US" dirty="0"/>
              <a:t>is a producer plant, a green plant that synthesizes food through photosynthesis, the process of converting sunlight into sugars and complex carbohydrates.  This quality of corn made the daily use of corn beneficial for nutritional value for the Cherokee people.</a:t>
            </a:r>
          </a:p>
          <a:p>
            <a:endParaRPr lang="en-US" dirty="0"/>
          </a:p>
          <a:p>
            <a:endParaRPr lang="en-US" dirty="0"/>
          </a:p>
          <a:p>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tx1">
                    <a:lumMod val="65000"/>
                    <a:lumOff val="35000"/>
                  </a:schemeClr>
                </a:solidFill>
              </a:rPr>
              <a:t>Photo from Museum of the Cherokee Indian: "Lizzie </a:t>
            </a:r>
            <a:r>
              <a:rPr lang="en-US" sz="1200" i="1" dirty="0" err="1">
                <a:solidFill>
                  <a:schemeClr val="tx1">
                    <a:lumMod val="65000"/>
                    <a:lumOff val="35000"/>
                  </a:schemeClr>
                </a:solidFill>
              </a:rPr>
              <a:t>Tooni</a:t>
            </a:r>
            <a:r>
              <a:rPr lang="en-US" sz="1200" i="1" dirty="0">
                <a:solidFill>
                  <a:schemeClr val="tx1">
                    <a:lumMod val="65000"/>
                    <a:lumOff val="35000"/>
                  </a:schemeClr>
                </a:solidFill>
              </a:rPr>
              <a:t>, Mary Wolfe, Bill Wolfe, and Frances Wolfe"</a:t>
            </a:r>
          </a:p>
          <a:p>
            <a:endParaRPr lang="en-US" i="1" dirty="0"/>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BFD5399-566E-4D68-A553-28BEF595C737}" type="slidenum">
              <a:rPr lang="en-US" smtClean="0"/>
              <a:t>3</a:t>
            </a:fld>
            <a:endParaRPr lang="en-US"/>
          </a:p>
        </p:txBody>
      </p:sp>
    </p:spTree>
    <p:extLst>
      <p:ext uri="{BB962C8B-B14F-4D97-AF65-F5344CB8AC3E}">
        <p14:creationId xmlns:p14="http://schemas.microsoft.com/office/powerpoint/2010/main" val="3434906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Corn has also been used in the process of firing pottery, both in ancient and modern times, producing the signature “blackened” effect of Cherokee pottery, and also resulting in pots that are less porous and more waterproof.</a:t>
            </a:r>
          </a:p>
          <a:p>
            <a:endParaRPr lang="en-US" dirty="0">
              <a:cs typeface="Calibri"/>
            </a:endParaRPr>
          </a:p>
          <a:p>
            <a:r>
              <a:rPr lang="en-US" dirty="0">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rPr>
              <a:t>Image: Pot courtesy of Jane </a:t>
            </a:r>
            <a:r>
              <a:rPr lang="en-US" sz="1200" dirty="0" err="1">
                <a:solidFill>
                  <a:schemeClr val="tx1">
                    <a:lumMod val="65000"/>
                    <a:lumOff val="35000"/>
                  </a:schemeClr>
                </a:solidFill>
              </a:rPr>
              <a:t>Osti</a:t>
            </a:r>
            <a:r>
              <a:rPr lang="en-US" sz="1200" dirty="0">
                <a:solidFill>
                  <a:schemeClr val="tx1">
                    <a:lumMod val="65000"/>
                    <a:lumOff val="35000"/>
                  </a:schemeClr>
                </a:solidFill>
              </a:rPr>
              <a:t> 2006. Cherokee Heritage Press.</a:t>
            </a:r>
          </a:p>
          <a:p>
            <a:endParaRPr lang="en-US" dirty="0">
              <a:cs typeface="Calibri"/>
            </a:endParaRPr>
          </a:p>
        </p:txBody>
      </p:sp>
      <p:sp>
        <p:nvSpPr>
          <p:cNvPr id="4" name="Slide Number Placeholder 3"/>
          <p:cNvSpPr>
            <a:spLocks noGrp="1"/>
          </p:cNvSpPr>
          <p:nvPr>
            <p:ph type="sldNum" sz="quarter" idx="5"/>
          </p:nvPr>
        </p:nvSpPr>
        <p:spPr/>
        <p:txBody>
          <a:bodyPr/>
          <a:lstStyle/>
          <a:p>
            <a:fld id="{3BFD5399-566E-4D68-A553-28BEF595C737}" type="slidenum">
              <a:rPr lang="en-US" smtClean="0"/>
              <a:t>4</a:t>
            </a:fld>
            <a:endParaRPr lang="en-US"/>
          </a:p>
        </p:txBody>
      </p:sp>
    </p:spTree>
    <p:extLst>
      <p:ext uri="{BB962C8B-B14F-4D97-AF65-F5344CB8AC3E}">
        <p14:creationId xmlns:p14="http://schemas.microsoft.com/office/powerpoint/2010/main" val="590536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What have you heard of the agricultural practice known as ”three sisters”?</a:t>
            </a:r>
            <a:endParaRPr lang="en-US" b="1" i="1" dirty="0">
              <a:cs typeface="Calibri"/>
            </a:endParaRPr>
          </a:p>
          <a:p>
            <a:endParaRPr lang="en-US" dirty="0"/>
          </a:p>
          <a:p>
            <a:r>
              <a:rPr lang="en-US" dirty="0"/>
              <a:t>Corn, beans, and squash, together, are known as the “3 Sisters” to many Eastern tribes. They are planted together for several reasons. </a:t>
            </a:r>
          </a:p>
          <a:p>
            <a:pPr marL="228600" indent="-228600">
              <a:buFont typeface="+mj-lt"/>
              <a:buAutoNum type="arabicPeriod"/>
            </a:pPr>
            <a:r>
              <a:rPr lang="en-US" dirty="0"/>
              <a:t>The corn stalk provides structure for the climbing vines of the bean plants; </a:t>
            </a:r>
          </a:p>
          <a:p>
            <a:pPr marL="228600" indent="-228600">
              <a:buFont typeface="+mj-lt"/>
              <a:buAutoNum type="arabicPeriod"/>
            </a:pPr>
            <a:r>
              <a:rPr lang="en-US" dirty="0"/>
              <a:t>The bean plants have nitrogen-fixing bacteria living in the roots, add beneficial fertilizer to the soil; </a:t>
            </a:r>
          </a:p>
          <a:p>
            <a:pPr marL="228600" indent="-228600">
              <a:buFont typeface="+mj-lt"/>
              <a:buAutoNum type="arabicPeriod"/>
            </a:pPr>
            <a:r>
              <a:rPr lang="en-US" dirty="0"/>
              <a:t>The large-leaved, low-growing</a:t>
            </a:r>
            <a:r>
              <a:rPr lang="en-US" dirty="0">
                <a:cs typeface="+mn-lt"/>
              </a:rPr>
              <a:t> </a:t>
            </a:r>
            <a:r>
              <a:rPr lang="en-US" dirty="0"/>
              <a:t>squash plants provide both shade &amp; ground cover that keeps away weeds and preserves the soil moisture. </a:t>
            </a:r>
          </a:p>
          <a:p>
            <a:endParaRPr lang="en-US" dirty="0"/>
          </a:p>
          <a:p>
            <a:r>
              <a:rPr lang="en-US" dirty="0"/>
              <a:t>Though corn had been grown in its first forms for more than a thousand years, in the Mississippian Period, a new variety with more kernels emerged called Eastern Flint. These more productive crops provided the means by which people were able to increase their population and leisure time.</a:t>
            </a:r>
          </a:p>
          <a:p>
            <a:endParaRPr lang="en-US" dirty="0">
              <a:cs typeface="Calibri"/>
            </a:endParaRPr>
          </a:p>
          <a:p>
            <a:endParaRPr lang="en-US" dirty="0">
              <a:cs typeface="Calibri"/>
            </a:endParaRPr>
          </a:p>
          <a:p>
            <a:r>
              <a:rPr lang="en-US" dirty="0">
                <a:cs typeface="Calibri"/>
              </a:rPr>
              <a:t>----------------</a:t>
            </a:r>
          </a:p>
          <a:p>
            <a:r>
              <a:rPr lang="en-US" dirty="0">
                <a:cs typeface="Calibri"/>
              </a:rPr>
              <a:t>Image: UCANR.org (University of CA Agriculture and Natural Resources)</a:t>
            </a:r>
          </a:p>
        </p:txBody>
      </p:sp>
      <p:sp>
        <p:nvSpPr>
          <p:cNvPr id="4" name="Slide Number Placeholder 3"/>
          <p:cNvSpPr>
            <a:spLocks noGrp="1"/>
          </p:cNvSpPr>
          <p:nvPr>
            <p:ph type="sldNum" sz="quarter" idx="5"/>
          </p:nvPr>
        </p:nvSpPr>
        <p:spPr/>
        <p:txBody>
          <a:bodyPr/>
          <a:lstStyle/>
          <a:p>
            <a:fld id="{3BFD5399-566E-4D68-A553-28BEF595C737}" type="slidenum">
              <a:rPr lang="en-US" smtClean="0"/>
              <a:t>5</a:t>
            </a:fld>
            <a:endParaRPr lang="en-US"/>
          </a:p>
        </p:txBody>
      </p:sp>
    </p:spTree>
    <p:extLst>
      <p:ext uri="{BB962C8B-B14F-4D97-AF65-F5344CB8AC3E}">
        <p14:creationId xmlns:p14="http://schemas.microsoft.com/office/powerpoint/2010/main" val="1549644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time, the Cherokee refined their planting, cultivating, and harvesting techniques. They used a method called “hilling,” piling dirt around the base of the cornstalk to provide drainage. Cherokees also had an ingenious method of pest control. They hung gourds around their garden to attract purple martins. Nesting in the gourds, these birds, known to consume large quantities of insects, would aggressively defend their territory against crows and blackbirds, both of which could destroy newly planted corn. </a:t>
            </a:r>
          </a:p>
          <a:p>
            <a:endParaRPr lang="en-US" dirty="0">
              <a:cs typeface="Calibri"/>
            </a:endParaRPr>
          </a:p>
          <a:p>
            <a:r>
              <a:rPr lang="en-US" dirty="0">
                <a:cs typeface="Calibri"/>
              </a:rPr>
              <a:t>----------------------------</a:t>
            </a:r>
          </a:p>
          <a:p>
            <a:endParaRPr lang="en-US" dirty="0"/>
          </a:p>
          <a:p>
            <a:r>
              <a:rPr lang="en-US" dirty="0"/>
              <a:t>Images:</a:t>
            </a:r>
            <a:r>
              <a:rPr lang="en-US" baseline="0" dirty="0"/>
              <a:t> Hilling corn- </a:t>
            </a:r>
            <a:r>
              <a:rPr lang="en-US" dirty="0">
                <a:hlinkClick r:id="rId3"/>
              </a:rPr>
              <a:t>http://www.publicdomainfiles.com/show_file.php?id=14025562811677</a:t>
            </a:r>
            <a:r>
              <a:rPr lang="en-US" dirty="0"/>
              <a:t> , </a:t>
            </a:r>
            <a:r>
              <a:rPr lang="en-US" dirty="0" err="1"/>
              <a:t>Audobon</a:t>
            </a:r>
            <a:r>
              <a:rPr lang="en-US" dirty="0"/>
              <a:t>: Purple Martins</a:t>
            </a:r>
          </a:p>
        </p:txBody>
      </p:sp>
      <p:sp>
        <p:nvSpPr>
          <p:cNvPr id="4" name="Slide Number Placeholder 3"/>
          <p:cNvSpPr>
            <a:spLocks noGrp="1"/>
          </p:cNvSpPr>
          <p:nvPr>
            <p:ph type="sldNum" sz="quarter" idx="10"/>
          </p:nvPr>
        </p:nvSpPr>
        <p:spPr/>
        <p:txBody>
          <a:bodyPr/>
          <a:lstStyle/>
          <a:p>
            <a:fld id="{5B40E3C2-9DA9-455A-A420-7BDF0EC86432}" type="slidenum">
              <a:rPr lang="en-US" smtClean="0"/>
              <a:t>6</a:t>
            </a:fld>
            <a:endParaRPr lang="en-US"/>
          </a:p>
        </p:txBody>
      </p:sp>
    </p:spTree>
    <p:extLst>
      <p:ext uri="{BB962C8B-B14F-4D97-AF65-F5344CB8AC3E}">
        <p14:creationId xmlns:p14="http://schemas.microsoft.com/office/powerpoint/2010/main" val="1161353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Corn continues to play an important role in the societies of Cherokee and many other indigenous peoples. More than simply food, corn is important to the cultural and religious practices of the Eastern Band of Cherokee community. Every year, a Green Corn Ceremony is held to celebrate the ripening of the year’s crop, accompanied by games, competitions, art, music and a community fair. </a:t>
            </a:r>
          </a:p>
          <a:p>
            <a:endParaRPr lang="en-US" dirty="0"/>
          </a:p>
        </p:txBody>
      </p:sp>
      <p:sp>
        <p:nvSpPr>
          <p:cNvPr id="4" name="Slide Number Placeholder 3"/>
          <p:cNvSpPr>
            <a:spLocks noGrp="1"/>
          </p:cNvSpPr>
          <p:nvPr>
            <p:ph type="sldNum" sz="quarter" idx="10"/>
          </p:nvPr>
        </p:nvSpPr>
        <p:spPr/>
        <p:txBody>
          <a:bodyPr/>
          <a:lstStyle/>
          <a:p>
            <a:fld id="{5B40E3C2-9DA9-455A-A420-7BDF0EC86432}" type="slidenum">
              <a:rPr lang="en-US" smtClean="0"/>
              <a:t>7</a:t>
            </a:fld>
            <a:endParaRPr lang="en-US"/>
          </a:p>
        </p:txBody>
      </p:sp>
    </p:spTree>
    <p:extLst>
      <p:ext uri="{BB962C8B-B14F-4D97-AF65-F5344CB8AC3E}">
        <p14:creationId xmlns:p14="http://schemas.microsoft.com/office/powerpoint/2010/main" val="3731526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are some ways in which corn is used in your daily lives? </a:t>
            </a:r>
          </a:p>
          <a:p>
            <a:endParaRPr lang="en-US" b="1" dirty="0"/>
          </a:p>
          <a:p>
            <a:r>
              <a:rPr lang="en-US" dirty="0"/>
              <a:t>Corn is also very important in many aspects of the culture and products of the United States today. </a:t>
            </a:r>
          </a:p>
          <a:p>
            <a:r>
              <a:rPr lang="en-US" dirty="0"/>
              <a:t>Think beyond simply food and discuss with your classmates. </a:t>
            </a:r>
          </a:p>
          <a:p>
            <a:endParaRPr lang="en-US" dirty="0"/>
          </a:p>
          <a:p>
            <a:endParaRPr lang="en-US" dirty="0"/>
          </a:p>
          <a:p>
            <a:r>
              <a:rPr lang="en-US" dirty="0"/>
              <a:t>Image: USDA</a:t>
            </a:r>
          </a:p>
          <a:p>
            <a:endParaRPr lang="en-US" dirty="0"/>
          </a:p>
        </p:txBody>
      </p:sp>
      <p:sp>
        <p:nvSpPr>
          <p:cNvPr id="4" name="Slide Number Placeholder 3"/>
          <p:cNvSpPr>
            <a:spLocks noGrp="1"/>
          </p:cNvSpPr>
          <p:nvPr>
            <p:ph type="sldNum" sz="quarter" idx="5"/>
          </p:nvPr>
        </p:nvSpPr>
        <p:spPr/>
        <p:txBody>
          <a:bodyPr/>
          <a:lstStyle/>
          <a:p>
            <a:fld id="{3BFD5399-566E-4D68-A553-28BEF595C737}" type="slidenum">
              <a:rPr lang="en-US" smtClean="0"/>
              <a:t>8</a:t>
            </a:fld>
            <a:endParaRPr lang="en-US"/>
          </a:p>
        </p:txBody>
      </p:sp>
    </p:spTree>
    <p:extLst>
      <p:ext uri="{BB962C8B-B14F-4D97-AF65-F5344CB8AC3E}">
        <p14:creationId xmlns:p14="http://schemas.microsoft.com/office/powerpoint/2010/main" val="3610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Examples: corn syrup is in soda and many other processed foods. Tortilla chips and popcorn are some popular snacks made from corn. Much of our gasoline that is used to power our vehicles is cut with “ethanol”, a product of corn. Corn can also be used in  explosives, cosmetics, fibers, cooking oil, alcohol, paint, antibiotics, corn meal and flour, grits, hominy, cornstarch, feed for animals, bio-fuels, bio-plastics, baby diapers (absorbent acrylic acid…), corn-based pellets for woodstoves, medications and vitamins use cornstarch, carpets and textiles, and even crayons.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5B40E3C2-9DA9-455A-A420-7BDF0EC86432}" type="slidenum">
              <a:rPr lang="en-US" smtClean="0"/>
              <a:t>9</a:t>
            </a:fld>
            <a:endParaRPr lang="en-US"/>
          </a:p>
        </p:txBody>
      </p:sp>
    </p:spTree>
    <p:extLst>
      <p:ext uri="{BB962C8B-B14F-4D97-AF65-F5344CB8AC3E}">
        <p14:creationId xmlns:p14="http://schemas.microsoft.com/office/powerpoint/2010/main" val="863576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You’ve likely seen corn that is yellow, white, and possibly a variety of colors. </a:t>
            </a:r>
          </a:p>
          <a:p>
            <a:r>
              <a:rPr lang="en-US" b="1" dirty="0"/>
              <a:t>Why do you think some corn is red, purple, or multicolored? </a:t>
            </a:r>
          </a:p>
          <a:p>
            <a:endParaRPr lang="en-US" dirty="0"/>
          </a:p>
          <a:p>
            <a:r>
              <a:rPr lang="en-US" dirty="0"/>
              <a:t>When we shop at the grocery store, the corn we buy in the produce section or in a can is usually yellow and/or white. But the corn you see in this photo, and at the Annual Cherokee Indian Fair, and in produce stands everywhere in the fall can be many, many different colors. But how does one ear of this multicolored flint corn form kernels of so many different colors? Today we are going to talk about how farmers use their knowledge of genetics to produce corn that has the colors they want to see. In other words, we will learn how they use their knowledge of genotype to produce the desired phenotype…and win a ribbon at the fair! </a:t>
            </a:r>
          </a:p>
          <a:p>
            <a:endParaRPr lang="en-US" dirty="0"/>
          </a:p>
          <a:p>
            <a:endParaRPr lang="en-US" dirty="0"/>
          </a:p>
          <a:p>
            <a:r>
              <a:rPr lang="en-US" dirty="0"/>
              <a:t>Photo: Taken by Don Graham: Free Cultural Works/Share license: </a:t>
            </a:r>
            <a:r>
              <a:rPr lang="en-US" dirty="0">
                <a:hlinkClick r:id="rId3"/>
              </a:rPr>
              <a:t>https://www.flickr.com/photos/23155134@N06/15518408005/</a:t>
            </a:r>
            <a:endParaRPr lang="en-US" dirty="0"/>
          </a:p>
          <a:p>
            <a:endParaRPr lang="en-US" dirty="0">
              <a:cs typeface="Calibri"/>
            </a:endParaRPr>
          </a:p>
          <a:p>
            <a:endParaRPr lang="en-US" dirty="0"/>
          </a:p>
          <a:p>
            <a:endParaRPr lang="en-US" dirty="0">
              <a:cs typeface="Calibri" panose="020F0502020204030204"/>
            </a:endParaRPr>
          </a:p>
        </p:txBody>
      </p:sp>
      <p:sp>
        <p:nvSpPr>
          <p:cNvPr id="4" name="Slide Number Placeholder 3"/>
          <p:cNvSpPr>
            <a:spLocks noGrp="1"/>
          </p:cNvSpPr>
          <p:nvPr>
            <p:ph type="sldNum" sz="quarter" idx="10"/>
          </p:nvPr>
        </p:nvSpPr>
        <p:spPr/>
        <p:txBody>
          <a:bodyPr/>
          <a:lstStyle/>
          <a:p>
            <a:fld id="{5B40E3C2-9DA9-455A-A420-7BDF0EC86432}" type="slidenum">
              <a:rPr lang="en-US" smtClean="0"/>
              <a:t>10</a:t>
            </a:fld>
            <a:endParaRPr lang="en-US"/>
          </a:p>
        </p:txBody>
      </p:sp>
    </p:spTree>
    <p:extLst>
      <p:ext uri="{BB962C8B-B14F-4D97-AF65-F5344CB8AC3E}">
        <p14:creationId xmlns:p14="http://schemas.microsoft.com/office/powerpoint/2010/main" val="3583740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panose="020F0502020204030204"/>
              </a:rPr>
              <a:t>As we mentioned, Corn is a flowering plant. It reproduces like other flowering plants, by passing pollen from the male to the female part of the plant. Under the husks, each of these kernels is attached to one of the “silk” threads you see protruding from the top of the ear. The tassels on the top of the plant are the male part of the plant. When pollen from the tassels land on the silk, they fertilize the seed. Because each silk is only attached to one kernel, then each kernel has the possibility of inheriting a different genotype. </a:t>
            </a:r>
          </a:p>
          <a:p>
            <a:endParaRPr lang="en-US" dirty="0">
              <a:cs typeface="Calibri" panose="020F0502020204030204"/>
            </a:endParaRPr>
          </a:p>
          <a:p>
            <a:r>
              <a:rPr lang="en-US" dirty="0">
                <a:cs typeface="Calibri" panose="020F0502020204030204"/>
              </a:rPr>
              <a:t>……………………………….</a:t>
            </a:r>
          </a:p>
          <a:p>
            <a:pPr algn="l">
              <a:spcBef>
                <a:spcPts val="1000"/>
              </a:spcBef>
              <a:spcAft>
                <a:spcPts val="1000"/>
              </a:spcAft>
            </a:pPr>
            <a:r>
              <a:rPr lang="en-US" dirty="0">
                <a:cs typeface="Calibri" panose="020F0502020204030204"/>
              </a:rPr>
              <a:t>Image: </a:t>
            </a:r>
            <a:r>
              <a:rPr lang="en-US" b="0" i="0" dirty="0">
                <a:solidFill>
                  <a:srgbClr val="333333"/>
                </a:solidFill>
                <a:effectLst/>
                <a:latin typeface="Helvetica Neue"/>
              </a:rPr>
              <a:t>Finnegan, Whitelaw, PLOS Genetics. 2008. Retrieved from </a:t>
            </a:r>
            <a:r>
              <a:rPr lang="en-US" dirty="0">
                <a:hlinkClick r:id="rId3"/>
              </a:rPr>
              <a:t>Figure - PMC (nih.gov)</a:t>
            </a:r>
            <a:endParaRPr lang="en-US" b="0" i="0" dirty="0">
              <a:solidFill>
                <a:srgbClr val="333333"/>
              </a:solidFill>
              <a:effectLst/>
              <a:latin typeface="Helvetica Neue"/>
            </a:endParaRPr>
          </a:p>
          <a:p>
            <a:pPr algn="l">
              <a:spcBef>
                <a:spcPts val="1000"/>
              </a:spcBef>
              <a:spcAft>
                <a:spcPts val="1000"/>
              </a:spcAft>
            </a:pPr>
            <a:r>
              <a:rPr lang="en-US" b="0" i="0" dirty="0">
                <a:solidFill>
                  <a:srgbClr val="333333"/>
                </a:solidFill>
                <a:effectLst/>
                <a:latin typeface="HelveticaNeue-Light"/>
              </a:rPr>
              <a:t>This is an open-access article distributed under the terms of the Creative Commons Attribution License, which permits unrestricted use, distribution, and reproduction in any medium, provided the original author and source are properly credited. </a:t>
            </a:r>
          </a:p>
          <a:p>
            <a:endParaRPr lang="en-US" dirty="0">
              <a:cs typeface="Calibri" panose="020F0502020204030204"/>
            </a:endParaRPr>
          </a:p>
        </p:txBody>
      </p:sp>
      <p:sp>
        <p:nvSpPr>
          <p:cNvPr id="4" name="Slide Number Placeholder 3"/>
          <p:cNvSpPr>
            <a:spLocks noGrp="1"/>
          </p:cNvSpPr>
          <p:nvPr>
            <p:ph type="sldNum" sz="quarter" idx="10"/>
          </p:nvPr>
        </p:nvSpPr>
        <p:spPr/>
        <p:txBody>
          <a:bodyPr/>
          <a:lstStyle/>
          <a:p>
            <a:fld id="{5B40E3C2-9DA9-455A-A420-7BDF0EC86432}" type="slidenum">
              <a:rPr lang="en-US" smtClean="0"/>
              <a:t>11</a:t>
            </a:fld>
            <a:endParaRPr lang="en-US"/>
          </a:p>
        </p:txBody>
      </p:sp>
    </p:spTree>
    <p:extLst>
      <p:ext uri="{BB962C8B-B14F-4D97-AF65-F5344CB8AC3E}">
        <p14:creationId xmlns:p14="http://schemas.microsoft.com/office/powerpoint/2010/main" val="21384864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mentioned earlier</a:t>
            </a:r>
            <a:r>
              <a:rPr lang="en-US" b="1" dirty="0"/>
              <a:t>, genetics </a:t>
            </a:r>
            <a:r>
              <a:rPr lang="en-US" dirty="0"/>
              <a:t>is the study of how genes are inherited and expressed in one generation to the next. It is the reason that we share qualities with and look like mixtures of our parents and siblings.</a:t>
            </a:r>
          </a:p>
          <a:p>
            <a:endParaRPr lang="en-US" dirty="0">
              <a:cs typeface="Calibri"/>
            </a:endParaRPr>
          </a:p>
          <a:p>
            <a:r>
              <a:rPr lang="en-US" dirty="0"/>
              <a:t>Ultimately, most differences in the appearance and qualities of corn – and humans as well as all life – come down to a simple molecule known as</a:t>
            </a:r>
            <a:r>
              <a:rPr lang="en-US" b="1" dirty="0"/>
              <a:t> DNA</a:t>
            </a:r>
            <a:r>
              <a:rPr lang="en-US" dirty="0"/>
              <a:t>. </a:t>
            </a:r>
          </a:p>
          <a:p>
            <a:endParaRPr lang="en-US" dirty="0"/>
          </a:p>
          <a:p>
            <a:r>
              <a:rPr lang="en-US" b="1" dirty="0"/>
              <a:t>How would you define “DNA”?</a:t>
            </a:r>
          </a:p>
          <a:p>
            <a:endParaRPr lang="en-US" dirty="0"/>
          </a:p>
          <a:p>
            <a:endParaRPr lang="en-US" dirty="0"/>
          </a:p>
          <a:p>
            <a:r>
              <a:rPr lang="en-US" dirty="0"/>
              <a:t>…………..</a:t>
            </a:r>
          </a:p>
          <a:p>
            <a:r>
              <a:rPr lang="en-US" dirty="0"/>
              <a:t>Image: Gilbert Family, NARA from a TVA image. 1937, Murphy, NC. PD.</a:t>
            </a:r>
          </a:p>
          <a:p>
            <a:r>
              <a:rPr lang="en-US" dirty="0"/>
              <a:t>Your Genome: NIH National Human Genome Research Institute</a:t>
            </a:r>
          </a:p>
        </p:txBody>
      </p:sp>
      <p:sp>
        <p:nvSpPr>
          <p:cNvPr id="4" name="Slide Number Placeholder 3"/>
          <p:cNvSpPr>
            <a:spLocks noGrp="1"/>
          </p:cNvSpPr>
          <p:nvPr>
            <p:ph type="sldNum" sz="quarter" idx="5"/>
          </p:nvPr>
        </p:nvSpPr>
        <p:spPr/>
        <p:txBody>
          <a:bodyPr/>
          <a:lstStyle/>
          <a:p>
            <a:fld id="{3BFD5399-566E-4D68-A553-28BEF595C737}" type="slidenum">
              <a:rPr lang="en-US" smtClean="0"/>
              <a:t>12</a:t>
            </a:fld>
            <a:endParaRPr lang="en-US"/>
          </a:p>
        </p:txBody>
      </p:sp>
    </p:spTree>
    <p:extLst>
      <p:ext uri="{BB962C8B-B14F-4D97-AF65-F5344CB8AC3E}">
        <p14:creationId xmlns:p14="http://schemas.microsoft.com/office/powerpoint/2010/main" val="1270758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DNA is like an instruction book that tells your body how to grow and express itself</a:t>
            </a:r>
            <a:r>
              <a:rPr lang="en-US" dirty="0"/>
              <a:t>. </a:t>
            </a:r>
          </a:p>
          <a:p>
            <a:pPr marL="171450" indent="-171450">
              <a:buFont typeface="Arial" panose="020B0604020202020204" pitchFamily="34" charset="0"/>
              <a:buChar char="•"/>
            </a:pPr>
            <a:r>
              <a:rPr lang="en-US" dirty="0"/>
              <a:t>DNA stands for Deoxyribonucleic Acid. (Try to pronounce that!)</a:t>
            </a:r>
          </a:p>
          <a:p>
            <a:pPr marL="171450" indent="-171450">
              <a:buFont typeface="Arial" panose="020B0604020202020204" pitchFamily="34" charset="0"/>
              <a:buChar char="•"/>
            </a:pPr>
            <a:r>
              <a:rPr lang="en-US" dirty="0"/>
              <a:t>DNA is passed down from one generation to the next, from parents to offspring.</a:t>
            </a:r>
          </a:p>
          <a:p>
            <a:pPr marL="171450" indent="-171450">
              <a:buFont typeface="Arial" panose="020B0604020202020204" pitchFamily="34" charset="0"/>
              <a:buChar char="•"/>
            </a:pPr>
            <a:r>
              <a:rPr lang="en-US" dirty="0"/>
              <a:t>This transfer of DNA, of your genetic instruction book, is known as </a:t>
            </a:r>
            <a:r>
              <a:rPr lang="en-US" i="1" dirty="0"/>
              <a:t>heritability</a:t>
            </a:r>
            <a:r>
              <a:rPr lang="en-US" dirty="0"/>
              <a:t>. This explains why we have similar attributes with our parents, brothers, sisters, and other family relatives.</a:t>
            </a:r>
          </a:p>
          <a:p>
            <a:endParaRPr lang="en-US" dirty="0">
              <a:cs typeface="Calibri"/>
            </a:endParaRPr>
          </a:p>
          <a:p>
            <a:pPr>
              <a:defRPr/>
            </a:pPr>
            <a:r>
              <a:rPr lang="en-US">
                <a:cs typeface="Calibri"/>
              </a:rPr>
              <a:t>TED Talk DNA Animation Link:  (~9 min.) </a:t>
            </a:r>
            <a:r>
              <a:rPr lang="en-US" u="sng" dirty="0">
                <a:hlinkClick r:id="rId3"/>
              </a:rPr>
              <a:t>https://www.ted.com/talks/drew_berry_animations_of_unseeable_biology</a:t>
            </a:r>
            <a:endParaRPr lang="en-US"/>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BFD5399-566E-4D68-A553-28BEF595C737}" type="slidenum">
              <a:rPr lang="en-US" smtClean="0"/>
              <a:t>13</a:t>
            </a:fld>
            <a:endParaRPr lang="en-US"/>
          </a:p>
        </p:txBody>
      </p:sp>
    </p:spTree>
    <p:extLst>
      <p:ext uri="{BB962C8B-B14F-4D97-AF65-F5344CB8AC3E}">
        <p14:creationId xmlns:p14="http://schemas.microsoft.com/office/powerpoint/2010/main" val="23396180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 traits (your father’s eyes, your mother’s nose) are transferred from one generation to the next through </a:t>
            </a:r>
            <a:r>
              <a:rPr lang="en-US" b="1" dirty="0"/>
              <a:t>DNA</a:t>
            </a:r>
            <a:r>
              <a:rPr lang="en-US" dirty="0"/>
              <a:t>. This information is encoded in DNA by four chemical building blocks known as </a:t>
            </a:r>
            <a:r>
              <a:rPr lang="en-US" b="1" i="1" dirty="0"/>
              <a:t>nucleotides</a:t>
            </a:r>
            <a:r>
              <a:rPr lang="en-US" b="1" dirty="0"/>
              <a:t>. </a:t>
            </a:r>
          </a:p>
          <a:p>
            <a:endParaRPr lang="en-US" dirty="0"/>
          </a:p>
          <a:p>
            <a:r>
              <a:rPr lang="en-US" dirty="0"/>
              <a:t>The four </a:t>
            </a:r>
            <a:r>
              <a:rPr lang="en-US" i="1" dirty="0"/>
              <a:t>nucleotides</a:t>
            </a:r>
            <a:r>
              <a:rPr lang="en-US" dirty="0"/>
              <a:t> are adenine, thymine, cytosine and guanine (A,T,C, and G for short). Every A fits perfectly with a T on the other strand of the double helix and every C fits perfectly with a G. In this way the strands are complimentary. These building blocks are found lined up one after the other on a DNA strand. Your body reads these chemical cues in order and makes your body accordingly. </a:t>
            </a:r>
          </a:p>
        </p:txBody>
      </p:sp>
      <p:sp>
        <p:nvSpPr>
          <p:cNvPr id="4" name="Slide Number Placeholder 3"/>
          <p:cNvSpPr>
            <a:spLocks noGrp="1"/>
          </p:cNvSpPr>
          <p:nvPr>
            <p:ph type="sldNum" sz="quarter" idx="5"/>
          </p:nvPr>
        </p:nvSpPr>
        <p:spPr/>
        <p:txBody>
          <a:bodyPr/>
          <a:lstStyle/>
          <a:p>
            <a:fld id="{3BFD5399-566E-4D68-A553-28BEF595C737}" type="slidenum">
              <a:rPr lang="en-US" smtClean="0"/>
              <a:t>14</a:t>
            </a:fld>
            <a:endParaRPr lang="en-US"/>
          </a:p>
        </p:txBody>
      </p:sp>
    </p:spTree>
    <p:extLst>
      <p:ext uri="{BB962C8B-B14F-4D97-AF65-F5344CB8AC3E}">
        <p14:creationId xmlns:p14="http://schemas.microsoft.com/office/powerpoint/2010/main" val="22498611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every human cell there are about 3 billion of these pairs of letters. All of this DNA is organized into special bodies known as </a:t>
            </a:r>
            <a:r>
              <a:rPr lang="en-US" b="1" dirty="0"/>
              <a:t>chromosomes</a:t>
            </a:r>
            <a:r>
              <a:rPr lang="en-US" dirty="0"/>
              <a:t>. </a:t>
            </a:r>
          </a:p>
          <a:p>
            <a:pPr marL="171450" indent="-171450">
              <a:buFont typeface="Arial" panose="020B0604020202020204" pitchFamily="34" charset="0"/>
              <a:buChar char="•"/>
            </a:pPr>
            <a:r>
              <a:rPr lang="en-US" dirty="0"/>
              <a:t>Each person (usually) has 23 pairs of chromosomes in each cell. With about 3.7 trillion cells in each of our bodies, that’s a lot of information! However, a lot of our DNA does absolutely nothing – in fact only 1.2% is known to have a specific purpose in coding for physical traits. Sections of our DNA that code for specific traits are known as </a:t>
            </a:r>
            <a:r>
              <a:rPr lang="en-US" b="1" i="1" dirty="0"/>
              <a:t>genes</a:t>
            </a:r>
            <a:r>
              <a:rPr lang="en-US" dirty="0"/>
              <a:t>. </a:t>
            </a:r>
          </a:p>
          <a:p>
            <a:endParaRPr lang="en-US" dirty="0"/>
          </a:p>
          <a:p>
            <a:r>
              <a:rPr lang="en-US" dirty="0"/>
              <a:t>As we will see on the next slide, small variations in these genes (the code), can have major implications for how we present.</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BFD5399-566E-4D68-A553-28BEF595C737}" type="slidenum">
              <a:rPr lang="en-US" smtClean="0"/>
              <a:t>15</a:t>
            </a:fld>
            <a:endParaRPr lang="en-US"/>
          </a:p>
        </p:txBody>
      </p:sp>
    </p:spTree>
    <p:extLst>
      <p:ext uri="{BB962C8B-B14F-4D97-AF65-F5344CB8AC3E}">
        <p14:creationId xmlns:p14="http://schemas.microsoft.com/office/powerpoint/2010/main" val="40132710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color are your eyes? </a:t>
            </a:r>
            <a:r>
              <a:rPr lang="en-US" dirty="0"/>
              <a:t>(brown/blue/green/hazel)</a:t>
            </a:r>
          </a:p>
          <a:p>
            <a:r>
              <a:rPr lang="en-US" dirty="0"/>
              <a:t>While we all have a gene for eye color, slight changes in the order of the letters of our code can have major effects on the way our eyes look.</a:t>
            </a:r>
          </a:p>
          <a:p>
            <a:endParaRPr lang="en-US" dirty="0"/>
          </a:p>
          <a:p>
            <a:r>
              <a:rPr lang="en-US" dirty="0"/>
              <a:t>In this graphic, each color bar represents a different </a:t>
            </a:r>
            <a:r>
              <a:rPr lang="en-US" b="0" u="sng" dirty="0"/>
              <a:t>pair of nucleotides </a:t>
            </a:r>
            <a:r>
              <a:rPr lang="en-US" dirty="0"/>
              <a:t>(A,T,C, or G). </a:t>
            </a:r>
          </a:p>
          <a:p>
            <a:r>
              <a:rPr lang="en-US" b="1" dirty="0"/>
              <a:t>Can you identify any differences in the code between the brown eye and the blue eye?</a:t>
            </a:r>
            <a:r>
              <a:rPr lang="en-US" dirty="0"/>
              <a:t> (the differing base-pairs are highlighted) </a:t>
            </a:r>
          </a:p>
          <a:p>
            <a:r>
              <a:rPr lang="en-US" dirty="0"/>
              <a:t>Next perform the same task with the red and black hair colors. </a:t>
            </a:r>
            <a:endParaRPr lang="en-US" dirty="0">
              <a:cs typeface="Calibri"/>
            </a:endParaRPr>
          </a:p>
          <a:p>
            <a:r>
              <a:rPr lang="en-US" dirty="0"/>
              <a:t>These variations in code account for the vast diversity of appearances in people and all life on the planet. </a:t>
            </a:r>
            <a:endParaRPr lang="en-US" dirty="0">
              <a:cs typeface="Calibri"/>
            </a:endParaRPr>
          </a:p>
          <a:p>
            <a:endParaRPr lang="en-US" dirty="0"/>
          </a:p>
          <a:p>
            <a:r>
              <a:rPr lang="en-US" sz="1200" b="0" i="0" u="none" strike="noStrike" kern="1200" baseline="0" dirty="0">
                <a:solidFill>
                  <a:schemeClr val="tx1"/>
                </a:solidFill>
                <a:latin typeface="+mn-lt"/>
                <a:ea typeface="+mn-ea"/>
                <a:cs typeface="+mn-cs"/>
              </a:rPr>
              <a:t>Each gene codes for a specific protein. The proteins are the true workhorses of our cells. Proteins are responsible for every aspect of our lives – they dictate how we look (for example a protein determines our eye color), they allow our nerves to function so we can read and understand this text, they allow us to digest our food, etc.. Almost all critical functions of cells, and therefore multicellular organisms such as corn plants, are controlled by proteins that are coded for by DNA.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Each gene has multiple versions or </a:t>
            </a:r>
            <a:r>
              <a:rPr lang="en-US" sz="1200" b="1" i="1" u="none" strike="noStrike" kern="1200" baseline="0" dirty="0">
                <a:solidFill>
                  <a:schemeClr val="tx1"/>
                </a:solidFill>
                <a:latin typeface="+mn-lt"/>
                <a:ea typeface="+mn-ea"/>
                <a:cs typeface="+mn-cs"/>
              </a:rPr>
              <a:t>alleles. </a:t>
            </a:r>
            <a:r>
              <a:rPr lang="en-US" sz="1200" b="0" i="0" u="none" strike="noStrike" kern="1200" baseline="0" dirty="0">
                <a:solidFill>
                  <a:schemeClr val="tx1"/>
                </a:solidFill>
                <a:latin typeface="+mn-lt"/>
                <a:ea typeface="+mn-ea"/>
                <a:cs typeface="+mn-cs"/>
              </a:rPr>
              <a:t>Some genes have only two alleles, for example eye color is partially controlled by a gene with two versions – the brown-eye allele and the blue-eye allele. Some genes have many alleles, like blood type. </a:t>
            </a:r>
            <a:endParaRPr lang="en-US" dirty="0"/>
          </a:p>
          <a:p>
            <a:endParaRPr lang="en-US" dirty="0"/>
          </a:p>
          <a:p>
            <a:endParaRPr lang="en-US" dirty="0"/>
          </a:p>
          <a:p>
            <a:r>
              <a:rPr lang="en-US" i="1" dirty="0"/>
              <a:t>*Note: these are not actual gene sequences. These are very simplified to illustrate the impact of genes on appearance (phenotype).*</a:t>
            </a:r>
            <a:endParaRPr lang="en-US" i="1"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BFD5399-566E-4D68-A553-28BEF595C737}" type="slidenum">
              <a:rPr lang="en-US" smtClean="0"/>
              <a:t>16</a:t>
            </a:fld>
            <a:endParaRPr lang="en-US"/>
          </a:p>
        </p:txBody>
      </p:sp>
    </p:spTree>
    <p:extLst>
      <p:ext uri="{BB962C8B-B14F-4D97-AF65-F5344CB8AC3E}">
        <p14:creationId xmlns:p14="http://schemas.microsoft.com/office/powerpoint/2010/main" val="2532544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mentioned earlier genes are found on DNA and DNA is all bound up in large bodies called </a:t>
            </a:r>
            <a:r>
              <a:rPr lang="en-US" b="1" dirty="0"/>
              <a:t>chromosomes</a:t>
            </a:r>
            <a:r>
              <a:rPr lang="en-US" dirty="0"/>
              <a:t>. Some of you may remember that humans (usually) have 23 pairs of chromosomes – giving us a total of 46 chromosomes in each cell. </a:t>
            </a:r>
          </a:p>
          <a:p>
            <a:endParaRPr lang="en-US" dirty="0"/>
          </a:p>
          <a:p>
            <a:r>
              <a:rPr lang="en-US" dirty="0"/>
              <a:t>We inherit 23 chromosomes from our mother and the other 23 from our father. The chromosomes from each of our parents have different versions of the same genes making us a mixture of their genetic material. </a:t>
            </a:r>
          </a:p>
          <a:p>
            <a:endParaRPr lang="en-US" dirty="0"/>
          </a:p>
          <a:p>
            <a:r>
              <a:rPr lang="en-US" dirty="0"/>
              <a:t>When you have two versions of the same gene, those genes are known as </a:t>
            </a:r>
            <a:r>
              <a:rPr lang="en-US" b="1" i="1" dirty="0"/>
              <a:t>alleles</a:t>
            </a:r>
            <a:r>
              <a:rPr lang="en-US" dirty="0"/>
              <a:t>. To get a better grasp of alleles, let’s take a look at the next slide. </a:t>
            </a:r>
            <a:endParaRPr lang="en-US" dirty="0">
              <a:cs typeface="Calibri"/>
            </a:endParaRPr>
          </a:p>
          <a:p>
            <a:endParaRPr lang="en-US" dirty="0">
              <a:cs typeface="Calibri"/>
            </a:endParaRPr>
          </a:p>
          <a:p>
            <a:endParaRPr lang="en-US" dirty="0">
              <a:cs typeface="Calibri"/>
            </a:endParaRPr>
          </a:p>
          <a:p>
            <a:r>
              <a:rPr lang="en-US" dirty="0">
                <a:cs typeface="Calibri"/>
              </a:rPr>
              <a:t>Image: NIH</a:t>
            </a:r>
          </a:p>
        </p:txBody>
      </p:sp>
      <p:sp>
        <p:nvSpPr>
          <p:cNvPr id="4" name="Slide Number Placeholder 3"/>
          <p:cNvSpPr>
            <a:spLocks noGrp="1"/>
          </p:cNvSpPr>
          <p:nvPr>
            <p:ph type="sldNum" sz="quarter" idx="5"/>
          </p:nvPr>
        </p:nvSpPr>
        <p:spPr/>
        <p:txBody>
          <a:bodyPr/>
          <a:lstStyle/>
          <a:p>
            <a:fld id="{3BFD5399-566E-4D68-A553-28BEF595C737}" type="slidenum">
              <a:rPr lang="en-US" smtClean="0"/>
              <a:t>17</a:t>
            </a:fld>
            <a:endParaRPr lang="en-US"/>
          </a:p>
        </p:txBody>
      </p:sp>
    </p:spTree>
    <p:extLst>
      <p:ext uri="{BB962C8B-B14F-4D97-AF65-F5344CB8AC3E}">
        <p14:creationId xmlns:p14="http://schemas.microsoft.com/office/powerpoint/2010/main" val="23020850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have the </a:t>
            </a:r>
            <a:r>
              <a:rPr lang="en-US" u="sng" dirty="0"/>
              <a:t>same allele from our mother and our father</a:t>
            </a:r>
            <a:r>
              <a:rPr lang="en-US" dirty="0"/>
              <a:t> – the same gene on the same chromosome – we are said to be </a:t>
            </a:r>
            <a:r>
              <a:rPr lang="en-US" b="1" i="1" dirty="0"/>
              <a:t>homozygous</a:t>
            </a:r>
            <a:r>
              <a:rPr lang="en-US" dirty="0"/>
              <a:t> (home-uh-</a:t>
            </a:r>
            <a:r>
              <a:rPr lang="en-US" dirty="0" err="1"/>
              <a:t>zy</a:t>
            </a:r>
            <a:r>
              <a:rPr lang="en-US" dirty="0"/>
              <a:t>-</a:t>
            </a:r>
            <a:r>
              <a:rPr lang="en-US" dirty="0" err="1"/>
              <a:t>gus</a:t>
            </a:r>
            <a:r>
              <a:rPr lang="en-US" dirty="0"/>
              <a:t>) for that allele. (homo=same, </a:t>
            </a:r>
            <a:r>
              <a:rPr lang="en-US" dirty="0" err="1"/>
              <a:t>zygous</a:t>
            </a:r>
            <a:r>
              <a:rPr lang="en-US" dirty="0"/>
              <a:t>=specific genetic material)</a:t>
            </a:r>
          </a:p>
          <a:p>
            <a:pPr marL="171450" indent="-171450">
              <a:buFont typeface="Arial" panose="020B0604020202020204" pitchFamily="34" charset="0"/>
              <a:buChar char="•"/>
            </a:pPr>
            <a:r>
              <a:rPr lang="en-US" dirty="0"/>
              <a:t>From the example on the left we see that this individual is homozygous for the blue eye gene – they have two copies of the same gene, one from their mother and one from their father. </a:t>
            </a:r>
          </a:p>
          <a:p>
            <a:pPr marL="0" indent="0">
              <a:buFont typeface="Arial" panose="020B0604020202020204" pitchFamily="34" charset="0"/>
              <a:buNone/>
            </a:pPr>
            <a:r>
              <a:rPr lang="en-US" dirty="0"/>
              <a:t>Now, let’s take a look at this individual with brown eyes. As we can see they have one blue eye gene and one brown eye gene.</a:t>
            </a:r>
          </a:p>
          <a:p>
            <a:pPr marL="171450" indent="-171450">
              <a:buFont typeface="Arial" panose="020B0604020202020204" pitchFamily="34" charset="0"/>
              <a:buChar char="•"/>
            </a:pPr>
            <a:r>
              <a:rPr lang="en-US" dirty="0"/>
              <a:t>They have two different alleles of the same gene. </a:t>
            </a:r>
            <a:r>
              <a:rPr lang="en-US" u="sng" dirty="0"/>
              <a:t>Because the alleles are different</a:t>
            </a:r>
            <a:r>
              <a:rPr lang="en-US" dirty="0"/>
              <a:t>, they are said to be </a:t>
            </a:r>
            <a:r>
              <a:rPr lang="en-US" b="1" i="1" dirty="0"/>
              <a:t>heterozygous</a:t>
            </a:r>
            <a:r>
              <a:rPr lang="en-US" i="1" dirty="0"/>
              <a:t> </a:t>
            </a:r>
            <a:r>
              <a:rPr lang="en-US" dirty="0"/>
              <a:t>for this allele. (hetero=different)</a:t>
            </a:r>
          </a:p>
          <a:p>
            <a:endParaRPr lang="en-US" dirty="0"/>
          </a:p>
          <a:p>
            <a:r>
              <a:rPr lang="en-US" dirty="0"/>
              <a:t>Now some of you might be wondering why, if this person has a blue eye gene and a brown eye gene, they have brown eyes. For instance, why isn’t it a mixture or why isn’t one eye blue or one eye brown? </a:t>
            </a:r>
          </a:p>
          <a:p>
            <a:pPr marL="171450" indent="-171450">
              <a:buFont typeface="Arial" panose="020B0604020202020204" pitchFamily="34" charset="0"/>
              <a:buChar char="•"/>
            </a:pPr>
            <a:r>
              <a:rPr lang="en-US" dirty="0"/>
              <a:t>The reason, in this case, is that some genes are dominant, and some genes are recessive. Because you have two copies for virtually every one of your genes, which one is expressed has to do with genetic factors of dominance and recessiveness. A dominant allele will be expressed over a recessive allele. So, our brown-eyed individual here is heterozygous for the eye color gene, one blue eyed allele and one brown eyed allele. Based on their appearance (brown eyes) which of these alleles is the dominant one? (brown). </a:t>
            </a:r>
            <a:endParaRPr lang="en-US" dirty="0">
              <a:cs typeface="Calibri"/>
            </a:endParaRPr>
          </a:p>
          <a:p>
            <a:endParaRPr lang="en-US" dirty="0"/>
          </a:p>
          <a:p>
            <a:r>
              <a:rPr lang="en-US" dirty="0"/>
              <a:t>Individual one has blue eyes because they are homozygous for this recessive allele. Nothing is going to outcompete this gene for expression in individual one. However, as we see in individual two, even though there is only one brown eyed allele, it is dominant over the blue-eyed allele and so it is likely expressed.</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BFD5399-566E-4D68-A553-28BEF595C737}" type="slidenum">
              <a:rPr lang="en-US" smtClean="0"/>
              <a:t>18</a:t>
            </a:fld>
            <a:endParaRPr lang="en-US"/>
          </a:p>
        </p:txBody>
      </p:sp>
    </p:spTree>
    <p:extLst>
      <p:ext uri="{BB962C8B-B14F-4D97-AF65-F5344CB8AC3E}">
        <p14:creationId xmlns:p14="http://schemas.microsoft.com/office/powerpoint/2010/main" val="18216283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genes – referred to collectively as our </a:t>
            </a:r>
            <a:r>
              <a:rPr lang="en-US" b="1" i="1" dirty="0"/>
              <a:t>genotype</a:t>
            </a:r>
            <a:r>
              <a:rPr lang="en-US" i="1" dirty="0"/>
              <a:t> </a:t>
            </a:r>
            <a:r>
              <a:rPr lang="en-US" dirty="0"/>
              <a:t>– inform our physical appearance – what is known as our </a:t>
            </a:r>
            <a:r>
              <a:rPr lang="en-US" b="1" i="1" dirty="0"/>
              <a:t>phenotype</a:t>
            </a:r>
            <a:r>
              <a:rPr lang="en-US" dirty="0"/>
              <a:t>. </a:t>
            </a:r>
          </a:p>
          <a:p>
            <a:endParaRPr lang="en-US" dirty="0"/>
          </a:p>
          <a:p>
            <a:r>
              <a:rPr lang="en-US" dirty="0"/>
              <a:t>From what we have learned about genetics it is also apparent that how we look – our phenotype – is not the end of the story. Many of us carry recessive genes that are not expressed but may become expressed in our offspring. There is more to each-and-every one of us than is readily apparent from the way we look. </a:t>
            </a:r>
          </a:p>
          <a:p>
            <a:endParaRPr lang="en-US" dirty="0">
              <a:cs typeface="Calibri" panose="020F0502020204030204"/>
            </a:endParaRPr>
          </a:p>
          <a:p>
            <a:endParaRPr lang="en-US" dirty="0">
              <a:cs typeface="Calibri" panose="020F0502020204030204"/>
            </a:endParaRPr>
          </a:p>
          <a:p>
            <a:r>
              <a:rPr lang="en-US" dirty="0">
                <a:cs typeface="Calibri" panose="020F0502020204030204"/>
              </a:rPr>
              <a:t>Image: LOC, Daniel Murray Collection, 1900. From Paris Exposition. PD</a:t>
            </a:r>
          </a:p>
        </p:txBody>
      </p:sp>
      <p:sp>
        <p:nvSpPr>
          <p:cNvPr id="4" name="Slide Number Placeholder 3"/>
          <p:cNvSpPr>
            <a:spLocks noGrp="1"/>
          </p:cNvSpPr>
          <p:nvPr>
            <p:ph type="sldNum" sz="quarter" idx="5"/>
          </p:nvPr>
        </p:nvSpPr>
        <p:spPr/>
        <p:txBody>
          <a:bodyPr/>
          <a:lstStyle/>
          <a:p>
            <a:fld id="{3BFD5399-566E-4D68-A553-28BEF595C737}" type="slidenum">
              <a:rPr lang="en-US" smtClean="0"/>
              <a:t>19</a:t>
            </a:fld>
            <a:endParaRPr lang="en-US"/>
          </a:p>
        </p:txBody>
      </p:sp>
    </p:spTree>
    <p:extLst>
      <p:ext uri="{BB962C8B-B14F-4D97-AF65-F5344CB8AC3E}">
        <p14:creationId xmlns:p14="http://schemas.microsoft.com/office/powerpoint/2010/main" val="219260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 have spent some time understanding human genetics let’s shift back to corn. All life uses the same molecule, DNA, to transmit this heritable information between generations. Corn inherits copies of genes from its parents in the same way that we do. Some of those genes are more dominant than others, and how their phenotype is subject to the same rules that ours is. </a:t>
            </a:r>
          </a:p>
          <a:p>
            <a:endParaRPr lang="en-US" dirty="0"/>
          </a:p>
          <a:p>
            <a:r>
              <a:rPr lang="en-US" dirty="0"/>
              <a:t>Each kernel on an ear of corn is a distinct, separate breeding event. If it is helpful for you, you can think of each kernel as a child and the whole ear of corn is covered in its brothers and sisters. </a:t>
            </a:r>
          </a:p>
          <a:p>
            <a:endParaRPr lang="en-US" dirty="0"/>
          </a:p>
          <a:p>
            <a:r>
              <a:rPr lang="en-US" dirty="0"/>
              <a:t>So how can we predict what our corn is going to look like from one generation to the next?</a:t>
            </a:r>
            <a:endParaRPr lang="en-US" dirty="0">
              <a:cs typeface="Calibri"/>
            </a:endParaRPr>
          </a:p>
          <a:p>
            <a:endParaRPr lang="en-US" dirty="0">
              <a:cs typeface="Calibri"/>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40E3C2-9DA9-455A-A420-7BDF0EC864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2716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genotype of our parent corn can predict its phenotype by using probability and a special tool called the </a:t>
            </a:r>
            <a:r>
              <a:rPr lang="en-US" b="1" dirty="0"/>
              <a:t>Punnett square</a:t>
            </a:r>
            <a:r>
              <a:rPr lang="en-US" dirty="0"/>
              <a:t>. The man who is credited with discovering the basic laws of inheritance is a 19th century monk named Gregor Mendel. Mendel experimented on pea plants, observing how traits would pass from one generation of peas to the next. Through years of experimentation, he was able to describe the basic principles of inheritance that we still use today. </a:t>
            </a:r>
          </a:p>
          <a:p>
            <a:endParaRPr lang="en-US" dirty="0"/>
          </a:p>
          <a:p>
            <a:r>
              <a:rPr lang="en-US" dirty="0"/>
              <a:t>……………………………..</a:t>
            </a:r>
          </a:p>
          <a:p>
            <a:r>
              <a:rPr lang="en-US" dirty="0"/>
              <a:t>These laws are:</a:t>
            </a:r>
          </a:p>
          <a:p>
            <a:r>
              <a:rPr lang="en-US" u="sng" dirty="0"/>
              <a:t>Law of Segregation:</a:t>
            </a:r>
            <a:r>
              <a:rPr lang="en-US" dirty="0"/>
              <a:t> the alleles for each gene are not blended. </a:t>
            </a:r>
          </a:p>
          <a:p>
            <a:r>
              <a:rPr lang="en-US" u="sng" dirty="0"/>
              <a:t>Law of Dominance:</a:t>
            </a:r>
            <a:r>
              <a:rPr lang="en-US" dirty="0"/>
              <a:t> the alleles of each gene are dominant or recessive to each other. The dominant allele is expressed in individuals with one or two dominant alleles. The recessive allele is expressed only in individuals with two recessive alleles. </a:t>
            </a:r>
          </a:p>
          <a:p>
            <a:r>
              <a:rPr lang="en-US" u="sng" dirty="0"/>
              <a:t>Law of Independent Assortment:</a:t>
            </a:r>
            <a:r>
              <a:rPr lang="en-US" dirty="0"/>
              <a:t> genes for different traits are unaffected by one another, therefore, the presence or absence of one trait in offspring is not affected by the presence or absence of another trait. </a:t>
            </a:r>
          </a:p>
          <a:p>
            <a:endParaRPr lang="en-US" dirty="0"/>
          </a:p>
          <a:p>
            <a:endParaRPr lang="en-US" dirty="0"/>
          </a:p>
          <a:p>
            <a:r>
              <a:rPr lang="en-US" dirty="0"/>
              <a:t>……………</a:t>
            </a:r>
          </a:p>
          <a:p>
            <a:r>
              <a:rPr lang="en-US" dirty="0"/>
              <a:t>Image: Gregor Mendel, Public Domain. NIH.</a:t>
            </a:r>
          </a:p>
          <a:p>
            <a:endParaRPr lang="en-US" dirty="0">
              <a:cs typeface="Calibri"/>
            </a:endParaRPr>
          </a:p>
        </p:txBody>
      </p:sp>
      <p:sp>
        <p:nvSpPr>
          <p:cNvPr id="4" name="Slide Number Placeholder 3"/>
          <p:cNvSpPr>
            <a:spLocks noGrp="1"/>
          </p:cNvSpPr>
          <p:nvPr>
            <p:ph type="sldNum" sz="quarter" idx="5"/>
          </p:nvPr>
        </p:nvSpPr>
        <p:spPr/>
        <p:txBody>
          <a:bodyPr/>
          <a:lstStyle/>
          <a:p>
            <a:fld id="{3BFD5399-566E-4D68-A553-28BEF595C737}" type="slidenum">
              <a:rPr lang="en-US" smtClean="0"/>
              <a:t>21</a:t>
            </a:fld>
            <a:endParaRPr lang="en-US"/>
          </a:p>
        </p:txBody>
      </p:sp>
    </p:spTree>
    <p:extLst>
      <p:ext uri="{BB962C8B-B14F-4D97-AF65-F5344CB8AC3E}">
        <p14:creationId xmlns:p14="http://schemas.microsoft.com/office/powerpoint/2010/main" val="22509546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*Pass out worksheet – do worksheet along with </a:t>
            </a:r>
            <a:r>
              <a:rPr lang="en-US" i="1" dirty="0" err="1"/>
              <a:t>powerpoint</a:t>
            </a:r>
            <a:r>
              <a:rPr lang="en-US" i="1" dirty="0"/>
              <a:t>* </a:t>
            </a:r>
            <a:endParaRPr lang="en-US" i="1" dirty="0">
              <a:cs typeface="Calibri"/>
            </a:endParaRPr>
          </a:p>
          <a:p>
            <a:endParaRPr lang="en-US" i="1" dirty="0">
              <a:cs typeface="Calibri"/>
            </a:endParaRPr>
          </a:p>
          <a:p>
            <a:r>
              <a:rPr lang="en-US" sz="1800" dirty="0">
                <a:effectLst/>
                <a:latin typeface="Times New Roman" panose="02020603050405020304" pitchFamily="18" charset="0"/>
                <a:ea typeface="Calibri" panose="020F0502020204030204" pitchFamily="34" charset="0"/>
              </a:rPr>
              <a:t>We will investigate phenotypes of corn that are expressed in the seed. You will be given ears of corn (or images) for your investigation. Each seed on an ear of corn results from a separate fertilization event and thus represents an offspring. </a:t>
            </a:r>
          </a:p>
          <a:p>
            <a:endParaRPr lang="en-US" i="1" dirty="0">
              <a:cs typeface="Calibri"/>
            </a:endParaRPr>
          </a:p>
          <a:p>
            <a:r>
              <a:rPr lang="en-US" dirty="0">
                <a:cs typeface="Calibri"/>
              </a:rPr>
              <a:t>Generation F0 stands for the parent generation of this study. One parent plant produces purple ears of corn, the dominant color. </a:t>
            </a:r>
            <a:endParaRPr lang="en-US" i="1" dirty="0"/>
          </a:p>
          <a:p>
            <a:pPr marL="171450" indent="-171450">
              <a:buFont typeface="Arial" panose="020B0604020202020204" pitchFamily="34" charset="0"/>
              <a:buChar char="•"/>
            </a:pPr>
            <a:r>
              <a:rPr lang="en-US" i="0" dirty="0"/>
              <a:t>We’ll use a </a:t>
            </a:r>
            <a:r>
              <a:rPr lang="en-US" dirty="0"/>
              <a:t>capital A, meaning that it is a dominant allele (purple).  </a:t>
            </a:r>
          </a:p>
          <a:p>
            <a:pPr marL="171450" indent="-171450">
              <a:buFont typeface="Arial" panose="020B0604020202020204" pitchFamily="34" charset="0"/>
              <a:buChar char="•"/>
            </a:pPr>
            <a:r>
              <a:rPr lang="en-US" dirty="0"/>
              <a:t>We’ll use the lower case “a” for recessive color allele (yellow).The other parent plant produces yellow ears of corn, the recessive color due to a lack of pigment. </a:t>
            </a:r>
          </a:p>
          <a:p>
            <a:pPr marL="171450" indent="-171450">
              <a:buFont typeface="Arial" panose="020B0604020202020204" pitchFamily="34" charset="0"/>
              <a:buChar char="•"/>
            </a:pPr>
            <a:r>
              <a:rPr lang="en-US" dirty="0"/>
              <a:t>This is standard notation for genetics.  We are using the letter "A" because it stands for “allele” and is easy to tell the upper and lower case apart. </a:t>
            </a:r>
            <a:endParaRPr lang="en-US" dirty="0">
              <a:cs typeface="Calibri"/>
            </a:endParaRPr>
          </a:p>
          <a:p>
            <a:endParaRPr lang="en-US" dirty="0">
              <a:cs typeface="Calibri"/>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40E3C2-9DA9-455A-A420-7BDF0EC864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0369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a:p>
            <a:r>
              <a:rPr lang="en-US" i="1" dirty="0"/>
              <a:t>*Ask them to complete Step 1 of the worksheet, drawing Punnett square or work through it together in the next five slides.*</a:t>
            </a:r>
            <a:endParaRPr lang="en-US" dirty="0">
              <a:cs typeface="Calibri"/>
            </a:endParaRPr>
          </a:p>
          <a:p>
            <a:endParaRPr lang="en-US" dirty="0">
              <a:cs typeface="Calibri"/>
            </a:endParaRPr>
          </a:p>
          <a:p>
            <a:r>
              <a:rPr lang="en-US" dirty="0"/>
              <a:t>With a Punnett square we are able to predict what the ratio of our offspring’s genotype and phenotype will be. </a:t>
            </a:r>
          </a:p>
          <a:p>
            <a:r>
              <a:rPr lang="en-US" dirty="0"/>
              <a:t>For instance, will we have all 50% heterozygous and 50% homozygous dominant offspring? Will they all be yellow? Will they all be purple? Will it be 50/50, or more like 75/25? The Punnett square can help us predict with great accuracy the patterns of inheritance.</a:t>
            </a:r>
          </a:p>
          <a:p>
            <a:endParaRPr lang="en-US" dirty="0"/>
          </a:p>
          <a:p>
            <a:r>
              <a:rPr lang="en-US" dirty="0"/>
              <a:t>To start: </a:t>
            </a:r>
          </a:p>
          <a:p>
            <a:pPr marL="171450" indent="-171450">
              <a:buFont typeface="Arial" panose="020B0604020202020204" pitchFamily="34" charset="0"/>
              <a:buChar char="•"/>
            </a:pPr>
            <a:r>
              <a:rPr lang="en-US" dirty="0"/>
              <a:t>Under STEP 1: </a:t>
            </a:r>
          </a:p>
          <a:p>
            <a:pPr marL="628650" lvl="1" indent="-171450">
              <a:buFont typeface="Arial" panose="020B0604020202020204" pitchFamily="34" charset="0"/>
              <a:buChar char="•"/>
            </a:pPr>
            <a:r>
              <a:rPr lang="en-US" dirty="0"/>
              <a:t>Label your square in the light gray area with lowercase “a, a” in the top row, and uppercase “A, A” vertically on the left side. </a:t>
            </a:r>
          </a:p>
          <a:p>
            <a:pPr marL="628650" lvl="1" indent="-171450">
              <a:buFont typeface="Arial" panose="020B0604020202020204" pitchFamily="34" charset="0"/>
              <a:buChar char="•"/>
            </a:pPr>
            <a:r>
              <a:rPr lang="en-US" dirty="0"/>
              <a:t>We’ll go through the resulting combinations together in the next slides.</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40E3C2-9DA9-455A-A420-7BDF0EC864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6521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For the first generation, you will take the uppercase “A” from the y-axis, and combine it with the lowercase “a” from the x-axis. The first result will be Aa.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40E3C2-9DA9-455A-A420-7BDF0EC864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39176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Continue filling in the Punnett Square. The next quarter should be “Aa”.</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40E3C2-9DA9-455A-A420-7BDF0EC864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24359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Keep going. Yes, another “Aa”. (uppercase, lowercase)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40E3C2-9DA9-455A-A420-7BDF0EC864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2830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Punnett square work towards predicting the outcome of a generation. </a:t>
            </a:r>
          </a:p>
          <a:p>
            <a:r>
              <a:rPr lang="en-US" dirty="0"/>
              <a:t>Alleles on the outside of the box are combined with their complimentary allele on the other side of the box to fill out all of the boxes. Each box represents 25% of the offspring (corn kernels). If we multiply each 25% by 4, we have 100%.</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Worksheet: Step 1, question 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1. What is the genotype of F1? </a:t>
            </a:r>
            <a:r>
              <a:rPr lang="en-US" b="0" dirty="0"/>
              <a:t>(heterozygous or homozygous  - circle one)</a:t>
            </a:r>
          </a:p>
          <a:p>
            <a:r>
              <a:rPr lang="en-US" dirty="0"/>
              <a:t>Answer: We should see that the offspring are a </a:t>
            </a:r>
            <a:r>
              <a:rPr lang="en-US" b="1" dirty="0"/>
              <a:t>100% </a:t>
            </a:r>
            <a:r>
              <a:rPr lang="en-US" b="1" u="sng" dirty="0"/>
              <a:t>heterozygous</a:t>
            </a:r>
            <a:r>
              <a:rPr lang="en-US" b="1" dirty="0"/>
              <a:t> </a:t>
            </a:r>
            <a:r>
              <a:rPr lang="en-US" b="1" i="1" dirty="0"/>
              <a:t>genotype.</a:t>
            </a:r>
            <a:endParaRPr lang="en-US" b="1" dirty="0"/>
          </a:p>
          <a:p>
            <a:endParaRPr lang="en-US" dirty="0"/>
          </a:p>
          <a:p>
            <a:r>
              <a:rPr lang="en-US" dirty="0">
                <a:cs typeface="Calibri" panose="020F0502020204030204"/>
              </a:rPr>
              <a:t>(click next slide to go to Question 2. – Phenotypes)</a:t>
            </a:r>
          </a:p>
          <a:p>
            <a:endParaRPr lang="en-US" dirty="0">
              <a:cs typeface="Calibri" panose="020F0502020204030204"/>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40E3C2-9DA9-455A-A420-7BDF0EC864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55427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Step 1, Question 2.</a:t>
            </a:r>
          </a:p>
          <a:p>
            <a:r>
              <a:rPr lang="en-US" b="1" dirty="0"/>
              <a:t>2. Based on what you know about recessive and dominant genes, what will be the likely </a:t>
            </a:r>
            <a:r>
              <a:rPr lang="en-US" b="1" i="1" dirty="0"/>
              <a:t>phenotype </a:t>
            </a:r>
            <a:r>
              <a:rPr lang="en-US" b="1" dirty="0"/>
              <a:t>of this heterozygous corn? </a:t>
            </a:r>
            <a:r>
              <a:rPr lang="en-US" b="0" dirty="0"/>
              <a:t>(what will it look like?)</a:t>
            </a:r>
          </a:p>
          <a:p>
            <a:endParaRPr lang="en-US" dirty="0"/>
          </a:p>
          <a:p>
            <a:r>
              <a:rPr lang="en-US" dirty="0"/>
              <a:t>(Click to next slide for answer)</a:t>
            </a:r>
          </a:p>
        </p:txBody>
      </p:sp>
      <p:sp>
        <p:nvSpPr>
          <p:cNvPr id="4" name="Slide Number Placeholder 3"/>
          <p:cNvSpPr>
            <a:spLocks noGrp="1"/>
          </p:cNvSpPr>
          <p:nvPr>
            <p:ph type="sldNum" sz="quarter" idx="5"/>
          </p:nvPr>
        </p:nvSpPr>
        <p:spPr/>
        <p:txBody>
          <a:bodyPr/>
          <a:lstStyle/>
          <a:p>
            <a:fld id="{3BFD5399-566E-4D68-A553-28BEF595C737}" type="slidenum">
              <a:rPr lang="en-US" smtClean="0"/>
              <a:t>28</a:t>
            </a:fld>
            <a:endParaRPr lang="en-US"/>
          </a:p>
        </p:txBody>
      </p:sp>
    </p:spTree>
    <p:extLst>
      <p:ext uri="{BB962C8B-B14F-4D97-AF65-F5344CB8AC3E}">
        <p14:creationId xmlns:p14="http://schemas.microsoft.com/office/powerpoint/2010/main" val="23122058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F1 phenotype is likely </a:t>
            </a:r>
            <a:r>
              <a:rPr lang="en-US" b="1" dirty="0"/>
              <a:t>PURPLE. </a:t>
            </a:r>
            <a:r>
              <a:rPr lang="en-US" dirty="0"/>
              <a:t>Good job!</a:t>
            </a:r>
          </a:p>
          <a:p>
            <a:r>
              <a:rPr lang="en-US" dirty="0"/>
              <a:t>(Why? Because all four squares representing the allele combinations contain the dominant PURPLE color, or capital “A”. It will likely “win out” in each of the gene combinations.)</a:t>
            </a:r>
          </a:p>
          <a:p>
            <a:endParaRPr lang="en-US" dirty="0"/>
          </a:p>
          <a:p>
            <a:r>
              <a:rPr lang="en-US" dirty="0"/>
              <a:t>Let’s move to Step 2 on the next page of your worksheet.</a:t>
            </a:r>
          </a:p>
        </p:txBody>
      </p:sp>
      <p:sp>
        <p:nvSpPr>
          <p:cNvPr id="4" name="Slide Number Placeholder 3"/>
          <p:cNvSpPr>
            <a:spLocks noGrp="1"/>
          </p:cNvSpPr>
          <p:nvPr>
            <p:ph type="sldNum" sz="quarter" idx="5"/>
          </p:nvPr>
        </p:nvSpPr>
        <p:spPr/>
        <p:txBody>
          <a:bodyPr/>
          <a:lstStyle/>
          <a:p>
            <a:fld id="{3BFD5399-566E-4D68-A553-28BEF595C737}" type="slidenum">
              <a:rPr lang="en-US" smtClean="0"/>
              <a:t>29</a:t>
            </a:fld>
            <a:endParaRPr lang="en-US"/>
          </a:p>
        </p:txBody>
      </p:sp>
    </p:spTree>
    <p:extLst>
      <p:ext uri="{BB962C8B-B14F-4D97-AF65-F5344CB8AC3E}">
        <p14:creationId xmlns:p14="http://schemas.microsoft.com/office/powerpoint/2010/main" val="5461921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are going to cross two of the offspring corn plants (purple) from the F1 generation to make our F2 second generation. Remember, they are heterozygous, or “Aa” genotypes. You will fill out the squares with “Aa” on the x and y axes on the outside, then combine them in the inner squares to come up with a result. (Example: the top left square will combine the two top left letters, “A &amp; A” for “AA” combined.) </a:t>
            </a:r>
          </a:p>
          <a:p>
            <a:endParaRPr lang="en-US" dirty="0">
              <a:cs typeface="Calibri"/>
            </a:endParaRPr>
          </a:p>
          <a:p>
            <a:r>
              <a:rPr lang="en-US" i="1" dirty="0">
                <a:cs typeface="Calibri"/>
              </a:rPr>
              <a:t>*Have students complete Step 2 with their teams. After they do this come back to slideshow to check their answers on the next two slides. </a:t>
            </a:r>
            <a:endParaRPr lang="en-US" dirty="0">
              <a:cs typeface="Calibri"/>
            </a:endParaRPr>
          </a:p>
        </p:txBody>
      </p:sp>
      <p:sp>
        <p:nvSpPr>
          <p:cNvPr id="4" name="Slide Number Placeholder 3"/>
          <p:cNvSpPr>
            <a:spLocks noGrp="1"/>
          </p:cNvSpPr>
          <p:nvPr>
            <p:ph type="sldNum" sz="quarter" idx="5"/>
          </p:nvPr>
        </p:nvSpPr>
        <p:spPr/>
        <p:txBody>
          <a:bodyPr/>
          <a:lstStyle/>
          <a:p>
            <a:fld id="{3BFD5399-566E-4D68-A553-28BEF595C737}" type="slidenum">
              <a:rPr lang="en-US" smtClean="0"/>
              <a:t>30</a:t>
            </a:fld>
            <a:endParaRPr lang="en-US"/>
          </a:p>
        </p:txBody>
      </p:sp>
    </p:spTree>
    <p:extLst>
      <p:ext uri="{BB962C8B-B14F-4D97-AF65-F5344CB8AC3E}">
        <p14:creationId xmlns:p14="http://schemas.microsoft.com/office/powerpoint/2010/main" val="763147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*Worksheet Step 2 question 1 answer</a:t>
            </a:r>
            <a:endParaRPr lang="en-US" dirty="0"/>
          </a:p>
          <a:p>
            <a:endParaRPr lang="en-US" dirty="0">
              <a:cs typeface="Calibri"/>
            </a:endParaRPr>
          </a:p>
          <a:p>
            <a:r>
              <a:rPr lang="en-US" dirty="0"/>
              <a:t>Hopefully you should have something like this.</a:t>
            </a:r>
          </a:p>
          <a:p>
            <a:endParaRPr lang="en-US" dirty="0"/>
          </a:p>
          <a:p>
            <a:r>
              <a:rPr lang="en-US" dirty="0"/>
              <a:t>Question 2: What will be the resulting genotypes? </a:t>
            </a:r>
          </a:p>
          <a:p>
            <a:r>
              <a:rPr lang="en-US" i="1" dirty="0">
                <a:cs typeface="Calibri"/>
              </a:rPr>
              <a:t>(click to go over in next slide)</a:t>
            </a:r>
          </a:p>
        </p:txBody>
      </p:sp>
      <p:sp>
        <p:nvSpPr>
          <p:cNvPr id="4" name="Slide Number Placeholder 3"/>
          <p:cNvSpPr>
            <a:spLocks noGrp="1"/>
          </p:cNvSpPr>
          <p:nvPr>
            <p:ph type="sldNum" sz="quarter" idx="5"/>
          </p:nvPr>
        </p:nvSpPr>
        <p:spPr/>
        <p:txBody>
          <a:bodyPr/>
          <a:lstStyle/>
          <a:p>
            <a:fld id="{3BFD5399-566E-4D68-A553-28BEF595C737}" type="slidenum">
              <a:rPr lang="en-US" smtClean="0"/>
              <a:t>31</a:t>
            </a:fld>
            <a:endParaRPr lang="en-US"/>
          </a:p>
        </p:txBody>
      </p:sp>
    </p:spTree>
    <p:extLst>
      <p:ext uri="{BB962C8B-B14F-4D97-AF65-F5344CB8AC3E}">
        <p14:creationId xmlns:p14="http://schemas.microsoft.com/office/powerpoint/2010/main" val="20424285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*Worksheet Step 2 question 2 answer</a:t>
            </a:r>
          </a:p>
          <a:p>
            <a:r>
              <a:rPr lang="en-US" b="1" i="1" dirty="0"/>
              <a:t>What are the genotypes of the F2 Second Generation?</a:t>
            </a:r>
          </a:p>
          <a:p>
            <a:endParaRPr lang="en-US" i="1" dirty="0"/>
          </a:p>
          <a:p>
            <a:r>
              <a:rPr lang="en-US" sz="18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25</a:t>
            </a:r>
            <a:r>
              <a:rPr lang="en-US" sz="18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Homozygous Dominant  (AA)</a:t>
            </a:r>
          </a:p>
          <a:p>
            <a:r>
              <a:rPr lang="en-US" sz="18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50</a:t>
            </a:r>
            <a:r>
              <a:rPr lang="en-US" sz="18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Heterozygous     (Aa)</a:t>
            </a:r>
          </a:p>
          <a:p>
            <a:r>
              <a:rPr lang="en-US" sz="18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25</a:t>
            </a:r>
            <a:r>
              <a:rPr lang="en-US" sz="1800" u="sng" dirty="0">
                <a:effectLst/>
                <a:latin typeface="Times New Roman" panose="02020603050405020304" pitchFamily="18" charset="0"/>
                <a:ea typeface="Calibri" panose="020F0502020204030204" pitchFamily="34" charset="0"/>
                <a:cs typeface="Times New Roman" panose="02020603050405020304" pitchFamily="18" charset="0"/>
              </a:rPr>
              <a:t>___</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Homozygous Recessive     (aa)</a:t>
            </a:r>
          </a:p>
          <a:p>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3BFD5399-566E-4D68-A553-28BEF595C737}" type="slidenum">
              <a:rPr lang="en-US" smtClean="0"/>
              <a:t>32</a:t>
            </a:fld>
            <a:endParaRPr lang="en-US"/>
          </a:p>
        </p:txBody>
      </p:sp>
    </p:spTree>
    <p:extLst>
      <p:ext uri="{BB962C8B-B14F-4D97-AF65-F5344CB8AC3E}">
        <p14:creationId xmlns:p14="http://schemas.microsoft.com/office/powerpoint/2010/main" val="10566069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*Worksheet Step 3: Make a Hypothesis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Look at Step 3 on the Worksheet. You will now create a hypothesis for the phenotypes, or color ratios, of the offspring. How do you think the F2 corn kernel colors will be affected?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Will there be all purple? All yellow? A mixture with equal amounts? Or a mixture with more purple, or yellow? Can you predict the ratios or percentages?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Write your guess on the outcome, or your hypothesis, in the space. Don’t worry about being “right”, this is going to be the basis of our study. </a:t>
            </a:r>
          </a:p>
          <a:p>
            <a:endParaRPr lang="en-US" dirty="0">
              <a:cs typeface="Calibri"/>
            </a:endParaRPr>
          </a:p>
        </p:txBody>
      </p:sp>
      <p:sp>
        <p:nvSpPr>
          <p:cNvPr id="4" name="Slide Number Placeholder 3"/>
          <p:cNvSpPr>
            <a:spLocks noGrp="1"/>
          </p:cNvSpPr>
          <p:nvPr>
            <p:ph type="sldNum" sz="quarter" idx="5"/>
          </p:nvPr>
        </p:nvSpPr>
        <p:spPr/>
        <p:txBody>
          <a:bodyPr/>
          <a:lstStyle/>
          <a:p>
            <a:fld id="{3BFD5399-566E-4D68-A553-28BEF595C737}" type="slidenum">
              <a:rPr lang="en-US" smtClean="0"/>
              <a:t>33</a:t>
            </a:fld>
            <a:endParaRPr lang="en-US"/>
          </a:p>
        </p:txBody>
      </p:sp>
    </p:spTree>
    <p:extLst>
      <p:ext uri="{BB962C8B-B14F-4D97-AF65-F5344CB8AC3E}">
        <p14:creationId xmlns:p14="http://schemas.microsoft.com/office/powerpoint/2010/main" val="24112529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4: Test your Hypothesis</a:t>
            </a:r>
          </a:p>
          <a:p>
            <a:endParaRPr lang="en-US" dirty="0"/>
          </a:p>
          <a:p>
            <a:r>
              <a:rPr lang="en-US" dirty="0"/>
              <a:t>You will get an ear of corn (or an image) representing the cross that we diagramed in step two. We will see if this ratio of phenotype, or yellow and purple, will play out in real life.</a:t>
            </a:r>
            <a:r>
              <a:rPr lang="en-US" dirty="0">
                <a:cs typeface="Calibri" panose="020F0502020204030204"/>
              </a:rPr>
              <a:t> </a:t>
            </a:r>
            <a:r>
              <a:rPr lang="en-US" dirty="0"/>
              <a:t>Punnett squares provide a prediction. We are going to see if our hypothesis (75% purple, 25% yellow) is true or not. </a:t>
            </a:r>
          </a:p>
          <a:p>
            <a:pPr marL="228600" indent="-228600">
              <a:buFont typeface="+mj-lt"/>
              <a:buAutoNum type="arabicPeriod"/>
            </a:pPr>
            <a:r>
              <a:rPr lang="en-US" dirty="0"/>
              <a:t>To do this each team will </a:t>
            </a:r>
            <a:r>
              <a:rPr lang="en-US" b="1" dirty="0"/>
              <a:t>count two rows of corn </a:t>
            </a:r>
            <a:r>
              <a:rPr lang="en-US" dirty="0"/>
              <a:t>from these F2 ears of corn (passed out). </a:t>
            </a:r>
          </a:p>
          <a:p>
            <a:pPr marL="685800" lvl="1" indent="-228600">
              <a:buFont typeface="+mj-lt"/>
              <a:buAutoNum type="alphaLcParenR"/>
            </a:pPr>
            <a:r>
              <a:rPr lang="en-US" dirty="0"/>
              <a:t>One student should note the color of each kernel aloud (Ex: “purple, yellow, yellow…”), </a:t>
            </a:r>
          </a:p>
          <a:p>
            <a:pPr marL="685800" lvl="1" indent="-228600">
              <a:buFont typeface="+mj-lt"/>
              <a:buAutoNum type="alphaLcParenR"/>
            </a:pPr>
            <a:r>
              <a:rPr lang="en-US" dirty="0"/>
              <a:t>Their partner(s) makes a tally mark on the chart under each color. (in fives: four slashes and a cross slash)</a:t>
            </a:r>
          </a:p>
          <a:p>
            <a:pPr marL="228600" indent="-228600">
              <a:buFont typeface="+mj-lt"/>
              <a:buAutoNum type="arabicPeriod"/>
            </a:pPr>
            <a:r>
              <a:rPr lang="en-US" dirty="0"/>
              <a:t>Total your counts in worksheet table under each color. (Ex: Purple: 50 / Yellow: 50)</a:t>
            </a:r>
          </a:p>
          <a:p>
            <a:pPr marL="228600" indent="-228600">
              <a:buFont typeface="+mj-lt"/>
              <a:buAutoNum type="arabicPeriod"/>
            </a:pPr>
            <a:r>
              <a:rPr lang="en-US" dirty="0">
                <a:cs typeface="Calibri"/>
              </a:rPr>
              <a:t>Then add together all the kernels (both colors) counted from the purple and yellow totals.</a:t>
            </a:r>
          </a:p>
          <a:p>
            <a:pPr marL="228600" indent="-228600">
              <a:buFont typeface="+mj-lt"/>
              <a:buAutoNum type="arabicPeriod"/>
            </a:pPr>
            <a:r>
              <a:rPr lang="en-US" dirty="0">
                <a:cs typeface="Calibri"/>
              </a:rPr>
              <a:t>Finally, you can determine the percentage or ratio by dividing each number of each color, by the total number counted. (Ex: 60 purple divided by 100 total = .60). Do this for both purple and yellow.</a:t>
            </a:r>
          </a:p>
          <a:p>
            <a:pPr marL="457200" lvl="1" indent="0">
              <a:buFont typeface="+mj-lt"/>
              <a:buNone/>
            </a:pPr>
            <a:r>
              <a:rPr lang="en-US" b="1" dirty="0">
                <a:cs typeface="Calibri"/>
              </a:rPr>
              <a:t>**Note: </a:t>
            </a:r>
            <a:r>
              <a:rPr lang="en-US" i="1" dirty="0">
                <a:cs typeface="Calibri"/>
              </a:rPr>
              <a:t>The decimal numbers you get in step 4 can be changed into percentages (Ex: .60 = 60% of the corn kernels were purple.) While we didn’t count every single kernel on our corn cobs, we did collect a sample – data on 100 kernels from that corn cob – due to the nature of genetic ratios we can infer that the percentage we got from our sampled data is very close to the percentage we’d get by counting all the kernels.  </a:t>
            </a:r>
          </a:p>
          <a:p>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3BFD5399-566E-4D68-A553-28BEF595C737}" type="slidenum">
              <a:rPr lang="en-US" smtClean="0"/>
              <a:t>34</a:t>
            </a:fld>
            <a:endParaRPr lang="en-US"/>
          </a:p>
        </p:txBody>
      </p:sp>
    </p:spTree>
    <p:extLst>
      <p:ext uri="{BB962C8B-B14F-4D97-AF65-F5344CB8AC3E}">
        <p14:creationId xmlns:p14="http://schemas.microsoft.com/office/powerpoint/2010/main" val="1702988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5: Class Totals to confirm our hypotheses.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all teams are done, we will collect totals from each team— and record them on the board. You can then write these numbers in Table 2 for class results. By making an average of all the team’s counts, we will have more data to either prove or disprove our different hypotheses.</a:t>
            </a:r>
            <a:endParaRPr lang="en-US" b="1" dirty="0">
              <a:solidFill>
                <a:srgbClr val="C00000"/>
              </a:solidFill>
              <a:cs typeface="Calibri"/>
            </a:endParaRPr>
          </a:p>
        </p:txBody>
      </p:sp>
      <p:sp>
        <p:nvSpPr>
          <p:cNvPr id="4" name="Slide Number Placeholder 3"/>
          <p:cNvSpPr>
            <a:spLocks noGrp="1"/>
          </p:cNvSpPr>
          <p:nvPr>
            <p:ph type="sldNum" sz="quarter" idx="5"/>
          </p:nvPr>
        </p:nvSpPr>
        <p:spPr/>
        <p:txBody>
          <a:bodyPr/>
          <a:lstStyle/>
          <a:p>
            <a:fld id="{3BFD5399-566E-4D68-A553-28BEF595C737}" type="slidenum">
              <a:rPr lang="en-US" smtClean="0"/>
              <a:t>35</a:t>
            </a:fld>
            <a:endParaRPr lang="en-US"/>
          </a:p>
        </p:txBody>
      </p:sp>
    </p:spTree>
    <p:extLst>
      <p:ext uri="{BB962C8B-B14F-4D97-AF65-F5344CB8AC3E}">
        <p14:creationId xmlns:p14="http://schemas.microsoft.com/office/powerpoint/2010/main" val="18464794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Class counts: each team should give their total counts for each color. (Ex: purple – 60, yellow – 40)</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Once all are shared, each color, or phenotype, should be totaled.</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Then, those two boxes should be totaled, for a “total number of all kernels counted” for the whole class.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Finally, once again, find the percentages or ratios by dividing each color “total” by the total number of kernels.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dirty="0"/>
          </a:p>
          <a:p>
            <a:r>
              <a:rPr lang="en-US" dirty="0">
                <a:cs typeface="Calibri"/>
              </a:rPr>
              <a:t>Example: </a:t>
            </a:r>
          </a:p>
          <a:p>
            <a:r>
              <a:rPr lang="en-US" dirty="0">
                <a:cs typeface="Calibri"/>
              </a:rPr>
              <a:t>Total class count: ~ 1600</a:t>
            </a:r>
          </a:p>
          <a:p>
            <a:r>
              <a:rPr lang="en-US" dirty="0">
                <a:cs typeface="Calibri"/>
              </a:rPr>
              <a:t>Phenotype: Purple  - Expected count: (About 1200 or 75%)</a:t>
            </a:r>
          </a:p>
          <a:p>
            <a:r>
              <a:rPr lang="en-US" dirty="0">
                <a:cs typeface="Calibri"/>
              </a:rPr>
              <a:t>Phenotype: Yellow  - Expected count: (About 400 or 25%)</a:t>
            </a:r>
          </a:p>
          <a:p>
            <a:endParaRPr lang="en-US" b="1" dirty="0">
              <a:solidFill>
                <a:srgbClr val="C00000"/>
              </a:solidFill>
              <a:cs typeface="Calibri"/>
            </a:endParaRPr>
          </a:p>
        </p:txBody>
      </p:sp>
      <p:sp>
        <p:nvSpPr>
          <p:cNvPr id="4" name="Slide Number Placeholder 3"/>
          <p:cNvSpPr>
            <a:spLocks noGrp="1"/>
          </p:cNvSpPr>
          <p:nvPr>
            <p:ph type="sldNum" sz="quarter" idx="5"/>
          </p:nvPr>
        </p:nvSpPr>
        <p:spPr/>
        <p:txBody>
          <a:bodyPr/>
          <a:lstStyle/>
          <a:p>
            <a:fld id="{3BFD5399-566E-4D68-A553-28BEF595C737}" type="slidenum">
              <a:rPr lang="en-US" smtClean="0"/>
              <a:t>36</a:t>
            </a:fld>
            <a:endParaRPr lang="en-US"/>
          </a:p>
        </p:txBody>
      </p:sp>
    </p:spTree>
    <p:extLst>
      <p:ext uri="{BB962C8B-B14F-4D97-AF65-F5344CB8AC3E}">
        <p14:creationId xmlns:p14="http://schemas.microsoft.com/office/powerpoint/2010/main" val="23697679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6: Analysis</a:t>
            </a:r>
          </a:p>
          <a:p>
            <a:endParaRPr lang="en-US" dirty="0"/>
          </a:p>
          <a:p>
            <a:r>
              <a:rPr lang="en-US" b="1" dirty="0">
                <a:cs typeface="Calibri"/>
              </a:rPr>
              <a:t>What was your guess in Step 3? </a:t>
            </a:r>
            <a:r>
              <a:rPr lang="en-US" dirty="0">
                <a:cs typeface="Calibri"/>
              </a:rPr>
              <a:t>(majority of kernels will be purple?)</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Calibri" panose="020F0502020204030204" pitchFamily="34" charset="0"/>
              </a:rPr>
              <a:t>Compare your expected counts / ratios from Step 3 with the actual counts from Step 5: Table 2. Are the actual counts different from the expected counts?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Expected ratio of purple to yellow: ? (get their guesses)</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Actual ratio of purple to yellow: should be about 75% purple to 25% yellow</a:t>
            </a:r>
          </a:p>
          <a:p>
            <a:pPr marL="0" marR="0" lvl="0" indent="0">
              <a:lnSpc>
                <a:spcPct val="150000"/>
              </a:lnSpc>
              <a:spcBef>
                <a:spcPts val="0"/>
              </a:spcBef>
              <a:spcAft>
                <a:spcPts val="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1000"/>
              </a:spcAft>
              <a:buClrTx/>
              <a:buSzTx/>
              <a:buFont typeface="Symbol" panose="05050102010706020507" pitchFamily="18" charset="2"/>
              <a:buChar char=""/>
              <a:tabLst/>
              <a:defRPr/>
            </a:pPr>
            <a:r>
              <a:rPr lang="en-US" sz="1800" dirty="0">
                <a:effectLst/>
                <a:latin typeface="Calibri" panose="020F0502020204030204" pitchFamily="34" charset="0"/>
                <a:ea typeface="Calibri" panose="020F0502020204030204" pitchFamily="34" charset="0"/>
                <a:cs typeface="Calibri" panose="020F0502020204030204" pitchFamily="34" charset="0"/>
              </a:rPr>
              <a:t>Explain why: In Step 2, we </a:t>
            </a:r>
            <a:r>
              <a:rPr lang="en-US"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determined that the genotypes of F2 generation are comprised of:</a:t>
            </a:r>
          </a:p>
          <a:p>
            <a:pPr marL="342900" marR="0" lvl="0" indent="-342900" algn="l" defTabSz="914400" rtl="0" eaLnBrk="1" fontAlgn="auto" latinLnBrk="0" hangingPunct="1">
              <a:lnSpc>
                <a:spcPct val="115000"/>
              </a:lnSpc>
              <a:spcBef>
                <a:spcPts val="0"/>
              </a:spcBef>
              <a:spcAft>
                <a:spcPts val="1000"/>
              </a:spcAft>
              <a:buClrTx/>
              <a:buSzTx/>
              <a:buFont typeface="Symbol" panose="05050102010706020507" pitchFamily="18" charset="2"/>
              <a:buChar char=""/>
              <a:tabLst/>
              <a:defRPr/>
            </a:pPr>
            <a:r>
              <a:rPr lang="en-US"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25% homozygous dominant (AA) </a:t>
            </a:r>
          </a:p>
          <a:p>
            <a:pPr marL="342900" marR="0" lvl="0" indent="-342900" algn="l" defTabSz="914400" rtl="0" eaLnBrk="1" fontAlgn="auto" latinLnBrk="0" hangingPunct="1">
              <a:lnSpc>
                <a:spcPct val="115000"/>
              </a:lnSpc>
              <a:spcBef>
                <a:spcPts val="0"/>
              </a:spcBef>
              <a:spcAft>
                <a:spcPts val="1000"/>
              </a:spcAft>
              <a:buClrTx/>
              <a:buSzTx/>
              <a:buFont typeface="Symbol" panose="05050102010706020507" pitchFamily="18" charset="2"/>
              <a:buChar char=""/>
              <a:tabLst/>
              <a:defRPr/>
            </a:pPr>
            <a:r>
              <a:rPr lang="en-US"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50% heterozygous (Aa) </a:t>
            </a:r>
          </a:p>
          <a:p>
            <a:pPr marL="342900" marR="0" lvl="0" indent="-342900" algn="l" defTabSz="914400" rtl="0" eaLnBrk="1" fontAlgn="auto" latinLnBrk="0" hangingPunct="1">
              <a:lnSpc>
                <a:spcPct val="115000"/>
              </a:lnSpc>
              <a:spcBef>
                <a:spcPts val="0"/>
              </a:spcBef>
              <a:spcAft>
                <a:spcPts val="1000"/>
              </a:spcAft>
              <a:buClrTx/>
              <a:buSzTx/>
              <a:buFont typeface="Symbol" panose="05050102010706020507" pitchFamily="18" charset="2"/>
              <a:buChar char=""/>
              <a:tabLst/>
              <a:defRPr/>
            </a:pPr>
            <a:r>
              <a:rPr lang="en-US"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Which likely results in mostly purple, because purple is dominant, and adds to 75% of the genotype.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cs typeface="Calibri"/>
            </a:endParaRPr>
          </a:p>
          <a:p>
            <a:endParaRPr lang="en-US" dirty="0">
              <a:cs typeface="Calibri"/>
            </a:endParaRPr>
          </a:p>
          <a:p>
            <a:endParaRPr lang="en-US" b="1" dirty="0">
              <a:solidFill>
                <a:srgbClr val="C00000"/>
              </a:solidFill>
              <a:cs typeface="Calibri"/>
            </a:endParaRPr>
          </a:p>
        </p:txBody>
      </p:sp>
      <p:sp>
        <p:nvSpPr>
          <p:cNvPr id="4" name="Slide Number Placeholder 3"/>
          <p:cNvSpPr>
            <a:spLocks noGrp="1"/>
          </p:cNvSpPr>
          <p:nvPr>
            <p:ph type="sldNum" sz="quarter" idx="5"/>
          </p:nvPr>
        </p:nvSpPr>
        <p:spPr/>
        <p:txBody>
          <a:bodyPr/>
          <a:lstStyle/>
          <a:p>
            <a:fld id="{3BFD5399-566E-4D68-A553-28BEF595C737}" type="slidenum">
              <a:rPr lang="en-US" smtClean="0"/>
              <a:t>37</a:t>
            </a:fld>
            <a:endParaRPr lang="en-US"/>
          </a:p>
        </p:txBody>
      </p:sp>
    </p:spTree>
    <p:extLst>
      <p:ext uri="{BB962C8B-B14F-4D97-AF65-F5344CB8AC3E}">
        <p14:creationId xmlns:p14="http://schemas.microsoft.com/office/powerpoint/2010/main" val="13356852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6: Analysis</a:t>
            </a:r>
          </a:p>
          <a:p>
            <a:endParaRPr lang="en-US" dirty="0"/>
          </a:p>
          <a:p>
            <a:r>
              <a:rPr lang="en-US" b="1" dirty="0">
                <a:cs typeface="Calibri"/>
              </a:rPr>
              <a:t>What was your guess in Step 3? </a:t>
            </a:r>
            <a:r>
              <a:rPr lang="en-US" dirty="0">
                <a:cs typeface="Calibri"/>
              </a:rPr>
              <a:t>(majority of kernels will be purple?)</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Calibri" panose="020F0502020204030204" pitchFamily="34" charset="0"/>
              </a:rPr>
              <a:t>Compare your expected counts / ratios from Step 3 with the actual counts from Step 5: Table 2. Are the actual counts different from the expected counts?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Expected ratio of purple to yellow: ? (get their guesses)</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Actual ratio of purple to yellow: should be about 75% purple to 25% yellow</a:t>
            </a:r>
          </a:p>
          <a:p>
            <a:pPr marL="0" marR="0" lvl="0" indent="0">
              <a:lnSpc>
                <a:spcPct val="150000"/>
              </a:lnSpc>
              <a:spcBef>
                <a:spcPts val="0"/>
              </a:spcBef>
              <a:spcAft>
                <a:spcPts val="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1000"/>
              </a:spcAft>
              <a:buClrTx/>
              <a:buSzTx/>
              <a:buFont typeface="Symbol" panose="05050102010706020507" pitchFamily="18" charset="2"/>
              <a:buChar char=""/>
              <a:tabLst/>
              <a:defRPr/>
            </a:pPr>
            <a:r>
              <a:rPr lang="en-US" sz="1800" dirty="0">
                <a:effectLst/>
                <a:latin typeface="Calibri" panose="020F0502020204030204" pitchFamily="34" charset="0"/>
                <a:ea typeface="Calibri" panose="020F0502020204030204" pitchFamily="34" charset="0"/>
                <a:cs typeface="Calibri" panose="020F0502020204030204" pitchFamily="34" charset="0"/>
              </a:rPr>
              <a:t>Explain why: In Step 2, we </a:t>
            </a:r>
            <a:r>
              <a:rPr lang="en-US"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determined that the genotypes of F2 generation are comprised of:</a:t>
            </a:r>
          </a:p>
          <a:p>
            <a:pPr marL="342900" marR="0" lvl="0" indent="-342900" algn="l" defTabSz="914400" rtl="0" eaLnBrk="1" fontAlgn="auto" latinLnBrk="0" hangingPunct="1">
              <a:lnSpc>
                <a:spcPct val="115000"/>
              </a:lnSpc>
              <a:spcBef>
                <a:spcPts val="0"/>
              </a:spcBef>
              <a:spcAft>
                <a:spcPts val="1000"/>
              </a:spcAft>
              <a:buClrTx/>
              <a:buSzTx/>
              <a:buFont typeface="Symbol" panose="05050102010706020507" pitchFamily="18" charset="2"/>
              <a:buChar char=""/>
              <a:tabLst/>
              <a:defRPr/>
            </a:pPr>
            <a:r>
              <a:rPr lang="en-US"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25% homozygous dominant (AA) </a:t>
            </a:r>
          </a:p>
          <a:p>
            <a:pPr marL="342900" marR="0" lvl="0" indent="-342900" algn="l" defTabSz="914400" rtl="0" eaLnBrk="1" fontAlgn="auto" latinLnBrk="0" hangingPunct="1">
              <a:lnSpc>
                <a:spcPct val="115000"/>
              </a:lnSpc>
              <a:spcBef>
                <a:spcPts val="0"/>
              </a:spcBef>
              <a:spcAft>
                <a:spcPts val="1000"/>
              </a:spcAft>
              <a:buClrTx/>
              <a:buSzTx/>
              <a:buFont typeface="Symbol" panose="05050102010706020507" pitchFamily="18" charset="2"/>
              <a:buChar char=""/>
              <a:tabLst/>
              <a:defRPr/>
            </a:pPr>
            <a:r>
              <a:rPr lang="en-US"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50% heterozygous (Aa) </a:t>
            </a:r>
          </a:p>
          <a:p>
            <a:pPr marL="342900" marR="0" lvl="0" indent="-342900" algn="l" defTabSz="914400" rtl="0" eaLnBrk="1" fontAlgn="auto" latinLnBrk="0" hangingPunct="1">
              <a:lnSpc>
                <a:spcPct val="115000"/>
              </a:lnSpc>
              <a:spcBef>
                <a:spcPts val="0"/>
              </a:spcBef>
              <a:spcAft>
                <a:spcPts val="1000"/>
              </a:spcAft>
              <a:buClrTx/>
              <a:buSzTx/>
              <a:buFont typeface="Symbol" panose="05050102010706020507" pitchFamily="18" charset="2"/>
              <a:buChar char=""/>
              <a:tabLst/>
              <a:defRPr/>
            </a:pPr>
            <a:r>
              <a:rPr lang="en-US"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Which likely results in mostly purple, because purple is dominant, and adds to 75% of the genotype.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cs typeface="Calibri"/>
            </a:endParaRPr>
          </a:p>
          <a:p>
            <a:endParaRPr lang="en-US" dirty="0">
              <a:cs typeface="Calibri"/>
            </a:endParaRPr>
          </a:p>
          <a:p>
            <a:endParaRPr lang="en-US" b="1" dirty="0">
              <a:solidFill>
                <a:srgbClr val="C00000"/>
              </a:solidFill>
              <a:cs typeface="Calibri"/>
            </a:endParaRPr>
          </a:p>
        </p:txBody>
      </p:sp>
      <p:sp>
        <p:nvSpPr>
          <p:cNvPr id="4" name="Slide Number Placeholder 3"/>
          <p:cNvSpPr>
            <a:spLocks noGrp="1"/>
          </p:cNvSpPr>
          <p:nvPr>
            <p:ph type="sldNum" sz="quarter" idx="5"/>
          </p:nvPr>
        </p:nvSpPr>
        <p:spPr/>
        <p:txBody>
          <a:bodyPr/>
          <a:lstStyle/>
          <a:p>
            <a:fld id="{3BFD5399-566E-4D68-A553-28BEF595C737}" type="slidenum">
              <a:rPr lang="en-US" smtClean="0"/>
              <a:t>38</a:t>
            </a:fld>
            <a:endParaRPr lang="en-US"/>
          </a:p>
        </p:txBody>
      </p:sp>
    </p:spTree>
    <p:extLst>
      <p:ext uri="{BB962C8B-B14F-4D97-AF65-F5344CB8AC3E}">
        <p14:creationId xmlns:p14="http://schemas.microsoft.com/office/powerpoint/2010/main" val="5775893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50000"/>
              </a:lnSpc>
              <a:spcBef>
                <a:spcPts val="0"/>
              </a:spcBef>
              <a:spcAft>
                <a:spcPts val="0"/>
              </a:spcAft>
              <a:buFont typeface="Symbol" panose="05050102010706020507" pitchFamily="18" charset="2"/>
              <a:buNone/>
            </a:pPr>
            <a:r>
              <a:rPr lang="en-US" sz="1800" b="1" dirty="0">
                <a:effectLst/>
                <a:latin typeface="Calibri" panose="020F0502020204030204" pitchFamily="34" charset="0"/>
                <a:ea typeface="Calibri" panose="020F0502020204030204" pitchFamily="34" charset="0"/>
                <a:cs typeface="Calibri" panose="020F0502020204030204" pitchFamily="34" charset="0"/>
              </a:rPr>
              <a:t>Why? </a:t>
            </a:r>
            <a:r>
              <a:rPr lang="en-US" sz="1800" dirty="0">
                <a:effectLst/>
                <a:latin typeface="Calibri" panose="020F0502020204030204" pitchFamily="34" charset="0"/>
                <a:ea typeface="Calibri" panose="020F0502020204030204" pitchFamily="34" charset="0"/>
                <a:cs typeface="Calibri" panose="020F0502020204030204" pitchFamily="34" charset="0"/>
              </a:rPr>
              <a:t>Actual ratio of purple to yellow: about 75% purple to 25% yellow</a:t>
            </a:r>
          </a:p>
          <a:p>
            <a:pPr marL="0" marR="0" lvl="0" indent="0">
              <a:lnSpc>
                <a:spcPct val="150000"/>
              </a:lnSpc>
              <a:spcBef>
                <a:spcPts val="0"/>
              </a:spcBef>
              <a:spcAft>
                <a:spcPts val="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nSpc>
                <a:spcPct val="150000"/>
              </a:lnSpc>
              <a:spcBef>
                <a:spcPts val="0"/>
              </a:spcBef>
              <a:spcAft>
                <a:spcPts val="0"/>
              </a:spcAft>
              <a:buFont typeface="Symbol" panose="05050102010706020507" pitchFamily="18" charset="2"/>
              <a:buNone/>
            </a:pPr>
            <a:r>
              <a:rPr lang="en-US" sz="1800" dirty="0">
                <a:effectLst/>
                <a:latin typeface="Calibri" panose="020F0502020204030204" pitchFamily="34" charset="0"/>
                <a:ea typeface="Calibri" panose="020F0502020204030204" pitchFamily="34" charset="0"/>
                <a:cs typeface="Calibri" panose="020F0502020204030204" pitchFamily="34" charset="0"/>
              </a:rPr>
              <a:t>In Step 2, we </a:t>
            </a:r>
            <a:r>
              <a:rPr lang="en-US"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determined that the genotypes of F2 generation are comprised of:</a:t>
            </a:r>
          </a:p>
          <a:p>
            <a:pPr marL="342900" marR="0" lvl="0" indent="-342900" algn="l" defTabSz="914400" rtl="0" eaLnBrk="1" fontAlgn="auto" latinLnBrk="0" hangingPunct="1">
              <a:lnSpc>
                <a:spcPct val="115000"/>
              </a:lnSpc>
              <a:spcBef>
                <a:spcPts val="0"/>
              </a:spcBef>
              <a:spcAft>
                <a:spcPts val="1000"/>
              </a:spcAft>
              <a:buClrTx/>
              <a:buSzTx/>
              <a:buFont typeface="Symbol" panose="05050102010706020507" pitchFamily="18" charset="2"/>
              <a:buChar char=""/>
              <a:tabLst/>
              <a:defRPr/>
            </a:pPr>
            <a:r>
              <a:rPr lang="en-US"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25% homozygous dominant (AA) </a:t>
            </a:r>
          </a:p>
          <a:p>
            <a:pPr marL="342900" marR="0" lvl="0" indent="-342900" algn="l" defTabSz="914400" rtl="0" eaLnBrk="1" fontAlgn="auto" latinLnBrk="0" hangingPunct="1">
              <a:lnSpc>
                <a:spcPct val="115000"/>
              </a:lnSpc>
              <a:spcBef>
                <a:spcPts val="0"/>
              </a:spcBef>
              <a:spcAft>
                <a:spcPts val="1000"/>
              </a:spcAft>
              <a:buClrTx/>
              <a:buSzTx/>
              <a:buFont typeface="Symbol" panose="05050102010706020507" pitchFamily="18" charset="2"/>
              <a:buChar char=""/>
              <a:tabLst/>
              <a:defRPr/>
            </a:pPr>
            <a:r>
              <a:rPr lang="en-US"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50% heterozygous (Aa) </a:t>
            </a:r>
          </a:p>
          <a:p>
            <a:pPr marL="342900" marR="0" lvl="0" indent="-342900" algn="l" defTabSz="914400" rtl="0" eaLnBrk="1" fontAlgn="auto" latinLnBrk="0" hangingPunct="1">
              <a:lnSpc>
                <a:spcPct val="115000"/>
              </a:lnSpc>
              <a:spcBef>
                <a:spcPts val="0"/>
              </a:spcBef>
              <a:spcAft>
                <a:spcPts val="1000"/>
              </a:spcAft>
              <a:buClrTx/>
              <a:buSzTx/>
              <a:buFont typeface="Symbol" panose="05050102010706020507" pitchFamily="18" charset="2"/>
              <a:buChar char=""/>
              <a:tabLst/>
              <a:defRPr/>
            </a:pPr>
            <a:r>
              <a:rPr lang="en-US"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Which likely results in mostly purple, because purple is dominant, and adds to 75% of the genotype.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cs typeface="Calibri"/>
            </a:endParaRPr>
          </a:p>
          <a:p>
            <a:r>
              <a:rPr lang="en-US" dirty="0">
                <a:cs typeface="Calibri"/>
              </a:rPr>
              <a:t>Is this surprising? Or is it what you had expected? This is why certain traits can be non-existent in one generation but reappear in later generations. </a:t>
            </a:r>
          </a:p>
          <a:p>
            <a:endParaRPr lang="en-US" dirty="0">
              <a:cs typeface="Calibri"/>
            </a:endParaRPr>
          </a:p>
          <a:p>
            <a:endParaRPr lang="en-US" b="1" dirty="0">
              <a:solidFill>
                <a:srgbClr val="C00000"/>
              </a:solidFill>
              <a:cs typeface="Calibri"/>
            </a:endParaRPr>
          </a:p>
        </p:txBody>
      </p:sp>
      <p:sp>
        <p:nvSpPr>
          <p:cNvPr id="4" name="Slide Number Placeholder 3"/>
          <p:cNvSpPr>
            <a:spLocks noGrp="1"/>
          </p:cNvSpPr>
          <p:nvPr>
            <p:ph type="sldNum" sz="quarter" idx="5"/>
          </p:nvPr>
        </p:nvSpPr>
        <p:spPr/>
        <p:txBody>
          <a:bodyPr/>
          <a:lstStyle/>
          <a:p>
            <a:fld id="{3BFD5399-566E-4D68-A553-28BEF595C737}" type="slidenum">
              <a:rPr lang="en-US" smtClean="0"/>
              <a:t>39</a:t>
            </a:fld>
            <a:endParaRPr lang="en-US"/>
          </a:p>
        </p:txBody>
      </p:sp>
    </p:spTree>
    <p:extLst>
      <p:ext uri="{BB962C8B-B14F-4D97-AF65-F5344CB8AC3E}">
        <p14:creationId xmlns:p14="http://schemas.microsoft.com/office/powerpoint/2010/main" val="12721024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dirty="0">
              <a:solidFill>
                <a:srgbClr val="000000"/>
              </a:solidFill>
              <a:effectLst/>
              <a:latin typeface="Lato"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rgbClr val="000000"/>
                </a:solidFill>
                <a:effectLst/>
                <a:latin typeface="Lato" panose="020B0604020202020204" pitchFamily="34" charset="0"/>
              </a:rPr>
              <a:t>Why should we care about genetics and our food?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rgbClr val="000000"/>
                </a:solidFill>
                <a:effectLst/>
                <a:latin typeface="Lato" panose="020B0604020202020204" pitchFamily="34" charset="0"/>
              </a:rPr>
              <a:t>Scientists are studying varieties of corn and grains for their health. Some from the University of Illinois have found that hybrids of purple corn contain different combinations of chemicals that fight obesity, inflammation and diabetes. </a:t>
            </a:r>
            <a:r>
              <a:rPr lang="en-US" sz="1800" dirty="0">
                <a:hlinkClick r:id="rId3"/>
              </a:rPr>
              <a:t>Phenols in Purple Corn Fight Diabetes and Obesity in Mouse Cells | National Institute of Food and Agriculture (usda.gov)</a:t>
            </a:r>
            <a:endParaRPr lang="en-US" sz="1800" b="0" i="0" dirty="0">
              <a:solidFill>
                <a:srgbClr val="000000"/>
              </a:solidFill>
              <a:effectLst/>
              <a:latin typeface="Lato" panose="020B0604020202020204" pitchFamily="34" charset="0"/>
            </a:endParaRPr>
          </a:p>
          <a:p>
            <a:endParaRPr lang="en-US" b="1" dirty="0">
              <a:solidFill>
                <a:srgbClr val="C00000"/>
              </a:solidFill>
              <a:cs typeface="Calibri"/>
            </a:endParaRPr>
          </a:p>
          <a:p>
            <a:r>
              <a:rPr lang="en-US" b="0" dirty="0">
                <a:solidFill>
                  <a:srgbClr val="C00000"/>
                </a:solidFill>
                <a:cs typeface="Calibri"/>
              </a:rPr>
              <a:t>…….</a:t>
            </a:r>
          </a:p>
          <a:p>
            <a:r>
              <a:rPr lang="en-US" b="0" dirty="0">
                <a:solidFill>
                  <a:srgbClr val="C00000"/>
                </a:solidFill>
                <a:cs typeface="Calibri"/>
              </a:rPr>
              <a:t>Image: USDA/NIFA </a:t>
            </a:r>
            <a:r>
              <a:rPr lang="en-US" dirty="0"/>
              <a:t>from above linked article</a:t>
            </a:r>
            <a:endParaRPr lang="en-US" b="0" dirty="0">
              <a:cs typeface="Calibri"/>
            </a:endParaRPr>
          </a:p>
        </p:txBody>
      </p:sp>
      <p:sp>
        <p:nvSpPr>
          <p:cNvPr id="4" name="Slide Number Placeholder 3"/>
          <p:cNvSpPr>
            <a:spLocks noGrp="1"/>
          </p:cNvSpPr>
          <p:nvPr>
            <p:ph type="sldNum" sz="quarter" idx="5"/>
          </p:nvPr>
        </p:nvSpPr>
        <p:spPr/>
        <p:txBody>
          <a:bodyPr/>
          <a:lstStyle/>
          <a:p>
            <a:fld id="{3BFD5399-566E-4D68-A553-28BEF595C737}" type="slidenum">
              <a:rPr lang="en-US" smtClean="0"/>
              <a:t>40</a:t>
            </a:fld>
            <a:endParaRPr lang="en-US"/>
          </a:p>
        </p:txBody>
      </p:sp>
    </p:spTree>
    <p:extLst>
      <p:ext uri="{BB962C8B-B14F-4D97-AF65-F5344CB8AC3E}">
        <p14:creationId xmlns:p14="http://schemas.microsoft.com/office/powerpoint/2010/main" val="14488599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are continuing in </a:t>
            </a:r>
            <a:r>
              <a:rPr lang="en-US" dirty="0" err="1"/>
              <a:t>Selu’s</a:t>
            </a:r>
            <a:r>
              <a:rPr lang="en-US" dirty="0"/>
              <a:t> footsteps, collecting and curating seeds to keep the ancient heirloom varieties available. Varieties such as the Cherokee White Flour Corn can trace their roots back to the </a:t>
            </a:r>
            <a:r>
              <a:rPr lang="en-US" b="0" i="0" dirty="0" err="1">
                <a:solidFill>
                  <a:srgbClr val="000000"/>
                </a:solidFill>
                <a:effectLst/>
                <a:latin typeface="Lato" panose="020B0604020202020204" pitchFamily="34" charset="0"/>
              </a:rPr>
              <a:t>Harinoso</a:t>
            </a:r>
            <a:r>
              <a:rPr lang="en-US" b="0" i="0" dirty="0">
                <a:solidFill>
                  <a:srgbClr val="000000"/>
                </a:solidFill>
                <a:effectLst/>
                <a:latin typeface="Lato" panose="020B0604020202020204" pitchFamily="34" charset="0"/>
              </a:rPr>
              <a:t> de </a:t>
            </a:r>
            <a:r>
              <a:rPr lang="en-US" b="0" i="0" dirty="0" err="1">
                <a:solidFill>
                  <a:srgbClr val="000000"/>
                </a:solidFill>
                <a:effectLst/>
                <a:latin typeface="Lato" panose="020B0604020202020204" pitchFamily="34" charset="0"/>
              </a:rPr>
              <a:t>Ocho</a:t>
            </a:r>
            <a:r>
              <a:rPr lang="en-US" b="0" i="0" dirty="0">
                <a:solidFill>
                  <a:srgbClr val="000000"/>
                </a:solidFill>
                <a:effectLst/>
                <a:latin typeface="Lato" panose="020B0604020202020204" pitchFamily="34" charset="0"/>
              </a:rPr>
              <a:t>, originally domesticated in the low elevations of Mexico. Today, Cherokee farmers are continuing to plant old varieties and are breeding new beautiful varieties. A knowledge of genetics allows both for preservation and innovation.</a:t>
            </a:r>
          </a:p>
          <a:p>
            <a:endParaRPr lang="en-US" b="0" i="0" dirty="0">
              <a:solidFill>
                <a:srgbClr val="000000"/>
              </a:solidFill>
              <a:effectLst/>
              <a:latin typeface="Lato" panose="020B0604020202020204" pitchFamily="34" charset="0"/>
            </a:endParaRPr>
          </a:p>
          <a:p>
            <a:endParaRPr lang="en-US" b="0" i="0" dirty="0">
              <a:solidFill>
                <a:srgbClr val="000000"/>
              </a:solidFill>
              <a:effectLst/>
              <a:latin typeface="Lato" panose="020B0604020202020204" pitchFamily="34" charset="0"/>
            </a:endParaRPr>
          </a:p>
          <a:p>
            <a:endParaRPr lang="en-US" b="0" i="0" dirty="0">
              <a:solidFill>
                <a:srgbClr val="000000"/>
              </a:solidFill>
              <a:effectLst/>
              <a:latin typeface="Lato" panose="020B0604020202020204" pitchFamily="34" charset="0"/>
            </a:endParaRPr>
          </a:p>
          <a:p>
            <a:endParaRPr lang="en-US" b="0" i="0" dirty="0">
              <a:solidFill>
                <a:srgbClr val="000000"/>
              </a:solidFill>
              <a:effectLst/>
              <a:latin typeface="Lato" panose="020B0604020202020204" pitchFamily="34" charset="0"/>
            </a:endParaRPr>
          </a:p>
          <a:p>
            <a:r>
              <a:rPr lang="en-US" b="0" i="0" dirty="0">
                <a:solidFill>
                  <a:srgbClr val="000000"/>
                </a:solidFill>
                <a:effectLst/>
                <a:latin typeface="Lato" panose="020B0604020202020204" pitchFamily="34" charset="0"/>
              </a:rPr>
              <a:t>(Source: Races of Maize in Mexico: their Origins, Characteristics and Distribution. E.J. Wellhausen, L.M. Roberts and E. Hernandez X., with P. Mangelsdorf. Bussey Institution of Harvard University.1952.)</a:t>
            </a:r>
            <a:r>
              <a:rPr lang="en-US" dirty="0"/>
              <a:t> </a:t>
            </a:r>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BFD5399-566E-4D68-A553-28BEF595C737}" type="slidenum">
              <a:rPr lang="en-US" smtClean="0"/>
              <a:t>41</a:t>
            </a:fld>
            <a:endParaRPr lang="en-US"/>
          </a:p>
        </p:txBody>
      </p:sp>
    </p:spTree>
    <p:extLst>
      <p:ext uri="{BB962C8B-B14F-4D97-AF65-F5344CB8AC3E}">
        <p14:creationId xmlns:p14="http://schemas.microsoft.com/office/powerpoint/2010/main" val="21930202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BFD5399-566E-4D68-A553-28BEF595C737}" type="slidenum">
              <a:rPr lang="en-US" smtClean="0"/>
              <a:t>42</a:t>
            </a:fld>
            <a:endParaRPr lang="en-US"/>
          </a:p>
        </p:txBody>
      </p:sp>
    </p:spTree>
    <p:extLst>
      <p:ext uri="{BB962C8B-B14F-4D97-AF65-F5344CB8AC3E}">
        <p14:creationId xmlns:p14="http://schemas.microsoft.com/office/powerpoint/2010/main" val="3464669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Historic Photos Activity </a:t>
            </a:r>
          </a:p>
          <a:p>
            <a:r>
              <a:rPr lang="en-US" dirty="0">
                <a:cs typeface="Calibri"/>
              </a:rPr>
              <a:t>The Historic Photos activity allows students to see the people, places, buildings, methods, and tools in the cultivation of corn. All images are from the Great Smoky Mountains area, mostly from the Cherokee, NC area. </a:t>
            </a:r>
          </a:p>
          <a:p>
            <a:endParaRPr lang="en-US" dirty="0">
              <a:cs typeface="Calibri"/>
            </a:endParaRPr>
          </a:p>
          <a:p>
            <a:r>
              <a:rPr lang="en-US" b="1" dirty="0">
                <a:cs typeface="Calibri"/>
              </a:rPr>
              <a:t>Procedure: </a:t>
            </a:r>
          </a:p>
          <a:p>
            <a:r>
              <a:rPr lang="en-US" b="0" dirty="0">
                <a:cs typeface="Calibri"/>
              </a:rPr>
              <a:t>• Pass out the historic photos and ask students:</a:t>
            </a:r>
          </a:p>
          <a:p>
            <a:pPr lvl="1"/>
            <a:r>
              <a:rPr lang="en-US" b="0" dirty="0">
                <a:cs typeface="Calibri"/>
              </a:rPr>
              <a:t>o What do these photos have in common?</a:t>
            </a:r>
          </a:p>
          <a:p>
            <a:pPr lvl="1"/>
            <a:r>
              <a:rPr lang="en-US" b="0" dirty="0">
                <a:cs typeface="Calibri"/>
              </a:rPr>
              <a:t>o What do you notice? What do you wonder about? What do they remind you of?</a:t>
            </a:r>
          </a:p>
          <a:p>
            <a:pPr lvl="1"/>
            <a:r>
              <a:rPr lang="en-US" b="0" dirty="0">
                <a:cs typeface="Calibri"/>
              </a:rPr>
              <a:t>o Put them in order any way that might represent how corn is processed or used.</a:t>
            </a:r>
          </a:p>
          <a:p>
            <a:pPr lvl="1"/>
            <a:r>
              <a:rPr lang="en-US" b="0" dirty="0">
                <a:cs typeface="Calibri"/>
              </a:rPr>
              <a:t>o Justify and discuss the answers.</a:t>
            </a:r>
          </a:p>
          <a:p>
            <a:pPr lvl="1"/>
            <a:r>
              <a:rPr lang="en-US" b="0" dirty="0">
                <a:cs typeface="Calibri"/>
              </a:rPr>
              <a:t>o What is different about how corn was managed and processed in the past with how it might be today?</a:t>
            </a:r>
          </a:p>
          <a:p>
            <a:r>
              <a:rPr lang="en-US" b="0" dirty="0">
                <a:cs typeface="Calibri"/>
              </a:rPr>
              <a:t>• Text on photos can help support answers.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40E3C2-9DA9-455A-A420-7BDF0EC864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86259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6: Analysis</a:t>
            </a:r>
          </a:p>
          <a:p>
            <a:endParaRPr lang="en-US" dirty="0"/>
          </a:p>
          <a:p>
            <a:r>
              <a:rPr lang="en-US" b="1" dirty="0">
                <a:cs typeface="Calibri"/>
              </a:rPr>
              <a:t>What was your guess in Step 3? </a:t>
            </a:r>
            <a:r>
              <a:rPr lang="en-US" dirty="0">
                <a:cs typeface="Calibri"/>
              </a:rPr>
              <a:t>(majority of kernels will be purple?)</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Calibri" panose="020F0502020204030204" pitchFamily="34" charset="0"/>
              </a:rPr>
              <a:t>Compare your expected counts / ratios from Step 3 with the actual counts from Step 5: Table 2. Are the actual counts different from the expected counts?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Expected ratio of purple to yellow: ? (get their guesses)</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Actual ratio of purple to yellow: should be about 75% purple to 25% yellow</a:t>
            </a:r>
          </a:p>
          <a:p>
            <a:pPr marL="0" marR="0" lvl="0" indent="0">
              <a:lnSpc>
                <a:spcPct val="150000"/>
              </a:lnSpc>
              <a:spcBef>
                <a:spcPts val="0"/>
              </a:spcBef>
              <a:spcAft>
                <a:spcPts val="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15000"/>
              </a:lnSpc>
              <a:spcBef>
                <a:spcPts val="0"/>
              </a:spcBef>
              <a:spcAft>
                <a:spcPts val="1000"/>
              </a:spcAft>
              <a:buClrTx/>
              <a:buSzTx/>
              <a:buFont typeface="Symbol" panose="05050102010706020507" pitchFamily="18" charset="2"/>
              <a:buChar char=""/>
              <a:tabLst/>
              <a:defRPr/>
            </a:pPr>
            <a:r>
              <a:rPr lang="en-US" sz="1800" dirty="0">
                <a:effectLst/>
                <a:latin typeface="Calibri" panose="020F0502020204030204" pitchFamily="34" charset="0"/>
                <a:ea typeface="Calibri" panose="020F0502020204030204" pitchFamily="34" charset="0"/>
                <a:cs typeface="Calibri" panose="020F0502020204030204" pitchFamily="34" charset="0"/>
              </a:rPr>
              <a:t>Explain why: In Step 2, we </a:t>
            </a:r>
            <a:r>
              <a:rPr lang="en-US"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determined that the genotypes of F2 generation are comprised of:</a:t>
            </a:r>
          </a:p>
          <a:p>
            <a:pPr marL="342900" marR="0" lvl="0" indent="-342900" algn="l" defTabSz="914400" rtl="0" eaLnBrk="1" fontAlgn="auto" latinLnBrk="0" hangingPunct="1">
              <a:lnSpc>
                <a:spcPct val="115000"/>
              </a:lnSpc>
              <a:spcBef>
                <a:spcPts val="0"/>
              </a:spcBef>
              <a:spcAft>
                <a:spcPts val="1000"/>
              </a:spcAft>
              <a:buClrTx/>
              <a:buSzTx/>
              <a:buFont typeface="Symbol" panose="05050102010706020507" pitchFamily="18" charset="2"/>
              <a:buChar char=""/>
              <a:tabLst/>
              <a:defRPr/>
            </a:pPr>
            <a:r>
              <a:rPr lang="en-US"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25% homozygous dominant (AA) </a:t>
            </a:r>
          </a:p>
          <a:p>
            <a:pPr marL="342900" marR="0" lvl="0" indent="-342900" algn="l" defTabSz="914400" rtl="0" eaLnBrk="1" fontAlgn="auto" latinLnBrk="0" hangingPunct="1">
              <a:lnSpc>
                <a:spcPct val="115000"/>
              </a:lnSpc>
              <a:spcBef>
                <a:spcPts val="0"/>
              </a:spcBef>
              <a:spcAft>
                <a:spcPts val="1000"/>
              </a:spcAft>
              <a:buClrTx/>
              <a:buSzTx/>
              <a:buFont typeface="Symbol" panose="05050102010706020507" pitchFamily="18" charset="2"/>
              <a:buChar char=""/>
              <a:tabLst/>
              <a:defRPr/>
            </a:pPr>
            <a:r>
              <a:rPr lang="en-US"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50% heterozygous (Aa) </a:t>
            </a:r>
          </a:p>
          <a:p>
            <a:pPr marL="342900" marR="0" lvl="0" indent="-342900" algn="l" defTabSz="914400" rtl="0" eaLnBrk="1" fontAlgn="auto" latinLnBrk="0" hangingPunct="1">
              <a:lnSpc>
                <a:spcPct val="115000"/>
              </a:lnSpc>
              <a:spcBef>
                <a:spcPts val="0"/>
              </a:spcBef>
              <a:spcAft>
                <a:spcPts val="1000"/>
              </a:spcAft>
              <a:buClrTx/>
              <a:buSzTx/>
              <a:buFont typeface="Symbol" panose="05050102010706020507" pitchFamily="18" charset="2"/>
              <a:buChar char=""/>
              <a:tabLst/>
              <a:defRPr/>
            </a:pPr>
            <a:r>
              <a:rPr lang="en-US"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Which likely results in mostly purple, because purple is dominant, and adds to 75% of the genotype.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cs typeface="Calibri"/>
            </a:endParaRPr>
          </a:p>
          <a:p>
            <a:endParaRPr lang="en-US" dirty="0">
              <a:cs typeface="Calibri"/>
            </a:endParaRPr>
          </a:p>
          <a:p>
            <a:endParaRPr lang="en-US" b="1" dirty="0">
              <a:solidFill>
                <a:srgbClr val="C00000"/>
              </a:solidFill>
              <a:cs typeface="Calibri"/>
            </a:endParaRPr>
          </a:p>
        </p:txBody>
      </p:sp>
      <p:sp>
        <p:nvSpPr>
          <p:cNvPr id="4" name="Slide Number Placeholder 3"/>
          <p:cNvSpPr>
            <a:spLocks noGrp="1"/>
          </p:cNvSpPr>
          <p:nvPr>
            <p:ph type="sldNum" sz="quarter" idx="5"/>
          </p:nvPr>
        </p:nvSpPr>
        <p:spPr/>
        <p:txBody>
          <a:bodyPr/>
          <a:lstStyle/>
          <a:p>
            <a:fld id="{3BFD5399-566E-4D68-A553-28BEF595C737}" type="slidenum">
              <a:rPr lang="en-US" smtClean="0"/>
              <a:t>44</a:t>
            </a:fld>
            <a:endParaRPr lang="en-US"/>
          </a:p>
        </p:txBody>
      </p:sp>
    </p:spTree>
    <p:extLst>
      <p:ext uri="{BB962C8B-B14F-4D97-AF65-F5344CB8AC3E}">
        <p14:creationId xmlns:p14="http://schemas.microsoft.com/office/powerpoint/2010/main" val="40405374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FD5399-566E-4D68-A553-28BEF595C737}" type="slidenum">
              <a:rPr lang="en-US" smtClean="0"/>
              <a:t>45</a:t>
            </a:fld>
            <a:endParaRPr lang="en-US"/>
          </a:p>
        </p:txBody>
      </p:sp>
    </p:spTree>
    <p:extLst>
      <p:ext uri="{BB962C8B-B14F-4D97-AF65-F5344CB8AC3E}">
        <p14:creationId xmlns:p14="http://schemas.microsoft.com/office/powerpoint/2010/main" val="36533261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FD5399-566E-4D68-A553-28BEF595C737}" type="slidenum">
              <a:rPr lang="en-US" smtClean="0"/>
              <a:t>46</a:t>
            </a:fld>
            <a:endParaRPr lang="en-US"/>
          </a:p>
        </p:txBody>
      </p:sp>
    </p:spTree>
    <p:extLst>
      <p:ext uri="{BB962C8B-B14F-4D97-AF65-F5344CB8AC3E}">
        <p14:creationId xmlns:p14="http://schemas.microsoft.com/office/powerpoint/2010/main" val="7192053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FD5399-566E-4D68-A553-28BEF595C737}" type="slidenum">
              <a:rPr lang="en-US" smtClean="0"/>
              <a:t>47</a:t>
            </a:fld>
            <a:endParaRPr lang="en-US"/>
          </a:p>
        </p:txBody>
      </p:sp>
    </p:spTree>
    <p:extLst>
      <p:ext uri="{BB962C8B-B14F-4D97-AF65-F5344CB8AC3E}">
        <p14:creationId xmlns:p14="http://schemas.microsoft.com/office/powerpoint/2010/main" val="26547076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FD5399-566E-4D68-A553-28BEF595C737}" type="slidenum">
              <a:rPr lang="en-US" smtClean="0"/>
              <a:t>48</a:t>
            </a:fld>
            <a:endParaRPr lang="en-US"/>
          </a:p>
        </p:txBody>
      </p:sp>
    </p:spTree>
    <p:extLst>
      <p:ext uri="{BB962C8B-B14F-4D97-AF65-F5344CB8AC3E}">
        <p14:creationId xmlns:p14="http://schemas.microsoft.com/office/powerpoint/2010/main" val="20899481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FD5399-566E-4D68-A553-28BEF595C737}" type="slidenum">
              <a:rPr lang="en-US" smtClean="0"/>
              <a:t>49</a:t>
            </a:fld>
            <a:endParaRPr lang="en-US"/>
          </a:p>
        </p:txBody>
      </p:sp>
    </p:spTree>
    <p:extLst>
      <p:ext uri="{BB962C8B-B14F-4D97-AF65-F5344CB8AC3E}">
        <p14:creationId xmlns:p14="http://schemas.microsoft.com/office/powerpoint/2010/main" val="13411705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FD5399-566E-4D68-A553-28BEF595C737}" type="slidenum">
              <a:rPr lang="en-US" smtClean="0"/>
              <a:t>50</a:t>
            </a:fld>
            <a:endParaRPr lang="en-US"/>
          </a:p>
        </p:txBody>
      </p:sp>
    </p:spTree>
    <p:extLst>
      <p:ext uri="{BB962C8B-B14F-4D97-AF65-F5344CB8AC3E}">
        <p14:creationId xmlns:p14="http://schemas.microsoft.com/office/powerpoint/2010/main" val="5688946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FD5399-566E-4D68-A553-28BEF595C737}" type="slidenum">
              <a:rPr lang="en-US" smtClean="0"/>
              <a:t>51</a:t>
            </a:fld>
            <a:endParaRPr lang="en-US"/>
          </a:p>
        </p:txBody>
      </p:sp>
    </p:spTree>
    <p:extLst>
      <p:ext uri="{BB962C8B-B14F-4D97-AF65-F5344CB8AC3E}">
        <p14:creationId xmlns:p14="http://schemas.microsoft.com/office/powerpoint/2010/main" val="37952731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FD5399-566E-4D68-A553-28BEF595C737}" type="slidenum">
              <a:rPr lang="en-US" smtClean="0"/>
              <a:t>52</a:t>
            </a:fld>
            <a:endParaRPr lang="en-US"/>
          </a:p>
        </p:txBody>
      </p:sp>
    </p:spTree>
    <p:extLst>
      <p:ext uri="{BB962C8B-B14F-4D97-AF65-F5344CB8AC3E}">
        <p14:creationId xmlns:p14="http://schemas.microsoft.com/office/powerpoint/2010/main" val="15984656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FD5399-566E-4D68-A553-28BEF595C737}" type="slidenum">
              <a:rPr lang="en-US" smtClean="0"/>
              <a:t>53</a:t>
            </a:fld>
            <a:endParaRPr lang="en-US"/>
          </a:p>
        </p:txBody>
      </p:sp>
    </p:spTree>
    <p:extLst>
      <p:ext uri="{BB962C8B-B14F-4D97-AF65-F5344CB8AC3E}">
        <p14:creationId xmlns:p14="http://schemas.microsoft.com/office/powerpoint/2010/main" val="398335449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dirty="0"/>
              <a:t>Click to edit Master title style</a:t>
            </a:r>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D94172-01BC-4DA0-BBAD-793CD4862645}" type="datetimeFigureOut">
              <a:rPr lang="en-US" smtClean="0"/>
              <a:t>5/21/2026</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5525530"/>
            <a:ext cx="1983036" cy="975303"/>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pic>
        <p:nvPicPr>
          <p:cNvPr id="8" name="Picture 7">
            <a:extLst>
              <a:ext uri="{FF2B5EF4-FFF2-40B4-BE49-F238E27FC236}">
                <a16:creationId xmlns:a16="http://schemas.microsoft.com/office/drawing/2014/main" id="{F8D6557A-E732-4CC9-A4E3-E65080346ED3}"/>
              </a:ext>
            </a:extLst>
          </p:cNvPr>
          <p:cNvPicPr>
            <a:picLocks noChangeAspect="1"/>
          </p:cNvPicPr>
          <p:nvPr userDrawn="1"/>
        </p:nvPicPr>
        <p:blipFill>
          <a:blip r:embed="rId2">
            <a:lum bright="70000" contrast="-70000"/>
            <a:extLst>
              <a:ext uri="{BEBA8EAE-BF5A-486C-A8C5-ECC9F3942E4B}">
                <a14:imgProps xmlns:a14="http://schemas.microsoft.com/office/drawing/2010/main">
                  <a14:imgLayer r:embed="rId3">
                    <a14:imgEffect>
                      <a14:brightnessContrast bright="-2000"/>
                    </a14:imgEffect>
                  </a14:imgLayer>
                </a14:imgProps>
              </a:ext>
              <a:ext uri="{28A0092B-C50C-407E-A947-70E740481C1C}">
                <a14:useLocalDpi xmlns:a14="http://schemas.microsoft.com/office/drawing/2010/main" val="0"/>
              </a:ext>
            </a:extLst>
          </a:blip>
          <a:stretch>
            <a:fillRect/>
          </a:stretch>
        </p:blipFill>
        <p:spPr>
          <a:xfrm>
            <a:off x="228626" y="5739788"/>
            <a:ext cx="576718" cy="617700"/>
          </a:xfrm>
          <a:prstGeom prst="rect">
            <a:avLst/>
          </a:prstGeom>
          <a:effectLst>
            <a:outerShdw blurRad="50800" dist="38100" dir="2700000" algn="tl" rotWithShape="0">
              <a:prstClr val="black">
                <a:alpha val="40000"/>
              </a:prstClr>
            </a:outerShdw>
          </a:effectLst>
        </p:spPr>
      </p:pic>
      <p:pic>
        <p:nvPicPr>
          <p:cNvPr id="9" name="Picture 4" descr="National Park Service logo">
            <a:extLst>
              <a:ext uri="{FF2B5EF4-FFF2-40B4-BE49-F238E27FC236}">
                <a16:creationId xmlns:a16="http://schemas.microsoft.com/office/drawing/2014/main" id="{2E1C8F86-7DE9-409A-B3E8-DD3F232896DD}"/>
              </a:ext>
            </a:extLst>
          </p:cNvPr>
          <p:cNvPicPr>
            <a:picLocks noChangeAspect="1" noChangeArrowheads="1"/>
          </p:cNvPicPr>
          <p:nvPr userDrawn="1"/>
        </p:nvPicPr>
        <p:blipFill>
          <a:blip r:embed="rId4">
            <a:extLst>
              <a:ext uri="{BEBA8EAE-BF5A-486C-A8C5-ECC9F3942E4B}">
                <a14:imgProps xmlns:a14="http://schemas.microsoft.com/office/drawing/2010/main">
                  <a14:imgLayer r:embed="rId5">
                    <a14:imgEffect>
                      <a14:colorTemperature colorTemp="6502"/>
                    </a14:imgEffect>
                    <a14:imgEffect>
                      <a14:saturation sat="189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860651" y="5704331"/>
            <a:ext cx="823599" cy="6177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2193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94172-01BC-4DA0-BBAD-793CD4862645}" type="datetimeFigureOut">
              <a:rPr lang="en-US" smtClean="0"/>
              <a:t>5/21/2026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6">
            <a:extLst>
              <a:ext uri="{FF2B5EF4-FFF2-40B4-BE49-F238E27FC236}">
                <a16:creationId xmlns:a16="http://schemas.microsoft.com/office/drawing/2014/main" id="{882A4F4F-0275-4706-88A2-493ED176CCFF}"/>
              </a:ext>
            </a:extLst>
          </p:cNvPr>
          <p:cNvSpPr/>
          <p:nvPr userDrawn="1"/>
        </p:nvSpPr>
        <p:spPr bwMode="auto">
          <a:xfrm>
            <a:off x="0" y="5525530"/>
            <a:ext cx="1983036" cy="975303"/>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pic>
        <p:nvPicPr>
          <p:cNvPr id="10" name="Picture 9">
            <a:extLst>
              <a:ext uri="{FF2B5EF4-FFF2-40B4-BE49-F238E27FC236}">
                <a16:creationId xmlns:a16="http://schemas.microsoft.com/office/drawing/2014/main" id="{CA729F35-57C9-4DDD-878E-79FE526D6B2D}"/>
              </a:ext>
            </a:extLst>
          </p:cNvPr>
          <p:cNvPicPr>
            <a:picLocks noChangeAspect="1"/>
          </p:cNvPicPr>
          <p:nvPr userDrawn="1"/>
        </p:nvPicPr>
        <p:blipFill>
          <a:blip r:embed="rId2">
            <a:lum bright="70000" contrast="-70000"/>
            <a:extLst>
              <a:ext uri="{BEBA8EAE-BF5A-486C-A8C5-ECC9F3942E4B}">
                <a14:imgProps xmlns:a14="http://schemas.microsoft.com/office/drawing/2010/main">
                  <a14:imgLayer r:embed="rId3">
                    <a14:imgEffect>
                      <a14:brightnessContrast bright="-2000"/>
                    </a14:imgEffect>
                  </a14:imgLayer>
                </a14:imgProps>
              </a:ext>
              <a:ext uri="{28A0092B-C50C-407E-A947-70E740481C1C}">
                <a14:useLocalDpi xmlns:a14="http://schemas.microsoft.com/office/drawing/2010/main" val="0"/>
              </a:ext>
            </a:extLst>
          </a:blip>
          <a:stretch>
            <a:fillRect/>
          </a:stretch>
        </p:blipFill>
        <p:spPr>
          <a:xfrm>
            <a:off x="228626" y="5739788"/>
            <a:ext cx="576718" cy="617700"/>
          </a:xfrm>
          <a:prstGeom prst="rect">
            <a:avLst/>
          </a:prstGeom>
          <a:effectLst>
            <a:outerShdw blurRad="50800" dist="38100" dir="2700000" algn="tl" rotWithShape="0">
              <a:prstClr val="black">
                <a:alpha val="40000"/>
              </a:prstClr>
            </a:outerShdw>
          </a:effectLst>
        </p:spPr>
      </p:pic>
      <p:pic>
        <p:nvPicPr>
          <p:cNvPr id="11" name="Picture 4" descr="National Park Service logo">
            <a:extLst>
              <a:ext uri="{FF2B5EF4-FFF2-40B4-BE49-F238E27FC236}">
                <a16:creationId xmlns:a16="http://schemas.microsoft.com/office/drawing/2014/main" id="{DCA1614D-6294-49CC-822C-3CB7EF7583EC}"/>
              </a:ext>
            </a:extLst>
          </p:cNvPr>
          <p:cNvPicPr>
            <a:picLocks noChangeAspect="1" noChangeArrowheads="1"/>
          </p:cNvPicPr>
          <p:nvPr userDrawn="1"/>
        </p:nvPicPr>
        <p:blipFill>
          <a:blip r:embed="rId4">
            <a:extLst>
              <a:ext uri="{BEBA8EAE-BF5A-486C-A8C5-ECC9F3942E4B}">
                <a14:imgProps xmlns:a14="http://schemas.microsoft.com/office/drawing/2010/main">
                  <a14:imgLayer r:embed="rId5">
                    <a14:imgEffect>
                      <a14:colorTemperature colorTemp="6502"/>
                    </a14:imgEffect>
                    <a14:imgEffect>
                      <a14:saturation sat="189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860651" y="5704331"/>
            <a:ext cx="823599" cy="6177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3374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D94172-01BC-4DA0-BBAD-793CD4862645}" type="datetimeFigureOut">
              <a:rPr lang="en-US" smtClean="0"/>
              <a:t>5/21/2026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6">
            <a:extLst>
              <a:ext uri="{FF2B5EF4-FFF2-40B4-BE49-F238E27FC236}">
                <a16:creationId xmlns:a16="http://schemas.microsoft.com/office/drawing/2014/main" id="{A945225D-5B91-44A4-95BF-98BEC8819FD8}"/>
              </a:ext>
            </a:extLst>
          </p:cNvPr>
          <p:cNvSpPr/>
          <p:nvPr userDrawn="1"/>
        </p:nvSpPr>
        <p:spPr bwMode="auto">
          <a:xfrm>
            <a:off x="0" y="5525530"/>
            <a:ext cx="1983036" cy="975303"/>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pic>
        <p:nvPicPr>
          <p:cNvPr id="10" name="Picture 9">
            <a:extLst>
              <a:ext uri="{FF2B5EF4-FFF2-40B4-BE49-F238E27FC236}">
                <a16:creationId xmlns:a16="http://schemas.microsoft.com/office/drawing/2014/main" id="{15D02CF5-5851-44F0-9715-D1D7EF8045CE}"/>
              </a:ext>
            </a:extLst>
          </p:cNvPr>
          <p:cNvPicPr>
            <a:picLocks noChangeAspect="1"/>
          </p:cNvPicPr>
          <p:nvPr userDrawn="1"/>
        </p:nvPicPr>
        <p:blipFill>
          <a:blip r:embed="rId2">
            <a:lum bright="70000" contrast="-70000"/>
            <a:extLst>
              <a:ext uri="{BEBA8EAE-BF5A-486C-A8C5-ECC9F3942E4B}">
                <a14:imgProps xmlns:a14="http://schemas.microsoft.com/office/drawing/2010/main">
                  <a14:imgLayer r:embed="rId3">
                    <a14:imgEffect>
                      <a14:brightnessContrast bright="-2000"/>
                    </a14:imgEffect>
                  </a14:imgLayer>
                </a14:imgProps>
              </a:ext>
              <a:ext uri="{28A0092B-C50C-407E-A947-70E740481C1C}">
                <a14:useLocalDpi xmlns:a14="http://schemas.microsoft.com/office/drawing/2010/main" val="0"/>
              </a:ext>
            </a:extLst>
          </a:blip>
          <a:stretch>
            <a:fillRect/>
          </a:stretch>
        </p:blipFill>
        <p:spPr>
          <a:xfrm>
            <a:off x="228626" y="5739788"/>
            <a:ext cx="576718" cy="617700"/>
          </a:xfrm>
          <a:prstGeom prst="rect">
            <a:avLst/>
          </a:prstGeom>
          <a:effectLst>
            <a:outerShdw blurRad="50800" dist="38100" dir="2700000" algn="tl" rotWithShape="0">
              <a:prstClr val="black">
                <a:alpha val="40000"/>
              </a:prstClr>
            </a:outerShdw>
          </a:effectLst>
        </p:spPr>
      </p:pic>
      <p:pic>
        <p:nvPicPr>
          <p:cNvPr id="11" name="Picture 4" descr="National Park Service logo">
            <a:extLst>
              <a:ext uri="{FF2B5EF4-FFF2-40B4-BE49-F238E27FC236}">
                <a16:creationId xmlns:a16="http://schemas.microsoft.com/office/drawing/2014/main" id="{E999430D-98E5-4A86-AE32-6AF13B39C83F}"/>
              </a:ext>
            </a:extLst>
          </p:cNvPr>
          <p:cNvPicPr>
            <a:picLocks noChangeAspect="1" noChangeArrowheads="1"/>
          </p:cNvPicPr>
          <p:nvPr userDrawn="1"/>
        </p:nvPicPr>
        <p:blipFill>
          <a:blip r:embed="rId4">
            <a:extLst>
              <a:ext uri="{BEBA8EAE-BF5A-486C-A8C5-ECC9F3942E4B}">
                <a14:imgProps xmlns:a14="http://schemas.microsoft.com/office/drawing/2010/main">
                  <a14:imgLayer r:embed="rId5">
                    <a14:imgEffect>
                      <a14:colorTemperature colorTemp="6502"/>
                    </a14:imgEffect>
                    <a14:imgEffect>
                      <a14:saturation sat="189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860651" y="5704331"/>
            <a:ext cx="823599" cy="6177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9479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D94172-01BC-4DA0-BBAD-793CD4862645}" type="datetimeFigureOut">
              <a:rPr lang="en-US" smtClean="0"/>
              <a:t>5/21/2026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A228EC00-AD08-4C54-9902-57A151CC7F21}" type="slidenum">
              <a:rPr lang="en-US" smtClean="0"/>
              <a:t>‹#›</a:t>
            </a:fld>
            <a:endParaRPr lang="en-US"/>
          </a:p>
        </p:txBody>
      </p:sp>
    </p:spTree>
    <p:extLst>
      <p:ext uri="{BB962C8B-B14F-4D97-AF65-F5344CB8AC3E}">
        <p14:creationId xmlns:p14="http://schemas.microsoft.com/office/powerpoint/2010/main" val="3720809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D94172-01BC-4DA0-BBAD-793CD4862645}" type="datetimeFigureOut">
              <a:rPr lang="en-US" smtClean="0"/>
              <a:t>5/21/2026</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228EC00-AD08-4C54-9902-57A151CC7F21}" type="slidenum">
              <a:rPr lang="en-US" smtClean="0"/>
              <a:t>‹#›</a:t>
            </a:fld>
            <a:endParaRPr lang="en-US"/>
          </a:p>
        </p:txBody>
      </p:sp>
    </p:spTree>
    <p:extLst>
      <p:ext uri="{BB962C8B-B14F-4D97-AF65-F5344CB8AC3E}">
        <p14:creationId xmlns:p14="http://schemas.microsoft.com/office/powerpoint/2010/main" val="2726249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D94172-01BC-4DA0-BBAD-793CD4862645}" type="datetimeFigureOut">
              <a:rPr lang="en-US" smtClean="0"/>
              <a:t>5/21/2026</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6">
            <a:extLst>
              <a:ext uri="{FF2B5EF4-FFF2-40B4-BE49-F238E27FC236}">
                <a16:creationId xmlns:a16="http://schemas.microsoft.com/office/drawing/2014/main" id="{26013ABB-79D7-4107-83EE-F7010A233E19}"/>
              </a:ext>
            </a:extLst>
          </p:cNvPr>
          <p:cNvSpPr/>
          <p:nvPr userDrawn="1"/>
        </p:nvSpPr>
        <p:spPr bwMode="auto">
          <a:xfrm>
            <a:off x="0" y="5525530"/>
            <a:ext cx="1983036" cy="975303"/>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pic>
        <p:nvPicPr>
          <p:cNvPr id="9" name="Picture 8">
            <a:extLst>
              <a:ext uri="{FF2B5EF4-FFF2-40B4-BE49-F238E27FC236}">
                <a16:creationId xmlns:a16="http://schemas.microsoft.com/office/drawing/2014/main" id="{68EE3ACB-AA17-4746-823B-5C4FDD2221C5}"/>
              </a:ext>
            </a:extLst>
          </p:cNvPr>
          <p:cNvPicPr>
            <a:picLocks noChangeAspect="1"/>
          </p:cNvPicPr>
          <p:nvPr userDrawn="1"/>
        </p:nvPicPr>
        <p:blipFill>
          <a:blip r:embed="rId2">
            <a:lum bright="70000" contrast="-70000"/>
            <a:extLst>
              <a:ext uri="{BEBA8EAE-BF5A-486C-A8C5-ECC9F3942E4B}">
                <a14:imgProps xmlns:a14="http://schemas.microsoft.com/office/drawing/2010/main">
                  <a14:imgLayer r:embed="rId3">
                    <a14:imgEffect>
                      <a14:brightnessContrast bright="-2000"/>
                    </a14:imgEffect>
                  </a14:imgLayer>
                </a14:imgProps>
              </a:ext>
              <a:ext uri="{28A0092B-C50C-407E-A947-70E740481C1C}">
                <a14:useLocalDpi xmlns:a14="http://schemas.microsoft.com/office/drawing/2010/main" val="0"/>
              </a:ext>
            </a:extLst>
          </a:blip>
          <a:stretch>
            <a:fillRect/>
          </a:stretch>
        </p:blipFill>
        <p:spPr>
          <a:xfrm>
            <a:off x="228626" y="5739788"/>
            <a:ext cx="576718" cy="617700"/>
          </a:xfrm>
          <a:prstGeom prst="rect">
            <a:avLst/>
          </a:prstGeom>
          <a:effectLst>
            <a:outerShdw blurRad="50800" dist="38100" dir="2700000" algn="tl" rotWithShape="0">
              <a:prstClr val="black">
                <a:alpha val="40000"/>
              </a:prstClr>
            </a:outerShdw>
          </a:effectLst>
        </p:spPr>
      </p:pic>
      <p:pic>
        <p:nvPicPr>
          <p:cNvPr id="10" name="Picture 4" descr="National Park Service logo">
            <a:extLst>
              <a:ext uri="{FF2B5EF4-FFF2-40B4-BE49-F238E27FC236}">
                <a16:creationId xmlns:a16="http://schemas.microsoft.com/office/drawing/2014/main" id="{6ED4CB06-DA49-4AA0-99C2-E8DA06AD33A0}"/>
              </a:ext>
            </a:extLst>
          </p:cNvPr>
          <p:cNvPicPr>
            <a:picLocks noChangeAspect="1" noChangeArrowheads="1"/>
          </p:cNvPicPr>
          <p:nvPr userDrawn="1"/>
        </p:nvPicPr>
        <p:blipFill>
          <a:blip r:embed="rId4">
            <a:extLst>
              <a:ext uri="{BEBA8EAE-BF5A-486C-A8C5-ECC9F3942E4B}">
                <a14:imgProps xmlns:a14="http://schemas.microsoft.com/office/drawing/2010/main">
                  <a14:imgLayer r:embed="rId5">
                    <a14:imgEffect>
                      <a14:colorTemperature colorTemp="6502"/>
                    </a14:imgEffect>
                    <a14:imgEffect>
                      <a14:saturation sat="189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860651" y="5704331"/>
            <a:ext cx="823599" cy="6177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492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D94172-01BC-4DA0-BBAD-793CD4862645}" type="datetimeFigureOut">
              <a:rPr lang="en-US" smtClean="0"/>
              <a:t>5/21/2026</a:t>
            </a:fld>
            <a:endParaRPr lang="en-US"/>
          </a:p>
        </p:txBody>
      </p:sp>
      <p:sp>
        <p:nvSpPr>
          <p:cNvPr id="3" name="Footer Placeholder 2"/>
          <p:cNvSpPr>
            <a:spLocks noGrp="1"/>
          </p:cNvSpPr>
          <p:nvPr>
            <p:ph type="ftr" sz="quarter" idx="11"/>
          </p:nvPr>
        </p:nvSpPr>
        <p:spPr/>
        <p:txBody>
          <a:bodyPr/>
          <a:lstStyle/>
          <a:p>
            <a:endParaRPr lang="en-US"/>
          </a:p>
        </p:txBody>
      </p:sp>
      <p:sp>
        <p:nvSpPr>
          <p:cNvPr id="7" name="Freeform 6">
            <a:extLst>
              <a:ext uri="{FF2B5EF4-FFF2-40B4-BE49-F238E27FC236}">
                <a16:creationId xmlns:a16="http://schemas.microsoft.com/office/drawing/2014/main" id="{F114541C-6A16-47FF-BF58-6870A7972CD1}"/>
              </a:ext>
            </a:extLst>
          </p:cNvPr>
          <p:cNvSpPr/>
          <p:nvPr userDrawn="1"/>
        </p:nvSpPr>
        <p:spPr bwMode="auto">
          <a:xfrm>
            <a:off x="0" y="5525530"/>
            <a:ext cx="1983036" cy="975303"/>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pic>
        <p:nvPicPr>
          <p:cNvPr id="8" name="Picture 7">
            <a:extLst>
              <a:ext uri="{FF2B5EF4-FFF2-40B4-BE49-F238E27FC236}">
                <a16:creationId xmlns:a16="http://schemas.microsoft.com/office/drawing/2014/main" id="{A00EFBC6-17EA-4A44-8817-2079E353905F}"/>
              </a:ext>
            </a:extLst>
          </p:cNvPr>
          <p:cNvPicPr>
            <a:picLocks noChangeAspect="1"/>
          </p:cNvPicPr>
          <p:nvPr userDrawn="1"/>
        </p:nvPicPr>
        <p:blipFill>
          <a:blip r:embed="rId2">
            <a:lum bright="70000" contrast="-70000"/>
            <a:extLst>
              <a:ext uri="{BEBA8EAE-BF5A-486C-A8C5-ECC9F3942E4B}">
                <a14:imgProps xmlns:a14="http://schemas.microsoft.com/office/drawing/2010/main">
                  <a14:imgLayer r:embed="rId3">
                    <a14:imgEffect>
                      <a14:brightnessContrast bright="-2000"/>
                    </a14:imgEffect>
                  </a14:imgLayer>
                </a14:imgProps>
              </a:ext>
              <a:ext uri="{28A0092B-C50C-407E-A947-70E740481C1C}">
                <a14:useLocalDpi xmlns:a14="http://schemas.microsoft.com/office/drawing/2010/main" val="0"/>
              </a:ext>
            </a:extLst>
          </a:blip>
          <a:stretch>
            <a:fillRect/>
          </a:stretch>
        </p:blipFill>
        <p:spPr>
          <a:xfrm>
            <a:off x="228626" y="5739788"/>
            <a:ext cx="576718" cy="617700"/>
          </a:xfrm>
          <a:prstGeom prst="rect">
            <a:avLst/>
          </a:prstGeom>
          <a:effectLst>
            <a:outerShdw blurRad="50800" dist="38100" dir="2700000" algn="tl" rotWithShape="0">
              <a:prstClr val="black">
                <a:alpha val="40000"/>
              </a:prstClr>
            </a:outerShdw>
          </a:effectLst>
        </p:spPr>
      </p:pic>
      <p:pic>
        <p:nvPicPr>
          <p:cNvPr id="9" name="Picture 4" descr="National Park Service logo">
            <a:extLst>
              <a:ext uri="{FF2B5EF4-FFF2-40B4-BE49-F238E27FC236}">
                <a16:creationId xmlns:a16="http://schemas.microsoft.com/office/drawing/2014/main" id="{8AD2AECA-E5AD-4426-BE56-EDDF0D81788F}"/>
              </a:ext>
            </a:extLst>
          </p:cNvPr>
          <p:cNvPicPr>
            <a:picLocks noChangeAspect="1" noChangeArrowheads="1"/>
          </p:cNvPicPr>
          <p:nvPr userDrawn="1"/>
        </p:nvPicPr>
        <p:blipFill>
          <a:blip r:embed="rId4">
            <a:extLst>
              <a:ext uri="{BEBA8EAE-BF5A-486C-A8C5-ECC9F3942E4B}">
                <a14:imgProps xmlns:a14="http://schemas.microsoft.com/office/drawing/2010/main">
                  <a14:imgLayer r:embed="rId5">
                    <a14:imgEffect>
                      <a14:colorTemperature colorTemp="6502"/>
                    </a14:imgEffect>
                    <a14:imgEffect>
                      <a14:saturation sat="189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860651" y="5704331"/>
            <a:ext cx="823599" cy="6177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0094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D94172-01BC-4DA0-BBAD-793CD4862645}" type="datetimeFigureOut">
              <a:rPr lang="en-US" smtClean="0"/>
              <a:t>5/21/2026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228EC00-AD08-4C54-9902-57A151CC7F21}" type="slidenum">
              <a:rPr lang="en-US" smtClean="0"/>
              <a:t>‹#›</a:t>
            </a:fld>
            <a:endParaRPr lang="en-US"/>
          </a:p>
        </p:txBody>
      </p:sp>
    </p:spTree>
    <p:extLst>
      <p:ext uri="{BB962C8B-B14F-4D97-AF65-F5344CB8AC3E}">
        <p14:creationId xmlns:p14="http://schemas.microsoft.com/office/powerpoint/2010/main" val="452293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D94172-01BC-4DA0-BBAD-793CD4862645}" type="datetimeFigureOut">
              <a:rPr lang="en-US" smtClean="0"/>
              <a:t>5/21/2026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228EC00-AD08-4C54-9902-57A151CC7F21}" type="slidenum">
              <a:rPr lang="en-US" smtClean="0"/>
              <a:t>‹#›</a:t>
            </a:fld>
            <a:endParaRPr lang="en-US"/>
          </a:p>
        </p:txBody>
      </p:sp>
    </p:spTree>
    <p:extLst>
      <p:ext uri="{BB962C8B-B14F-4D97-AF65-F5344CB8AC3E}">
        <p14:creationId xmlns:p14="http://schemas.microsoft.com/office/powerpoint/2010/main" val="1434526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D94172-01BC-4DA0-BBAD-793CD4862645}" type="datetimeFigureOut">
              <a:rPr lang="en-US" smtClean="0"/>
              <a:t>5/21/2026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228EC00-AD08-4C54-9902-57A151CC7F21}" type="slidenum">
              <a:rPr lang="en-US" smtClean="0"/>
              <a:t>‹#›</a:t>
            </a:fld>
            <a:endParaRPr lang="en-US"/>
          </a:p>
        </p:txBody>
      </p:sp>
    </p:spTree>
    <p:extLst>
      <p:ext uri="{BB962C8B-B14F-4D97-AF65-F5344CB8AC3E}">
        <p14:creationId xmlns:p14="http://schemas.microsoft.com/office/powerpoint/2010/main" val="3786950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D94172-01BC-4DA0-BBAD-793CD4862645}" type="datetimeFigureOut">
              <a:rPr lang="en-US" smtClean="0"/>
              <a:t>5/21/2026</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228EC00-AD08-4C54-9902-57A151CC7F21}"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95276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DD94172-01BC-4DA0-BBAD-793CD4862645}" type="datetimeFigureOut">
              <a:rPr lang="en-US" smtClean="0"/>
              <a:t>5/21/2026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228EC00-AD08-4C54-9902-57A151CC7F21}" type="slidenum">
              <a:rPr lang="en-US" smtClean="0"/>
              <a:t>‹#›</a:t>
            </a:fld>
            <a:endParaRPr lang="en-US"/>
          </a:p>
        </p:txBody>
      </p:sp>
    </p:spTree>
    <p:extLst>
      <p:ext uri="{BB962C8B-B14F-4D97-AF65-F5344CB8AC3E}">
        <p14:creationId xmlns:p14="http://schemas.microsoft.com/office/powerpoint/2010/main" val="38546960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DD94172-01BC-4DA0-BBAD-793CD4862645}" type="datetimeFigureOut">
              <a:rPr lang="en-US" smtClean="0"/>
              <a:t>5/21/2026</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228EC00-AD08-4C54-9902-57A151CC7F21}"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296999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DD94172-01BC-4DA0-BBAD-793CD4862645}" type="datetimeFigureOut">
              <a:rPr lang="en-US" smtClean="0"/>
              <a:t>5/21/2026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228EC00-AD08-4C54-9902-57A151CC7F21}" type="slidenum">
              <a:rPr lang="en-US" smtClean="0"/>
              <a:t>‹#›</a:t>
            </a:fld>
            <a:endParaRPr lang="en-US"/>
          </a:p>
        </p:txBody>
      </p:sp>
    </p:spTree>
    <p:extLst>
      <p:ext uri="{BB962C8B-B14F-4D97-AF65-F5344CB8AC3E}">
        <p14:creationId xmlns:p14="http://schemas.microsoft.com/office/powerpoint/2010/main" val="18604810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94172-01BC-4DA0-BBAD-793CD4862645}" type="datetimeFigureOut">
              <a:rPr lang="en-US" smtClean="0"/>
              <a:t>5/21/2026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228EC00-AD08-4C54-9902-57A151CC7F21}" type="slidenum">
              <a:rPr lang="en-US" smtClean="0"/>
              <a:t>‹#›</a:t>
            </a:fld>
            <a:endParaRPr lang="en-US"/>
          </a:p>
        </p:txBody>
      </p:sp>
    </p:spTree>
    <p:extLst>
      <p:ext uri="{BB962C8B-B14F-4D97-AF65-F5344CB8AC3E}">
        <p14:creationId xmlns:p14="http://schemas.microsoft.com/office/powerpoint/2010/main" val="42230303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94172-01BC-4DA0-BBAD-793CD4862645}" type="datetimeFigureOut">
              <a:rPr lang="en-US" smtClean="0"/>
              <a:t>5/21/2026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228EC00-AD08-4C54-9902-57A151CC7F21}" type="slidenum">
              <a:rPr lang="en-US" smtClean="0"/>
              <a:t>‹#›</a:t>
            </a:fld>
            <a:endParaRPr lang="en-US"/>
          </a:p>
        </p:txBody>
      </p:sp>
    </p:spTree>
    <p:extLst>
      <p:ext uri="{BB962C8B-B14F-4D97-AF65-F5344CB8AC3E}">
        <p14:creationId xmlns:p14="http://schemas.microsoft.com/office/powerpoint/2010/main" val="1354325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DD94172-01BC-4DA0-BBAD-793CD4862645}" type="datetimeFigureOut">
              <a:rPr lang="en-US" smtClean="0"/>
              <a:t>5/21/2026</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228EC00-AD08-4C54-9902-57A151CC7F21}" type="slidenum">
              <a:rPr lang="en-US" smtClean="0"/>
              <a:t>‹#›</a:t>
            </a:fld>
            <a:endParaRPr lang="en-US"/>
          </a:p>
        </p:txBody>
      </p:sp>
    </p:spTree>
    <p:extLst>
      <p:ext uri="{BB962C8B-B14F-4D97-AF65-F5344CB8AC3E}">
        <p14:creationId xmlns:p14="http://schemas.microsoft.com/office/powerpoint/2010/main" val="70648778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3.wdp"/></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microsoft.com/office/2007/relationships/hdphoto" Target="../media/hdphoto6.wdp"/><Relationship Id="rId5" Type="http://schemas.openxmlformats.org/officeDocument/2006/relationships/image" Target="../media/image15.png"/><Relationship Id="rId10" Type="http://schemas.microsoft.com/office/2007/relationships/hdphoto" Target="../media/hdphoto8.wdp"/><Relationship Id="rId4" Type="http://schemas.microsoft.com/office/2007/relationships/hdphoto" Target="../media/hdphoto5.wdp"/><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microsoft.com/office/2007/relationships/hdphoto" Target="../media/hdphoto9.wdp"/><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hyperlink" Target="https://www.ted.com/talks/drew_berry_animations_of_unseeable_biology?utm_campaign=tedspread&amp;utm_medium=referral&amp;utm_source=tedcomshare"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5.png"/><Relationship Id="rId18" Type="http://schemas.openxmlformats.org/officeDocument/2006/relationships/image" Target="../media/image38.png"/><Relationship Id="rId3" Type="http://schemas.openxmlformats.org/officeDocument/2006/relationships/image" Target="../media/image27.png"/><Relationship Id="rId7" Type="http://schemas.openxmlformats.org/officeDocument/2006/relationships/image" Target="../media/image30.png"/><Relationship Id="rId12" Type="http://schemas.openxmlformats.org/officeDocument/2006/relationships/image" Target="../media/image34.png"/><Relationship Id="rId17" Type="http://schemas.openxmlformats.org/officeDocument/2006/relationships/image" Target="../media/image37.png"/><Relationship Id="rId2" Type="http://schemas.openxmlformats.org/officeDocument/2006/relationships/notesSlide" Target="../notesSlides/notesSlide16.xml"/><Relationship Id="rId16" Type="http://schemas.microsoft.com/office/2007/relationships/hdphoto" Target="../media/hdphoto13.wdp"/><Relationship Id="rId1" Type="http://schemas.openxmlformats.org/officeDocument/2006/relationships/slideLayout" Target="../slideLayouts/slideLayout2.xml"/><Relationship Id="rId6" Type="http://schemas.microsoft.com/office/2007/relationships/hdphoto" Target="../media/hdphoto10.wdp"/><Relationship Id="rId11" Type="http://schemas.microsoft.com/office/2007/relationships/hdphoto" Target="../media/hdphoto11.wdp"/><Relationship Id="rId5" Type="http://schemas.openxmlformats.org/officeDocument/2006/relationships/image" Target="../media/image29.png"/><Relationship Id="rId15" Type="http://schemas.openxmlformats.org/officeDocument/2006/relationships/image" Target="../media/image36.png"/><Relationship Id="rId10" Type="http://schemas.openxmlformats.org/officeDocument/2006/relationships/image" Target="../media/image33.png"/><Relationship Id="rId19" Type="http://schemas.openxmlformats.org/officeDocument/2006/relationships/image" Target="../media/image39.png"/><Relationship Id="rId4" Type="http://schemas.openxmlformats.org/officeDocument/2006/relationships/image" Target="../media/image28.png"/><Relationship Id="rId9" Type="http://schemas.openxmlformats.org/officeDocument/2006/relationships/image" Target="../media/image32.png"/><Relationship Id="rId14" Type="http://schemas.microsoft.com/office/2007/relationships/hdphoto" Target="../media/hdphoto12.wdp"/></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8" Type="http://schemas.microsoft.com/office/2007/relationships/hdphoto" Target="../media/hdphoto10.wdp"/><Relationship Id="rId13" Type="http://schemas.microsoft.com/office/2007/relationships/hdphoto" Target="../media/hdphoto12.wdp"/><Relationship Id="rId3" Type="http://schemas.openxmlformats.org/officeDocument/2006/relationships/image" Target="../media/image42.png"/><Relationship Id="rId7" Type="http://schemas.openxmlformats.org/officeDocument/2006/relationships/image" Target="../media/image29.png"/><Relationship Id="rId12"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48.png"/><Relationship Id="rId5" Type="http://schemas.openxmlformats.org/officeDocument/2006/relationships/image" Target="../media/image44.png"/><Relationship Id="rId10" Type="http://schemas.openxmlformats.org/officeDocument/2006/relationships/image" Target="../media/image47.PNG"/><Relationship Id="rId4" Type="http://schemas.openxmlformats.org/officeDocument/2006/relationships/image" Target="../media/image43.PNG"/><Relationship Id="rId9"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0.jpg"/></Relationships>
</file>

<file path=ppt/slides/_rels/slide2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8.JPG"/><Relationship Id="rId5" Type="http://schemas.openxmlformats.org/officeDocument/2006/relationships/image" Target="../media/image57.png"/><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8.JPG"/><Relationship Id="rId5" Type="http://schemas.openxmlformats.org/officeDocument/2006/relationships/image" Target="../media/image59.png"/><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3" Type="http://schemas.openxmlformats.org/officeDocument/2006/relationships/image" Target="../media/image58.JPG"/><Relationship Id="rId7" Type="http://schemas.openxmlformats.org/officeDocument/2006/relationships/image" Target="../media/image59.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60.png"/></Relationships>
</file>

<file path=ppt/slides/_rels/slide27.xml.rels><?xml version="1.0" encoding="UTF-8" standalone="yes"?>
<Relationships xmlns="http://schemas.openxmlformats.org/package/2006/relationships"><Relationship Id="rId3" Type="http://schemas.openxmlformats.org/officeDocument/2006/relationships/image" Target="../media/image58.JPG"/><Relationship Id="rId7" Type="http://schemas.openxmlformats.org/officeDocument/2006/relationships/image" Target="../media/image59.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60.png"/></Relationships>
</file>

<file path=ppt/slides/_rels/slide2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29.xml.rels><?xml version="1.0" encoding="UTF-8" standalone="yes"?>
<Relationships xmlns="http://schemas.openxmlformats.org/package/2006/relationships"><Relationship Id="rId3" Type="http://schemas.openxmlformats.org/officeDocument/2006/relationships/image" Target="../media/image58.JPG"/><Relationship Id="rId7" Type="http://schemas.openxmlformats.org/officeDocument/2006/relationships/image" Target="../media/image62.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61.png"/><Relationship Id="rId4" Type="http://schemas.openxmlformats.org/officeDocument/2006/relationships/image" Target="../media/image6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64.JPG"/></Relationships>
</file>

<file path=ppt/slides/_rels/slide3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65.png"/><Relationship Id="rId4" Type="http://schemas.openxmlformats.org/officeDocument/2006/relationships/image" Target="../media/image64.JPG"/></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microsoft.com/office/2007/relationships/hdphoto" Target="../media/hdphoto14.wdp"/></Relationships>
</file>

<file path=ppt/slides/_rels/slide3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5.png"/><Relationship Id="rId5" Type="http://schemas.microsoft.com/office/2007/relationships/hdphoto" Target="../media/hdphoto15.wdp"/><Relationship Id="rId4" Type="http://schemas.openxmlformats.org/officeDocument/2006/relationships/image" Target="../media/image72.png"/></Relationships>
</file>

<file path=ppt/slides/_rels/slide4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69" name="Rectangle 53">
            <a:extLst>
              <a:ext uri="{FF2B5EF4-FFF2-40B4-BE49-F238E27FC236}">
                <a16:creationId xmlns:a16="http://schemas.microsoft.com/office/drawing/2014/main" id="{0BC7D22A-3C31-4046-A4DD-443AA6A6D3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3" name="Group 55">
            <a:extLst>
              <a:ext uri="{FF2B5EF4-FFF2-40B4-BE49-F238E27FC236}">
                <a16:creationId xmlns:a16="http://schemas.microsoft.com/office/drawing/2014/main" id="{F8D5C6AE-ED4F-4CBA-A76C-9B5FB0DB0B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87364" y="228600"/>
            <a:ext cx="2851523" cy="6638625"/>
            <a:chOff x="2487613" y="285750"/>
            <a:chExt cx="2428875" cy="5654676"/>
          </a:xfrm>
        </p:grpSpPr>
        <p:sp>
          <p:nvSpPr>
            <p:cNvPr id="57" name="Freeform 11">
              <a:extLst>
                <a:ext uri="{FF2B5EF4-FFF2-40B4-BE49-F238E27FC236}">
                  <a16:creationId xmlns:a16="http://schemas.microsoft.com/office/drawing/2014/main" id="{41ED80F9-2570-4956-B71C-46595B604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85" name="Freeform 12">
              <a:extLst>
                <a:ext uri="{FF2B5EF4-FFF2-40B4-BE49-F238E27FC236}">
                  <a16:creationId xmlns:a16="http://schemas.microsoft.com/office/drawing/2014/main" id="{7C5A4893-9CCD-46F0-98BD-3FECFB7A53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59" name="Freeform 13">
              <a:extLst>
                <a:ext uri="{FF2B5EF4-FFF2-40B4-BE49-F238E27FC236}">
                  <a16:creationId xmlns:a16="http://schemas.microsoft.com/office/drawing/2014/main" id="{B589D522-7164-489B-A975-33CA327F48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60" name="Freeform 14">
              <a:extLst>
                <a:ext uri="{FF2B5EF4-FFF2-40B4-BE49-F238E27FC236}">
                  <a16:creationId xmlns:a16="http://schemas.microsoft.com/office/drawing/2014/main" id="{B4F85399-8692-43F0-85D1-67ED7CB40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61" name="Freeform 15">
              <a:extLst>
                <a:ext uri="{FF2B5EF4-FFF2-40B4-BE49-F238E27FC236}">
                  <a16:creationId xmlns:a16="http://schemas.microsoft.com/office/drawing/2014/main" id="{B53E62C1-3FF0-40F9-ADBB-08E0BFBC58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62" name="Freeform 16">
              <a:extLst>
                <a:ext uri="{FF2B5EF4-FFF2-40B4-BE49-F238E27FC236}">
                  <a16:creationId xmlns:a16="http://schemas.microsoft.com/office/drawing/2014/main" id="{FF121ACB-BC0C-4DFA-B382-25B79E7849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63" name="Freeform 17">
              <a:extLst>
                <a:ext uri="{FF2B5EF4-FFF2-40B4-BE49-F238E27FC236}">
                  <a16:creationId xmlns:a16="http://schemas.microsoft.com/office/drawing/2014/main" id="{A58394D9-3789-4BEA-A789-FEA079072B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64" name="Freeform 18">
              <a:extLst>
                <a:ext uri="{FF2B5EF4-FFF2-40B4-BE49-F238E27FC236}">
                  <a16:creationId xmlns:a16="http://schemas.microsoft.com/office/drawing/2014/main" id="{E1BAAD7A-4A6B-4557-BFDD-0F30D8E9A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65" name="Freeform 19">
              <a:extLst>
                <a:ext uri="{FF2B5EF4-FFF2-40B4-BE49-F238E27FC236}">
                  <a16:creationId xmlns:a16="http://schemas.microsoft.com/office/drawing/2014/main" id="{5B105CAF-1476-4DB5-AB48-0840BB2575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66" name="Freeform 20">
              <a:extLst>
                <a:ext uri="{FF2B5EF4-FFF2-40B4-BE49-F238E27FC236}">
                  <a16:creationId xmlns:a16="http://schemas.microsoft.com/office/drawing/2014/main" id="{7D1B070A-B475-4F8E-BCA1-FDF0346E77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67" name="Freeform 21">
              <a:extLst>
                <a:ext uri="{FF2B5EF4-FFF2-40B4-BE49-F238E27FC236}">
                  <a16:creationId xmlns:a16="http://schemas.microsoft.com/office/drawing/2014/main" id="{192B1344-7B9B-4BC9-B560-D3EC9ECDD8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68" name="Freeform 22">
              <a:extLst>
                <a:ext uri="{FF2B5EF4-FFF2-40B4-BE49-F238E27FC236}">
                  <a16:creationId xmlns:a16="http://schemas.microsoft.com/office/drawing/2014/main" id="{29C35314-956E-4521-9A13-980A05FCCB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sp>
        <p:nvSpPr>
          <p:cNvPr id="2" name="Title 1"/>
          <p:cNvSpPr>
            <a:spLocks noGrp="1"/>
          </p:cNvSpPr>
          <p:nvPr>
            <p:ph type="ctrTitle"/>
          </p:nvPr>
        </p:nvSpPr>
        <p:spPr>
          <a:xfrm>
            <a:off x="8324602" y="935646"/>
            <a:ext cx="3181597" cy="3841735"/>
          </a:xfrm>
        </p:spPr>
        <p:txBody>
          <a:bodyPr>
            <a:normAutofit/>
          </a:bodyPr>
          <a:lstStyle/>
          <a:p>
            <a:r>
              <a:rPr lang="en-US" sz="4400" dirty="0"/>
              <a:t>The Genetics of </a:t>
            </a:r>
            <a:r>
              <a:rPr lang="en-US" sz="4400" dirty="0" err="1"/>
              <a:t>Selu</a:t>
            </a:r>
            <a:endParaRPr lang="en-US" sz="4400" dirty="0"/>
          </a:p>
        </p:txBody>
      </p:sp>
      <p:pic>
        <p:nvPicPr>
          <p:cNvPr id="4" name="Picture 3" descr="Photograph of a bronze statue of Selu, the corn mother, depicting a woman holding a small basket and walking, set against a solid mustard yellow circular background. Statue features detailed clothing folds and a corn stalk near the legs. ">
            <a:extLst>
              <a:ext uri="{FF2B5EF4-FFF2-40B4-BE49-F238E27FC236}">
                <a16:creationId xmlns:a16="http://schemas.microsoft.com/office/drawing/2014/main" id="{47A2756B-D2E9-4648-8882-97EBF69F7187}"/>
              </a:ext>
            </a:extLst>
          </p:cNvPr>
          <p:cNvPicPr>
            <a:picLocks noChangeAspect="1"/>
          </p:cNvPicPr>
          <p:nvPr/>
        </p:nvPicPr>
        <p:blipFill rotWithShape="1">
          <a:blip r:embed="rId3">
            <a:extLst>
              <a:ext uri="{28A0092B-C50C-407E-A947-70E740481C1C}">
                <a14:useLocalDpi xmlns:a14="http://schemas.microsoft.com/office/drawing/2010/main" val="0"/>
              </a:ext>
            </a:extLst>
          </a:blip>
          <a:srcRect l="22800" r="13598"/>
          <a:stretch/>
        </p:blipFill>
        <p:spPr>
          <a:xfrm>
            <a:off x="1" y="10"/>
            <a:ext cx="6100402" cy="6857990"/>
          </a:xfrm>
          <a:prstGeom prst="rect">
            <a:avLst/>
          </a:prstGeom>
        </p:spPr>
      </p:pic>
      <p:grpSp>
        <p:nvGrpSpPr>
          <p:cNvPr id="70" name="Group 69">
            <a:extLst>
              <a:ext uri="{FF2B5EF4-FFF2-40B4-BE49-F238E27FC236}">
                <a16:creationId xmlns:a16="http://schemas.microsoft.com/office/drawing/2014/main" id="{12A59AA7-650F-4999-9CA5-3766542897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14579" y="-786"/>
            <a:ext cx="2356675" cy="6854040"/>
            <a:chOff x="6627813" y="194833"/>
            <a:chExt cx="1952625" cy="5678918"/>
          </a:xfrm>
        </p:grpSpPr>
        <p:sp>
          <p:nvSpPr>
            <p:cNvPr id="71" name="Freeform 27">
              <a:extLst>
                <a:ext uri="{FF2B5EF4-FFF2-40B4-BE49-F238E27FC236}">
                  <a16:creationId xmlns:a16="http://schemas.microsoft.com/office/drawing/2014/main" id="{D46E80DF-1070-4942-8D8C-68B2687898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72" name="Freeform 28">
              <a:extLst>
                <a:ext uri="{FF2B5EF4-FFF2-40B4-BE49-F238E27FC236}">
                  <a16:creationId xmlns:a16="http://schemas.microsoft.com/office/drawing/2014/main" id="{4EC4F99E-13A3-4C47-B6BE-5A3F5EB21C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73" name="Freeform 29">
              <a:extLst>
                <a:ext uri="{FF2B5EF4-FFF2-40B4-BE49-F238E27FC236}">
                  <a16:creationId xmlns:a16="http://schemas.microsoft.com/office/drawing/2014/main" id="{45E840C0-D999-43D6-B94B-C7CBCAC9E7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74" name="Freeform 30">
              <a:extLst>
                <a:ext uri="{FF2B5EF4-FFF2-40B4-BE49-F238E27FC236}">
                  <a16:creationId xmlns:a16="http://schemas.microsoft.com/office/drawing/2014/main" id="{10685953-9653-4CA1-8B8A-96E8B6CEC1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75" name="Freeform 31">
              <a:extLst>
                <a:ext uri="{FF2B5EF4-FFF2-40B4-BE49-F238E27FC236}">
                  <a16:creationId xmlns:a16="http://schemas.microsoft.com/office/drawing/2014/main" id="{09D300D0-C755-4A21-8A66-E7C43DB5BC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76" name="Freeform 32">
              <a:extLst>
                <a:ext uri="{FF2B5EF4-FFF2-40B4-BE49-F238E27FC236}">
                  <a16:creationId xmlns:a16="http://schemas.microsoft.com/office/drawing/2014/main" id="{67F70228-CC75-473D-9220-52CFBB91C7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77" name="Freeform 33">
              <a:extLst>
                <a:ext uri="{FF2B5EF4-FFF2-40B4-BE49-F238E27FC236}">
                  <a16:creationId xmlns:a16="http://schemas.microsoft.com/office/drawing/2014/main" id="{DD04006F-1DA1-4640-8CB4-F36CB441EF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78" name="Freeform 34">
              <a:extLst>
                <a:ext uri="{FF2B5EF4-FFF2-40B4-BE49-F238E27FC236}">
                  <a16:creationId xmlns:a16="http://schemas.microsoft.com/office/drawing/2014/main" id="{BB29BE4A-FA75-43BE-B406-32F311B4CA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79" name="Freeform 35">
              <a:extLst>
                <a:ext uri="{FF2B5EF4-FFF2-40B4-BE49-F238E27FC236}">
                  <a16:creationId xmlns:a16="http://schemas.microsoft.com/office/drawing/2014/main" id="{EDC9D240-B519-46A8-9E00-9F11AF02ED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80" name="Freeform 36">
              <a:extLst>
                <a:ext uri="{FF2B5EF4-FFF2-40B4-BE49-F238E27FC236}">
                  <a16:creationId xmlns:a16="http://schemas.microsoft.com/office/drawing/2014/main" id="{F6F6A2F8-D301-4B55-8AF7-F6B6ECC128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81" name="Freeform 37">
              <a:extLst>
                <a:ext uri="{FF2B5EF4-FFF2-40B4-BE49-F238E27FC236}">
                  <a16:creationId xmlns:a16="http://schemas.microsoft.com/office/drawing/2014/main" id="{364CB1D7-4A03-4305-86B4-9BF39D906D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82" name="Freeform 38">
              <a:extLst>
                <a:ext uri="{FF2B5EF4-FFF2-40B4-BE49-F238E27FC236}">
                  <a16:creationId xmlns:a16="http://schemas.microsoft.com/office/drawing/2014/main" id="{F6AB9314-140A-41AE-BC1C-1EE29670F7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84" name="Rectangle 83">
            <a:extLst>
              <a:ext uri="{FF2B5EF4-FFF2-40B4-BE49-F238E27FC236}">
                <a16:creationId xmlns:a16="http://schemas.microsoft.com/office/drawing/2014/main" id="{51268182-6E4D-42DF-81E8-EF1F829BCE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7355"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6" name="Freeform 33">
            <a:extLst>
              <a:ext uri="{FF2B5EF4-FFF2-40B4-BE49-F238E27FC236}">
                <a16:creationId xmlns:a16="http://schemas.microsoft.com/office/drawing/2014/main" id="{6292912F-F5FC-4001-9EA1-927D886F6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087355"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p:nvSpPr>
          <p:cNvPr id="35" name="Content Placeholder 22">
            <a:extLst>
              <a:ext uri="{FF2B5EF4-FFF2-40B4-BE49-F238E27FC236}">
                <a16:creationId xmlns:a16="http://schemas.microsoft.com/office/drawing/2014/main" id="{0D27F62D-25A0-4D67-8F84-9186F31E48FE}"/>
              </a:ext>
            </a:extLst>
          </p:cNvPr>
          <p:cNvSpPr txBox="1">
            <a:spLocks/>
          </p:cNvSpPr>
          <p:nvPr/>
        </p:nvSpPr>
        <p:spPr>
          <a:xfrm>
            <a:off x="145156" y="6309947"/>
            <a:ext cx="1932348" cy="412971"/>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900" dirty="0" err="1">
                <a:solidFill>
                  <a:srgbClr val="D07716"/>
                </a:solidFill>
              </a:rPr>
              <a:t>Selu</a:t>
            </a:r>
            <a:r>
              <a:rPr lang="en-US" sz="900" dirty="0">
                <a:solidFill>
                  <a:srgbClr val="D07716"/>
                </a:solidFill>
              </a:rPr>
              <a:t> illustration: B. Bramhall / NPS from photo by J. Metz</a:t>
            </a:r>
          </a:p>
        </p:txBody>
      </p:sp>
      <p:pic>
        <p:nvPicPr>
          <p:cNvPr id="5" name="Picture 4" descr="Park Service Logo, Arrowhead with sequoia, mountain, buffalo, and lake">
            <a:extLst>
              <a:ext uri="{FF2B5EF4-FFF2-40B4-BE49-F238E27FC236}">
                <a16:creationId xmlns:a16="http://schemas.microsoft.com/office/drawing/2014/main" id="{FA661F71-0DC8-4173-830C-718176E6AC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30053" y="5768937"/>
            <a:ext cx="574823" cy="734859"/>
          </a:xfrm>
          <a:prstGeom prst="rect">
            <a:avLst/>
          </a:prstGeom>
        </p:spPr>
      </p:pic>
      <p:pic>
        <p:nvPicPr>
          <p:cNvPr id="7" name="Picture 6" descr="SPIN logo, a black spiral with the words Seeking Paths in Nature at the outside">
            <a:extLst>
              <a:ext uri="{FF2B5EF4-FFF2-40B4-BE49-F238E27FC236}">
                <a16:creationId xmlns:a16="http://schemas.microsoft.com/office/drawing/2014/main" id="{1118FBD4-6361-48DD-8B6A-7E95D14F8A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38453" y="5840876"/>
            <a:ext cx="618939" cy="662920"/>
          </a:xfrm>
          <a:prstGeom prst="rect">
            <a:avLst/>
          </a:prstGeom>
        </p:spPr>
      </p:pic>
    </p:spTree>
    <p:extLst>
      <p:ext uri="{BB962C8B-B14F-4D97-AF65-F5344CB8AC3E}">
        <p14:creationId xmlns:p14="http://schemas.microsoft.com/office/powerpoint/2010/main" val="3692136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66BF9EE-F7AC-4FA5-AC7E-001B3A642F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0" name="Freeform 11">
              <a:extLst>
                <a:ext uri="{FF2B5EF4-FFF2-40B4-BE49-F238E27FC236}">
                  <a16:creationId xmlns:a16="http://schemas.microsoft.com/office/drawing/2014/main" id="{3B48D182-44E3-4D8B-ACEF-F1A900BE4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1" name="Freeform 12">
              <a:extLst>
                <a:ext uri="{FF2B5EF4-FFF2-40B4-BE49-F238E27FC236}">
                  <a16:creationId xmlns:a16="http://schemas.microsoft.com/office/drawing/2014/main" id="{355A535A-A489-477F-A314-593AA8CAF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2" name="Freeform 13">
              <a:extLst>
                <a:ext uri="{FF2B5EF4-FFF2-40B4-BE49-F238E27FC236}">
                  <a16:creationId xmlns:a16="http://schemas.microsoft.com/office/drawing/2014/main" id="{954C2D4C-FD83-4EF4-9312-04442ABD6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3" name="Freeform 14">
              <a:extLst>
                <a:ext uri="{FF2B5EF4-FFF2-40B4-BE49-F238E27FC236}">
                  <a16:creationId xmlns:a16="http://schemas.microsoft.com/office/drawing/2014/main" id="{C20701C2-CD9A-4698-BC97-E1085820C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4" name="Freeform 15">
              <a:extLst>
                <a:ext uri="{FF2B5EF4-FFF2-40B4-BE49-F238E27FC236}">
                  <a16:creationId xmlns:a16="http://schemas.microsoft.com/office/drawing/2014/main" id="{62575C35-466F-42AE-87A1-D691849AB8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5" name="Freeform 16">
              <a:extLst>
                <a:ext uri="{FF2B5EF4-FFF2-40B4-BE49-F238E27FC236}">
                  <a16:creationId xmlns:a16="http://schemas.microsoft.com/office/drawing/2014/main" id="{58236F37-6119-45AC-80A0-CD2C311B5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6" name="Freeform 17">
              <a:extLst>
                <a:ext uri="{FF2B5EF4-FFF2-40B4-BE49-F238E27FC236}">
                  <a16:creationId xmlns:a16="http://schemas.microsoft.com/office/drawing/2014/main" id="{F3FDD799-39FE-4D6F-9A64-2F472B215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7" name="Freeform 18">
              <a:extLst>
                <a:ext uri="{FF2B5EF4-FFF2-40B4-BE49-F238E27FC236}">
                  <a16:creationId xmlns:a16="http://schemas.microsoft.com/office/drawing/2014/main" id="{9820D241-1D49-442C-A95A-00BC1BF9E2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8" name="Freeform 19">
              <a:extLst>
                <a:ext uri="{FF2B5EF4-FFF2-40B4-BE49-F238E27FC236}">
                  <a16:creationId xmlns:a16="http://schemas.microsoft.com/office/drawing/2014/main" id="{EBC2197C-B383-4866-8ABD-74222400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9" name="Freeform 20">
              <a:extLst>
                <a:ext uri="{FF2B5EF4-FFF2-40B4-BE49-F238E27FC236}">
                  <a16:creationId xmlns:a16="http://schemas.microsoft.com/office/drawing/2014/main" id="{404B06AA-FC93-4471-9DE4-56A401E70A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0" name="Freeform 21">
              <a:extLst>
                <a:ext uri="{FF2B5EF4-FFF2-40B4-BE49-F238E27FC236}">
                  <a16:creationId xmlns:a16="http://schemas.microsoft.com/office/drawing/2014/main" id="{E580600C-013F-4FAF-8FB7-4CC0FA80A9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1" name="Freeform 22">
              <a:extLst>
                <a:ext uri="{FF2B5EF4-FFF2-40B4-BE49-F238E27FC236}">
                  <a16:creationId xmlns:a16="http://schemas.microsoft.com/office/drawing/2014/main" id="{9BFCF199-64B2-4AEE-88C4-E954ABF36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3" name="Group 22">
            <a:extLst>
              <a:ext uri="{FF2B5EF4-FFF2-40B4-BE49-F238E27FC236}">
                <a16:creationId xmlns:a16="http://schemas.microsoft.com/office/drawing/2014/main" id="{E312DBA5-56D8-42B2-BA94-28168C2A67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4" name="Freeform 27">
              <a:extLst>
                <a:ext uri="{FF2B5EF4-FFF2-40B4-BE49-F238E27FC236}">
                  <a16:creationId xmlns:a16="http://schemas.microsoft.com/office/drawing/2014/main" id="{7AD46C74-3117-46B0-B267-0F61B57CA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5" name="Freeform 28">
              <a:extLst>
                <a:ext uri="{FF2B5EF4-FFF2-40B4-BE49-F238E27FC236}">
                  <a16:creationId xmlns:a16="http://schemas.microsoft.com/office/drawing/2014/main" id="{8C13B810-9664-45D8-8510-D6ED0ADD7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6" name="Freeform 29">
              <a:extLst>
                <a:ext uri="{FF2B5EF4-FFF2-40B4-BE49-F238E27FC236}">
                  <a16:creationId xmlns:a16="http://schemas.microsoft.com/office/drawing/2014/main" id="{10306E52-A922-4458-BCCE-C3C840CC7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7" name="Freeform 30">
              <a:extLst>
                <a:ext uri="{FF2B5EF4-FFF2-40B4-BE49-F238E27FC236}">
                  <a16:creationId xmlns:a16="http://schemas.microsoft.com/office/drawing/2014/main" id="{CB578819-B7E7-4250-932F-52AE2A2A9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8" name="Freeform 31">
              <a:extLst>
                <a:ext uri="{FF2B5EF4-FFF2-40B4-BE49-F238E27FC236}">
                  <a16:creationId xmlns:a16="http://schemas.microsoft.com/office/drawing/2014/main" id="{454B9C91-B623-424A-B16E-F764F189D3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29" name="Freeform 32">
              <a:extLst>
                <a:ext uri="{FF2B5EF4-FFF2-40B4-BE49-F238E27FC236}">
                  <a16:creationId xmlns:a16="http://schemas.microsoft.com/office/drawing/2014/main" id="{EFD03C4A-8484-41E6-B458-032F1DCA7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0" name="Freeform 33">
              <a:extLst>
                <a:ext uri="{FF2B5EF4-FFF2-40B4-BE49-F238E27FC236}">
                  <a16:creationId xmlns:a16="http://schemas.microsoft.com/office/drawing/2014/main" id="{DDC2F3C3-1D4E-4913-9C5C-F9A65B47E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1" name="Freeform 34">
              <a:extLst>
                <a:ext uri="{FF2B5EF4-FFF2-40B4-BE49-F238E27FC236}">
                  <a16:creationId xmlns:a16="http://schemas.microsoft.com/office/drawing/2014/main" id="{1E15BCA2-2420-4C53-ADE9-40FBAC2384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2" name="Freeform 35">
              <a:extLst>
                <a:ext uri="{FF2B5EF4-FFF2-40B4-BE49-F238E27FC236}">
                  <a16:creationId xmlns:a16="http://schemas.microsoft.com/office/drawing/2014/main" id="{73D5FBF4-7129-4C51-B603-E3BC33419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3" name="Freeform 36">
              <a:extLst>
                <a:ext uri="{FF2B5EF4-FFF2-40B4-BE49-F238E27FC236}">
                  <a16:creationId xmlns:a16="http://schemas.microsoft.com/office/drawing/2014/main" id="{0165B164-CE2A-494C-88FC-507232B37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4" name="Freeform 37">
              <a:extLst>
                <a:ext uri="{FF2B5EF4-FFF2-40B4-BE49-F238E27FC236}">
                  <a16:creationId xmlns:a16="http://schemas.microsoft.com/office/drawing/2014/main" id="{87F127E5-B10B-4D18-BCF0-E7C3C7F40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5" name="Freeform 38">
              <a:extLst>
                <a:ext uri="{FF2B5EF4-FFF2-40B4-BE49-F238E27FC236}">
                  <a16:creationId xmlns:a16="http://schemas.microsoft.com/office/drawing/2014/main" id="{FC692D59-F28D-4E42-B435-225F2C6CFA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37" name="Rectangle 36">
            <a:extLst>
              <a:ext uri="{FF2B5EF4-FFF2-40B4-BE49-F238E27FC236}">
                <a16:creationId xmlns:a16="http://schemas.microsoft.com/office/drawing/2014/main" id="{1996130F-9AB5-4DE9-8574-3AF891C5C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9" name="Freeform 6">
            <a:extLst>
              <a:ext uri="{FF2B5EF4-FFF2-40B4-BE49-F238E27FC236}">
                <a16:creationId xmlns:a16="http://schemas.microsoft.com/office/drawing/2014/main" id="{3623DEAC-F39C-45D6-86DC-1033F6429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41" name="Rectangle 40">
            <a:extLst>
              <a:ext uri="{FF2B5EF4-FFF2-40B4-BE49-F238E27FC236}">
                <a16:creationId xmlns:a16="http://schemas.microsoft.com/office/drawing/2014/main" id="{A692209D-B607-46C3-8560-07AF722916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94874638-CF15-4908-BC4B-4908744D0B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40279" y="967417"/>
            <a:ext cx="3778870" cy="3943250"/>
          </a:xfrm>
        </p:spPr>
        <p:txBody>
          <a:bodyPr vert="horz" lIns="91440" tIns="45720" rIns="91440" bIns="45720" rtlCol="0" anchor="b">
            <a:normAutofit/>
          </a:bodyPr>
          <a:lstStyle/>
          <a:p>
            <a:r>
              <a:rPr lang="en-US" sz="4000" b="1">
                <a:solidFill>
                  <a:srgbClr val="FEFFFF"/>
                </a:solidFill>
              </a:rPr>
              <a:t>Legend of Selu</a:t>
            </a:r>
          </a:p>
        </p:txBody>
      </p:sp>
      <p:sp>
        <p:nvSpPr>
          <p:cNvPr id="45" name="Freeform 5">
            <a:extLst>
              <a:ext uri="{FF2B5EF4-FFF2-40B4-BE49-F238E27FC236}">
                <a16:creationId xmlns:a16="http://schemas.microsoft.com/office/drawing/2014/main" id="{5F1B8348-CD6E-4561-A704-C232D9A2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5404022"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4" name="Picture 3" descr="An ancient drawing from the Museum of the Cherokee People of a woman with outstretched arms, adorned with jewelry and a patterned skirt, set against a yellow background. The woman is Selu, the corn mother, and she has kernels of corn dropping out from her armpits. On her dress, her belly is decorated with an ear of corn."/>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5949174" y="967417"/>
            <a:ext cx="4918142" cy="4930468"/>
          </a:xfrm>
          <a:prstGeom prst="rect">
            <a:avLst/>
          </a:prstGeom>
          <a:ln w="6350">
            <a:solidFill>
              <a:schemeClr val="tx1"/>
            </a:solidFill>
          </a:ln>
        </p:spPr>
      </p:pic>
      <p:sp>
        <p:nvSpPr>
          <p:cNvPr id="36" name="Content Placeholder 22">
            <a:extLst>
              <a:ext uri="{FF2B5EF4-FFF2-40B4-BE49-F238E27FC236}">
                <a16:creationId xmlns:a16="http://schemas.microsoft.com/office/drawing/2014/main" id="{1DA24CEF-025F-458A-A22D-C73971D28E25}"/>
              </a:ext>
            </a:extLst>
          </p:cNvPr>
          <p:cNvSpPr txBox="1">
            <a:spLocks/>
          </p:cNvSpPr>
          <p:nvPr/>
        </p:nvSpPr>
        <p:spPr>
          <a:xfrm>
            <a:off x="4859175" y="6196739"/>
            <a:ext cx="3274171" cy="495006"/>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900" dirty="0" err="1">
                <a:solidFill>
                  <a:srgbClr val="D07716"/>
                </a:solidFill>
              </a:rPr>
              <a:t>Selu</a:t>
            </a:r>
            <a:r>
              <a:rPr lang="en-US" sz="900" dirty="0">
                <a:solidFill>
                  <a:srgbClr val="D07716"/>
                </a:solidFill>
              </a:rPr>
              <a:t> illustration: Courtesy of Museum of the Cherokee Indian</a:t>
            </a:r>
          </a:p>
        </p:txBody>
      </p:sp>
    </p:spTree>
    <p:extLst>
      <p:ext uri="{BB962C8B-B14F-4D97-AF65-F5344CB8AC3E}">
        <p14:creationId xmlns:p14="http://schemas.microsoft.com/office/powerpoint/2010/main" val="671402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5" name="Rectangle 50">
            <a:extLst>
              <a:ext uri="{FF2B5EF4-FFF2-40B4-BE49-F238E27FC236}">
                <a16:creationId xmlns:a16="http://schemas.microsoft.com/office/drawing/2014/main" id="{93262980-E907-4930-9E6E-3DC2025C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9224" y="645106"/>
            <a:ext cx="3650279" cy="1259894"/>
          </a:xfrm>
        </p:spPr>
        <p:txBody>
          <a:bodyPr vert="horz" lIns="91440" tIns="45720" rIns="91440" bIns="45720" rtlCol="0" anchor="t">
            <a:normAutofit/>
          </a:bodyPr>
          <a:lstStyle/>
          <a:p>
            <a:r>
              <a:rPr lang="en-US"/>
              <a:t>Corn and the Cherokee</a:t>
            </a:r>
          </a:p>
        </p:txBody>
      </p:sp>
      <p:sp>
        <p:nvSpPr>
          <p:cNvPr id="86" name="Rectangle 52">
            <a:extLst>
              <a:ext uri="{FF2B5EF4-FFF2-40B4-BE49-F238E27FC236}">
                <a16:creationId xmlns:a16="http://schemas.microsoft.com/office/drawing/2014/main" id="{AFD53EBD-B361-45AD-8ABF-9270B20B4A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3" name="Content Placeholder 2">
            <a:extLst>
              <a:ext uri="{FF2B5EF4-FFF2-40B4-BE49-F238E27FC236}">
                <a16:creationId xmlns:a16="http://schemas.microsoft.com/office/drawing/2014/main" id="{8A839D11-18D9-45C0-9FB5-342F236ADD94}"/>
              </a:ext>
            </a:extLst>
          </p:cNvPr>
          <p:cNvSpPr txBox="1">
            <a:spLocks/>
          </p:cNvSpPr>
          <p:nvPr/>
        </p:nvSpPr>
        <p:spPr>
          <a:xfrm>
            <a:off x="649225" y="2133600"/>
            <a:ext cx="3650278" cy="375925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fontAlgn="auto">
              <a:buSzTx/>
              <a:tabLst/>
              <a:defRPr/>
            </a:pPr>
            <a:r>
              <a:rPr kumimoji="0" lang="en-US" b="0" i="0" u="none" strike="noStrike" cap="none" spc="0" normalizeH="0" baseline="0" noProof="0" dirty="0">
                <a:ln>
                  <a:noFill/>
                </a:ln>
                <a:effectLst/>
                <a:uLnTx/>
                <a:uFillTx/>
              </a:rPr>
              <a:t>Food source</a:t>
            </a:r>
          </a:p>
          <a:p>
            <a:pPr>
              <a:defRPr/>
            </a:pPr>
            <a:r>
              <a:rPr kumimoji="0" lang="en-US" b="0" i="0" u="none" strike="noStrike" cap="none" spc="0" normalizeH="0" baseline="0" noProof="0" dirty="0">
                <a:ln>
                  <a:noFill/>
                </a:ln>
                <a:effectLst/>
                <a:uLnTx/>
                <a:uFillTx/>
              </a:rPr>
              <a:t>Deer lure</a:t>
            </a:r>
          </a:p>
        </p:txBody>
      </p:sp>
      <p:sp>
        <p:nvSpPr>
          <p:cNvPr id="55" name="Freeform 11">
            <a:extLst>
              <a:ext uri="{FF2B5EF4-FFF2-40B4-BE49-F238E27FC236}">
                <a16:creationId xmlns:a16="http://schemas.microsoft.com/office/drawing/2014/main" id="{DA1A4CE7-6399-4B37-ACE2-CFC4B4077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Black and white photo of Lizzie Tooni  from the EBCI grinding corn kernels with large wooden pole in a tree trunk as a child stands next to her. Adult woman holding child on lap, sitting on porch in background. ">
            <a:extLst>
              <a:ext uri="{FF2B5EF4-FFF2-40B4-BE49-F238E27FC236}">
                <a16:creationId xmlns:a16="http://schemas.microsoft.com/office/drawing/2014/main" id="{D4DFEB28-5271-44B0-ADFA-F7911E09B80B}"/>
              </a:ext>
            </a:extLst>
          </p:cNvPr>
          <p:cNvPicPr>
            <a:picLocks noChangeAspect="1"/>
          </p:cNvPicPr>
          <p:nvPr/>
        </p:nvPicPr>
        <p:blipFill rotWithShape="1">
          <a:blip r:embed="rId3"/>
          <a:srcRect t="14251" r="-1" b="14931"/>
          <a:stretch/>
        </p:blipFill>
        <p:spPr>
          <a:xfrm>
            <a:off x="4619543" y="10"/>
            <a:ext cx="7572457" cy="6853242"/>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sp>
        <p:nvSpPr>
          <p:cNvPr id="9" name="Content Placeholder 22">
            <a:extLst>
              <a:ext uri="{FF2B5EF4-FFF2-40B4-BE49-F238E27FC236}">
                <a16:creationId xmlns:a16="http://schemas.microsoft.com/office/drawing/2014/main" id="{750E7B83-F22F-4CCE-96E2-98C2F4AE14AF}"/>
              </a:ext>
            </a:extLst>
          </p:cNvPr>
          <p:cNvSpPr txBox="1">
            <a:spLocks/>
          </p:cNvSpPr>
          <p:nvPr/>
        </p:nvSpPr>
        <p:spPr>
          <a:xfrm>
            <a:off x="1191703" y="6330726"/>
            <a:ext cx="3274171" cy="371410"/>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i="1" dirty="0">
                <a:solidFill>
                  <a:schemeClr val="accent2">
                    <a:lumMod val="60000"/>
                    <a:lumOff val="40000"/>
                  </a:schemeClr>
                </a:solidFill>
              </a:rPr>
              <a:t>Photo from Museum of the Cherokee Indian: "Lizzie </a:t>
            </a:r>
            <a:r>
              <a:rPr lang="en-US" sz="900" i="1" dirty="0" err="1">
                <a:solidFill>
                  <a:schemeClr val="accent2">
                    <a:lumMod val="60000"/>
                    <a:lumOff val="40000"/>
                  </a:schemeClr>
                </a:solidFill>
              </a:rPr>
              <a:t>Tooni</a:t>
            </a:r>
            <a:r>
              <a:rPr lang="en-US" sz="900" i="1" dirty="0">
                <a:solidFill>
                  <a:schemeClr val="accent2">
                    <a:lumMod val="60000"/>
                    <a:lumOff val="40000"/>
                  </a:schemeClr>
                </a:solidFill>
              </a:rPr>
              <a:t>, Mary Wolfe, Bill Wolfe, and Frances Wolfe"</a:t>
            </a:r>
          </a:p>
        </p:txBody>
      </p:sp>
    </p:spTree>
    <p:extLst>
      <p:ext uri="{BB962C8B-B14F-4D97-AF65-F5344CB8AC3E}">
        <p14:creationId xmlns:p14="http://schemas.microsoft.com/office/powerpoint/2010/main" val="2142239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93262980-E907-4930-9E6E-3DC2025C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9224" y="645106"/>
            <a:ext cx="3650279" cy="1259894"/>
          </a:xfrm>
        </p:spPr>
        <p:txBody>
          <a:bodyPr vert="horz" lIns="91440" tIns="45720" rIns="91440" bIns="45720" rtlCol="0" anchor="t">
            <a:normAutofit/>
          </a:bodyPr>
          <a:lstStyle/>
          <a:p>
            <a:r>
              <a:rPr lang="en-US">
                <a:solidFill>
                  <a:srgbClr val="543328"/>
                </a:solidFill>
              </a:rPr>
              <a:t>Corn and the Cherokee</a:t>
            </a:r>
          </a:p>
        </p:txBody>
      </p:sp>
      <p:sp>
        <p:nvSpPr>
          <p:cNvPr id="53" name="Rectangle 52">
            <a:extLst>
              <a:ext uri="{FF2B5EF4-FFF2-40B4-BE49-F238E27FC236}">
                <a16:creationId xmlns:a16="http://schemas.microsoft.com/office/drawing/2014/main" id="{AFD53EBD-B361-45AD-8ABF-9270B20B4A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rgbClr val="543328"/>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3" name="Content Placeholder 2">
            <a:extLst>
              <a:ext uri="{FF2B5EF4-FFF2-40B4-BE49-F238E27FC236}">
                <a16:creationId xmlns:a16="http://schemas.microsoft.com/office/drawing/2014/main" id="{80CE55F4-9FC9-4578-AE39-AE5202989AE9}"/>
              </a:ext>
            </a:extLst>
          </p:cNvPr>
          <p:cNvSpPr txBox="1">
            <a:spLocks/>
          </p:cNvSpPr>
          <p:nvPr/>
        </p:nvSpPr>
        <p:spPr>
          <a:xfrm>
            <a:off x="649225" y="2133600"/>
            <a:ext cx="3650278" cy="375925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buClr>
                <a:srgbClr val="9D682E"/>
              </a:buClr>
              <a:defRPr/>
            </a:pPr>
            <a:r>
              <a:rPr lang="en-US" dirty="0"/>
              <a:t>Pottery – </a:t>
            </a:r>
          </a:p>
          <a:p>
            <a:pPr lvl="1">
              <a:buClr>
                <a:srgbClr val="9D682E"/>
              </a:buClr>
              <a:defRPr/>
            </a:pPr>
            <a:r>
              <a:rPr lang="en-US" dirty="0"/>
              <a:t>Fired with pot for dark coloration</a:t>
            </a:r>
          </a:p>
          <a:p>
            <a:pPr lvl="1">
              <a:buClr>
                <a:srgbClr val="9D682E"/>
              </a:buClr>
              <a:defRPr/>
            </a:pPr>
            <a:r>
              <a:rPr lang="en-US" b="0" i="0" u="none" strike="noStrike" cap="none" spc="0" normalizeH="0" baseline="0" noProof="0" dirty="0">
                <a:ln>
                  <a:noFill/>
                </a:ln>
                <a:effectLst/>
                <a:uLnTx/>
                <a:uFillTx/>
              </a:rPr>
              <a:t>Less porous, more water</a:t>
            </a:r>
            <a:r>
              <a:rPr lang="en-US" dirty="0"/>
              <a:t>proof</a:t>
            </a:r>
            <a:endParaRPr lang="en-US" b="0" i="0" u="none" strike="noStrike" cap="none" spc="0" normalizeH="0" baseline="0" noProof="0" dirty="0">
              <a:ln>
                <a:noFill/>
              </a:ln>
              <a:effectLst/>
              <a:uLnTx/>
              <a:uFillTx/>
            </a:endParaRPr>
          </a:p>
        </p:txBody>
      </p:sp>
      <p:sp>
        <p:nvSpPr>
          <p:cNvPr id="55" name="Freeform 11">
            <a:extLst>
              <a:ext uri="{FF2B5EF4-FFF2-40B4-BE49-F238E27FC236}">
                <a16:creationId xmlns:a16="http://schemas.microsoft.com/office/drawing/2014/main" id="{DA1A4CE7-6399-4B37-ACE2-CFC4B4077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Wide concave ceramic pot with wide mouth and stylized lines resembling snail shell pattern scored into surface." title="Ceramic Pot">
            <a:extLst>
              <a:ext uri="{FF2B5EF4-FFF2-40B4-BE49-F238E27FC236}">
                <a16:creationId xmlns:a16="http://schemas.microsoft.com/office/drawing/2014/main" id="{87AF8F72-97D3-4F5E-AFC3-C14F370DAA12}"/>
              </a:ext>
            </a:extLst>
          </p:cNvPr>
          <p:cNvPicPr>
            <a:picLocks noChangeAspect="1"/>
          </p:cNvPicPr>
          <p:nvPr/>
        </p:nvPicPr>
        <p:blipFill rotWithShape="1">
          <a:blip r:embed="rId3"/>
          <a:srcRect t="9383" b="14595"/>
          <a:stretch/>
        </p:blipFill>
        <p:spPr>
          <a:xfrm>
            <a:off x="4619543" y="10"/>
            <a:ext cx="7572457" cy="6853242"/>
          </a:xfrm>
          <a:prstGeom prst="rect">
            <a:avLst/>
          </a:prstGeom>
        </p:spPr>
      </p:pic>
      <p:sp>
        <p:nvSpPr>
          <p:cNvPr id="8" name="Content Placeholder 22">
            <a:extLst>
              <a:ext uri="{FF2B5EF4-FFF2-40B4-BE49-F238E27FC236}">
                <a16:creationId xmlns:a16="http://schemas.microsoft.com/office/drawing/2014/main" id="{43295907-8F9A-480E-BDA5-1C25780B710D}"/>
              </a:ext>
            </a:extLst>
          </p:cNvPr>
          <p:cNvSpPr txBox="1">
            <a:spLocks/>
          </p:cNvSpPr>
          <p:nvPr/>
        </p:nvSpPr>
        <p:spPr>
          <a:xfrm>
            <a:off x="1191703" y="6330726"/>
            <a:ext cx="3274171" cy="412974"/>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defTabSz="914400">
              <a:spcBef>
                <a:spcPts val="0"/>
              </a:spcBef>
              <a:buClrTx/>
              <a:defRPr/>
            </a:pPr>
            <a:r>
              <a:rPr lang="en-US" sz="900" dirty="0">
                <a:solidFill>
                  <a:schemeClr val="accent2">
                    <a:lumMod val="60000"/>
                    <a:lumOff val="40000"/>
                  </a:schemeClr>
                </a:solidFill>
              </a:rPr>
              <a:t>Image: Pot courtesy of Jane </a:t>
            </a:r>
            <a:r>
              <a:rPr lang="en-US" sz="900" dirty="0" err="1">
                <a:solidFill>
                  <a:schemeClr val="accent2">
                    <a:lumMod val="60000"/>
                    <a:lumOff val="40000"/>
                  </a:schemeClr>
                </a:solidFill>
              </a:rPr>
              <a:t>Osti</a:t>
            </a:r>
            <a:r>
              <a:rPr lang="en-US" sz="900" dirty="0">
                <a:solidFill>
                  <a:schemeClr val="accent2">
                    <a:lumMod val="60000"/>
                    <a:lumOff val="40000"/>
                  </a:schemeClr>
                </a:solidFill>
              </a:rPr>
              <a:t> 2006. Cherokee Heritage Press.</a:t>
            </a:r>
          </a:p>
        </p:txBody>
      </p:sp>
    </p:spTree>
    <p:extLst>
      <p:ext uri="{BB962C8B-B14F-4D97-AF65-F5344CB8AC3E}">
        <p14:creationId xmlns:p14="http://schemas.microsoft.com/office/powerpoint/2010/main" val="3768742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166BF9EE-F7AC-4FA5-AC7E-001B3A642F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50" name="Freeform 11">
              <a:extLst>
                <a:ext uri="{FF2B5EF4-FFF2-40B4-BE49-F238E27FC236}">
                  <a16:creationId xmlns:a16="http://schemas.microsoft.com/office/drawing/2014/main" id="{3B48D182-44E3-4D8B-ACEF-F1A900BE4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51" name="Freeform 12">
              <a:extLst>
                <a:ext uri="{FF2B5EF4-FFF2-40B4-BE49-F238E27FC236}">
                  <a16:creationId xmlns:a16="http://schemas.microsoft.com/office/drawing/2014/main" id="{355A535A-A489-477F-A314-593AA8CAF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52" name="Freeform 13">
              <a:extLst>
                <a:ext uri="{FF2B5EF4-FFF2-40B4-BE49-F238E27FC236}">
                  <a16:creationId xmlns:a16="http://schemas.microsoft.com/office/drawing/2014/main" id="{954C2D4C-FD83-4EF4-9312-04442ABD6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53" name="Freeform 14">
              <a:extLst>
                <a:ext uri="{FF2B5EF4-FFF2-40B4-BE49-F238E27FC236}">
                  <a16:creationId xmlns:a16="http://schemas.microsoft.com/office/drawing/2014/main" id="{C20701C2-CD9A-4698-BC97-E1085820C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54" name="Freeform 15">
              <a:extLst>
                <a:ext uri="{FF2B5EF4-FFF2-40B4-BE49-F238E27FC236}">
                  <a16:creationId xmlns:a16="http://schemas.microsoft.com/office/drawing/2014/main" id="{62575C35-466F-42AE-87A1-D691849AB8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55" name="Freeform 16">
              <a:extLst>
                <a:ext uri="{FF2B5EF4-FFF2-40B4-BE49-F238E27FC236}">
                  <a16:creationId xmlns:a16="http://schemas.microsoft.com/office/drawing/2014/main" id="{58236F37-6119-45AC-80A0-CD2C311B5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56" name="Freeform 17">
              <a:extLst>
                <a:ext uri="{FF2B5EF4-FFF2-40B4-BE49-F238E27FC236}">
                  <a16:creationId xmlns:a16="http://schemas.microsoft.com/office/drawing/2014/main" id="{F3FDD799-39FE-4D6F-9A64-2F472B215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57" name="Freeform 18">
              <a:extLst>
                <a:ext uri="{FF2B5EF4-FFF2-40B4-BE49-F238E27FC236}">
                  <a16:creationId xmlns:a16="http://schemas.microsoft.com/office/drawing/2014/main" id="{9820D241-1D49-442C-A95A-00BC1BF9E2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58" name="Freeform 19">
              <a:extLst>
                <a:ext uri="{FF2B5EF4-FFF2-40B4-BE49-F238E27FC236}">
                  <a16:creationId xmlns:a16="http://schemas.microsoft.com/office/drawing/2014/main" id="{EBC2197C-B383-4866-8ABD-74222400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59" name="Freeform 20">
              <a:extLst>
                <a:ext uri="{FF2B5EF4-FFF2-40B4-BE49-F238E27FC236}">
                  <a16:creationId xmlns:a16="http://schemas.microsoft.com/office/drawing/2014/main" id="{404B06AA-FC93-4471-9DE4-56A401E70A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60" name="Freeform 21">
              <a:extLst>
                <a:ext uri="{FF2B5EF4-FFF2-40B4-BE49-F238E27FC236}">
                  <a16:creationId xmlns:a16="http://schemas.microsoft.com/office/drawing/2014/main" id="{E580600C-013F-4FAF-8FB7-4CC0FA80A9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61" name="Freeform 22">
              <a:extLst>
                <a:ext uri="{FF2B5EF4-FFF2-40B4-BE49-F238E27FC236}">
                  <a16:creationId xmlns:a16="http://schemas.microsoft.com/office/drawing/2014/main" id="{9BFCF199-64B2-4AEE-88C4-E954ABF36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63" name="Group 62">
            <a:extLst>
              <a:ext uri="{FF2B5EF4-FFF2-40B4-BE49-F238E27FC236}">
                <a16:creationId xmlns:a16="http://schemas.microsoft.com/office/drawing/2014/main" id="{E312DBA5-56D8-42B2-BA94-28168C2A67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64" name="Freeform 27">
              <a:extLst>
                <a:ext uri="{FF2B5EF4-FFF2-40B4-BE49-F238E27FC236}">
                  <a16:creationId xmlns:a16="http://schemas.microsoft.com/office/drawing/2014/main" id="{7AD46C74-3117-46B0-B267-0F61B57CA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65" name="Freeform 28">
              <a:extLst>
                <a:ext uri="{FF2B5EF4-FFF2-40B4-BE49-F238E27FC236}">
                  <a16:creationId xmlns:a16="http://schemas.microsoft.com/office/drawing/2014/main" id="{8C13B810-9664-45D8-8510-D6ED0ADD7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66" name="Freeform 29">
              <a:extLst>
                <a:ext uri="{FF2B5EF4-FFF2-40B4-BE49-F238E27FC236}">
                  <a16:creationId xmlns:a16="http://schemas.microsoft.com/office/drawing/2014/main" id="{10306E52-A922-4458-BCCE-C3C840CC7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67" name="Freeform 30">
              <a:extLst>
                <a:ext uri="{FF2B5EF4-FFF2-40B4-BE49-F238E27FC236}">
                  <a16:creationId xmlns:a16="http://schemas.microsoft.com/office/drawing/2014/main" id="{CB578819-B7E7-4250-932F-52AE2A2A9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68" name="Freeform 31">
              <a:extLst>
                <a:ext uri="{FF2B5EF4-FFF2-40B4-BE49-F238E27FC236}">
                  <a16:creationId xmlns:a16="http://schemas.microsoft.com/office/drawing/2014/main" id="{454B9C91-B623-424A-B16E-F764F189D3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69" name="Freeform 32">
              <a:extLst>
                <a:ext uri="{FF2B5EF4-FFF2-40B4-BE49-F238E27FC236}">
                  <a16:creationId xmlns:a16="http://schemas.microsoft.com/office/drawing/2014/main" id="{EFD03C4A-8484-41E6-B458-032F1DCA7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70" name="Freeform 33">
              <a:extLst>
                <a:ext uri="{FF2B5EF4-FFF2-40B4-BE49-F238E27FC236}">
                  <a16:creationId xmlns:a16="http://schemas.microsoft.com/office/drawing/2014/main" id="{DDC2F3C3-1D4E-4913-9C5C-F9A65B47E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71" name="Freeform 34">
              <a:extLst>
                <a:ext uri="{FF2B5EF4-FFF2-40B4-BE49-F238E27FC236}">
                  <a16:creationId xmlns:a16="http://schemas.microsoft.com/office/drawing/2014/main" id="{1E15BCA2-2420-4C53-ADE9-40FBAC2384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72" name="Freeform 35">
              <a:extLst>
                <a:ext uri="{FF2B5EF4-FFF2-40B4-BE49-F238E27FC236}">
                  <a16:creationId xmlns:a16="http://schemas.microsoft.com/office/drawing/2014/main" id="{73D5FBF4-7129-4C51-B603-E3BC33419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73" name="Freeform 36">
              <a:extLst>
                <a:ext uri="{FF2B5EF4-FFF2-40B4-BE49-F238E27FC236}">
                  <a16:creationId xmlns:a16="http://schemas.microsoft.com/office/drawing/2014/main" id="{0165B164-CE2A-494C-88FC-507232B37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74" name="Freeform 37">
              <a:extLst>
                <a:ext uri="{FF2B5EF4-FFF2-40B4-BE49-F238E27FC236}">
                  <a16:creationId xmlns:a16="http://schemas.microsoft.com/office/drawing/2014/main" id="{87F127E5-B10B-4D18-BCF0-E7C3C7F40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75" name="Freeform 38">
              <a:extLst>
                <a:ext uri="{FF2B5EF4-FFF2-40B4-BE49-F238E27FC236}">
                  <a16:creationId xmlns:a16="http://schemas.microsoft.com/office/drawing/2014/main" id="{FC692D59-F28D-4E42-B435-225F2C6CFA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77" name="Rectangle 76">
            <a:extLst>
              <a:ext uri="{FF2B5EF4-FFF2-40B4-BE49-F238E27FC236}">
                <a16:creationId xmlns:a16="http://schemas.microsoft.com/office/drawing/2014/main" id="{1996130F-9AB5-4DE9-8574-3AF891C5C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9" name="Freeform 6">
            <a:extLst>
              <a:ext uri="{FF2B5EF4-FFF2-40B4-BE49-F238E27FC236}">
                <a16:creationId xmlns:a16="http://schemas.microsoft.com/office/drawing/2014/main" id="{3623DEAC-F39C-45D6-86DC-1033F6429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81" name="Rectangle 80">
            <a:extLst>
              <a:ext uri="{FF2B5EF4-FFF2-40B4-BE49-F238E27FC236}">
                <a16:creationId xmlns:a16="http://schemas.microsoft.com/office/drawing/2014/main" id="{22589B50-D615-4630-B6F7-29E99FF2C4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B87A83DF-4E7A-4A81-867E-10E29C4BD3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 y="0"/>
            <a:ext cx="6111243"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itle 1">
            <a:extLst>
              <a:ext uri="{FF2B5EF4-FFF2-40B4-BE49-F238E27FC236}">
                <a16:creationId xmlns:a16="http://schemas.microsoft.com/office/drawing/2014/main" id="{8C50FDA9-04A5-40D9-9754-D7EADB51B230}"/>
              </a:ext>
            </a:extLst>
          </p:cNvPr>
          <p:cNvSpPr txBox="1">
            <a:spLocks noGrp="1"/>
          </p:cNvSpPr>
          <p:nvPr>
            <p:ph type="title" idx="4294967295"/>
          </p:nvPr>
        </p:nvSpPr>
        <p:spPr>
          <a:xfrm>
            <a:off x="540279" y="967417"/>
            <a:ext cx="5280460" cy="39432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600"/>
              </a:spcAft>
              <a:buClrTx/>
              <a:buSzTx/>
              <a:buFontTx/>
              <a:buNone/>
              <a:tabLst/>
              <a:defRPr/>
            </a:pPr>
            <a:r>
              <a:rPr kumimoji="0" lang="en-US" sz="4000" b="0" i="0" u="none" strike="noStrike" kern="1200" cap="none" spc="0" normalizeH="0" baseline="0" noProof="0" dirty="0">
                <a:ln>
                  <a:noFill/>
                </a:ln>
                <a:solidFill>
                  <a:srgbClr val="FEFFFF"/>
                </a:solidFill>
                <a:effectLst/>
                <a:uLnTx/>
                <a:uFillTx/>
                <a:latin typeface="+mj-lt"/>
                <a:ea typeface="+mj-ea"/>
                <a:cs typeface="+mj-cs"/>
              </a:rPr>
              <a:t>The "Three Sisters"</a:t>
            </a:r>
          </a:p>
        </p:txBody>
      </p:sp>
      <p:sp>
        <p:nvSpPr>
          <p:cNvPr id="85" name="Freeform 27">
            <a:extLst>
              <a:ext uri="{FF2B5EF4-FFF2-40B4-BE49-F238E27FC236}">
                <a16:creationId xmlns:a16="http://schemas.microsoft.com/office/drawing/2014/main" id="{435515D7-4CE9-4558-BA93-E245EFB64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6881206" cy="857047"/>
          </a:xfrm>
          <a:custGeom>
            <a:avLst/>
            <a:gdLst>
              <a:gd name="connsiteX0" fmla="*/ 0 w 6881206"/>
              <a:gd name="connsiteY0" fmla="*/ 0 h 857047"/>
              <a:gd name="connsiteX1" fmla="*/ 653445 w 6881206"/>
              <a:gd name="connsiteY1" fmla="*/ 0 h 857047"/>
              <a:gd name="connsiteX2" fmla="*/ 1156123 w 6881206"/>
              <a:gd name="connsiteY2" fmla="*/ 0 h 857047"/>
              <a:gd name="connsiteX3" fmla="*/ 1380221 w 6881206"/>
              <a:gd name="connsiteY3" fmla="*/ 0 h 857047"/>
              <a:gd name="connsiteX4" fmla="*/ 1444324 w 6881206"/>
              <a:gd name="connsiteY4" fmla="*/ 0 h 857047"/>
              <a:gd name="connsiteX5" fmla="*/ 1522072 w 6881206"/>
              <a:gd name="connsiteY5" fmla="*/ 0 h 857047"/>
              <a:gd name="connsiteX6" fmla="*/ 1596570 w 6881206"/>
              <a:gd name="connsiteY6" fmla="*/ 0 h 857047"/>
              <a:gd name="connsiteX7" fmla="*/ 1893047 w 6881206"/>
              <a:gd name="connsiteY7" fmla="*/ 0 h 857047"/>
              <a:gd name="connsiteX8" fmla="*/ 1978260 w 6881206"/>
              <a:gd name="connsiteY8" fmla="*/ 0 h 857047"/>
              <a:gd name="connsiteX9" fmla="*/ 2032793 w 6881206"/>
              <a:gd name="connsiteY9" fmla="*/ 0 h 857047"/>
              <a:gd name="connsiteX10" fmla="*/ 2095032 w 6881206"/>
              <a:gd name="connsiteY10" fmla="*/ 0 h 857047"/>
              <a:gd name="connsiteX11" fmla="*/ 2574748 w 6881206"/>
              <a:gd name="connsiteY11" fmla="*/ 0 h 857047"/>
              <a:gd name="connsiteX12" fmla="*/ 2712413 w 6881206"/>
              <a:gd name="connsiteY12" fmla="*/ 0 h 857047"/>
              <a:gd name="connsiteX13" fmla="*/ 2724164 w 6881206"/>
              <a:gd name="connsiteY13" fmla="*/ 0 h 857047"/>
              <a:gd name="connsiteX14" fmla="*/ 2806423 w 6881206"/>
              <a:gd name="connsiteY14" fmla="*/ 0 h 857047"/>
              <a:gd name="connsiteX15" fmla="*/ 2975563 w 6881206"/>
              <a:gd name="connsiteY15" fmla="*/ 0 h 857047"/>
              <a:gd name="connsiteX16" fmla="*/ 3029696 w 6881206"/>
              <a:gd name="connsiteY16" fmla="*/ 0 h 857047"/>
              <a:gd name="connsiteX17" fmla="*/ 3216247 w 6881206"/>
              <a:gd name="connsiteY17" fmla="*/ 0 h 857047"/>
              <a:gd name="connsiteX18" fmla="*/ 3464491 w 6881206"/>
              <a:gd name="connsiteY18" fmla="*/ 0 h 857047"/>
              <a:gd name="connsiteX19" fmla="*/ 3476820 w 6881206"/>
              <a:gd name="connsiteY19" fmla="*/ 0 h 857047"/>
              <a:gd name="connsiteX20" fmla="*/ 3508932 w 6881206"/>
              <a:gd name="connsiteY20" fmla="*/ 0 h 857047"/>
              <a:gd name="connsiteX21" fmla="*/ 3518154 w 6881206"/>
              <a:gd name="connsiteY21" fmla="*/ 0 h 857047"/>
              <a:gd name="connsiteX22" fmla="*/ 3563124 w 6881206"/>
              <a:gd name="connsiteY22" fmla="*/ 0 h 857047"/>
              <a:gd name="connsiteX23" fmla="*/ 3568615 w 6881206"/>
              <a:gd name="connsiteY23" fmla="*/ 0 h 857047"/>
              <a:gd name="connsiteX24" fmla="*/ 3582711 w 6881206"/>
              <a:gd name="connsiteY24" fmla="*/ 0 h 857047"/>
              <a:gd name="connsiteX25" fmla="*/ 3607047 w 6881206"/>
              <a:gd name="connsiteY25" fmla="*/ 0 h 857047"/>
              <a:gd name="connsiteX26" fmla="*/ 3711363 w 6881206"/>
              <a:gd name="connsiteY26" fmla="*/ 0 h 857047"/>
              <a:gd name="connsiteX27" fmla="*/ 3757936 w 6881206"/>
              <a:gd name="connsiteY27" fmla="*/ 0 h 857047"/>
              <a:gd name="connsiteX28" fmla="*/ 3914505 w 6881206"/>
              <a:gd name="connsiteY28" fmla="*/ 0 h 857047"/>
              <a:gd name="connsiteX29" fmla="*/ 4099165 w 6881206"/>
              <a:gd name="connsiteY29" fmla="*/ 0 h 857047"/>
              <a:gd name="connsiteX30" fmla="*/ 4176573 w 6881206"/>
              <a:gd name="connsiteY30" fmla="*/ 0 h 857047"/>
              <a:gd name="connsiteX31" fmla="*/ 4211043 w 6881206"/>
              <a:gd name="connsiteY31" fmla="*/ 0 h 857047"/>
              <a:gd name="connsiteX32" fmla="*/ 4249415 w 6881206"/>
              <a:gd name="connsiteY32" fmla="*/ 0 h 857047"/>
              <a:gd name="connsiteX33" fmla="*/ 4292911 w 6881206"/>
              <a:gd name="connsiteY33" fmla="*/ 0 h 857047"/>
              <a:gd name="connsiteX34" fmla="*/ 4715176 w 6881206"/>
              <a:gd name="connsiteY34" fmla="*/ 0 h 857047"/>
              <a:gd name="connsiteX35" fmla="*/ 4749035 w 6881206"/>
              <a:gd name="connsiteY35" fmla="*/ 0 h 857047"/>
              <a:gd name="connsiteX36" fmla="*/ 5107279 w 6881206"/>
              <a:gd name="connsiteY36" fmla="*/ 0 h 857047"/>
              <a:gd name="connsiteX37" fmla="*/ 5446306 w 6881206"/>
              <a:gd name="connsiteY37" fmla="*/ 0 h 857047"/>
              <a:gd name="connsiteX38" fmla="*/ 5654500 w 6881206"/>
              <a:gd name="connsiteY38" fmla="*/ 0 h 857047"/>
              <a:gd name="connsiteX39" fmla="*/ 5879355 w 6881206"/>
              <a:gd name="connsiteY39" fmla="*/ 0 h 857047"/>
              <a:gd name="connsiteX40" fmla="*/ 6374171 w 6881206"/>
              <a:gd name="connsiteY40" fmla="*/ 0 h 857047"/>
              <a:gd name="connsiteX41" fmla="*/ 6382691 w 6881206"/>
              <a:gd name="connsiteY41" fmla="*/ 0 h 857047"/>
              <a:gd name="connsiteX42" fmla="*/ 6406881 w 6881206"/>
              <a:gd name="connsiteY42" fmla="*/ 10516 h 857047"/>
              <a:gd name="connsiteX43" fmla="*/ 6411719 w 6881206"/>
              <a:gd name="connsiteY43" fmla="*/ 15774 h 857047"/>
              <a:gd name="connsiteX44" fmla="*/ 6412418 w 6881206"/>
              <a:gd name="connsiteY44" fmla="*/ 16534 h 857047"/>
              <a:gd name="connsiteX45" fmla="*/ 6413765 w 6881206"/>
              <a:gd name="connsiteY45" fmla="*/ 17998 h 857047"/>
              <a:gd name="connsiteX46" fmla="*/ 6418286 w 6881206"/>
              <a:gd name="connsiteY46" fmla="*/ 21854 h 857047"/>
              <a:gd name="connsiteX47" fmla="*/ 6867337 w 6881206"/>
              <a:gd name="connsiteY47" fmla="*/ 404863 h 857047"/>
              <a:gd name="connsiteX48" fmla="*/ 6867337 w 6881206"/>
              <a:gd name="connsiteY48" fmla="*/ 452185 h 857047"/>
              <a:gd name="connsiteX49" fmla="*/ 6491457 w 6881206"/>
              <a:gd name="connsiteY49" fmla="*/ 772784 h 857047"/>
              <a:gd name="connsiteX50" fmla="*/ 6413765 w 6881206"/>
              <a:gd name="connsiteY50" fmla="*/ 839050 h 857047"/>
              <a:gd name="connsiteX51" fmla="*/ 6411719 w 6881206"/>
              <a:gd name="connsiteY51" fmla="*/ 841273 h 857047"/>
              <a:gd name="connsiteX52" fmla="*/ 6406881 w 6881206"/>
              <a:gd name="connsiteY52" fmla="*/ 846531 h 857047"/>
              <a:gd name="connsiteX53" fmla="*/ 6382691 w 6881206"/>
              <a:gd name="connsiteY53" fmla="*/ 857047 h 857047"/>
              <a:gd name="connsiteX54" fmla="*/ 6374171 w 6881206"/>
              <a:gd name="connsiteY54" fmla="*/ 857047 h 857047"/>
              <a:gd name="connsiteX55" fmla="*/ 6368680 w 6881206"/>
              <a:gd name="connsiteY55" fmla="*/ 857047 h 857047"/>
              <a:gd name="connsiteX56" fmla="*/ 6348221 w 6881206"/>
              <a:gd name="connsiteY56" fmla="*/ 857047 h 857047"/>
              <a:gd name="connsiteX57" fmla="*/ 6330248 w 6881206"/>
              <a:gd name="connsiteY57" fmla="*/ 857047 h 857047"/>
              <a:gd name="connsiteX58" fmla="*/ 6266353 w 6881206"/>
              <a:gd name="connsiteY58" fmla="*/ 857047 h 857047"/>
              <a:gd name="connsiteX59" fmla="*/ 6225932 w 6881206"/>
              <a:gd name="connsiteY59" fmla="*/ 857047 h 857047"/>
              <a:gd name="connsiteX60" fmla="*/ 6106926 w 6881206"/>
              <a:gd name="connsiteY60" fmla="*/ 857047 h 857047"/>
              <a:gd name="connsiteX61" fmla="*/ 6022790 w 6881206"/>
              <a:gd name="connsiteY61" fmla="*/ 857047 h 857047"/>
              <a:gd name="connsiteX62" fmla="*/ 5844088 w 6881206"/>
              <a:gd name="connsiteY62" fmla="*/ 857047 h 857047"/>
              <a:gd name="connsiteX63" fmla="*/ 5687880 w 6881206"/>
              <a:gd name="connsiteY63" fmla="*/ 857047 h 857047"/>
              <a:gd name="connsiteX64" fmla="*/ 5451985 w 6881206"/>
              <a:gd name="connsiteY64" fmla="*/ 857047 h 857047"/>
              <a:gd name="connsiteX65" fmla="*/ 5188261 w 6881206"/>
              <a:gd name="connsiteY65" fmla="*/ 857047 h 857047"/>
              <a:gd name="connsiteX66" fmla="*/ 4904764 w 6881206"/>
              <a:gd name="connsiteY66" fmla="*/ 857047 h 857047"/>
              <a:gd name="connsiteX67" fmla="*/ 4490989 w 6881206"/>
              <a:gd name="connsiteY67" fmla="*/ 857047 h 857047"/>
              <a:gd name="connsiteX68" fmla="*/ 4176573 w 6881206"/>
              <a:gd name="connsiteY68" fmla="*/ 857047 h 857047"/>
              <a:gd name="connsiteX69" fmla="*/ 4099165 w 6881206"/>
              <a:gd name="connsiteY69" fmla="*/ 857047 h 857047"/>
              <a:gd name="connsiteX70" fmla="*/ 4089943 w 6881206"/>
              <a:gd name="connsiteY70" fmla="*/ 857047 h 857047"/>
              <a:gd name="connsiteX71" fmla="*/ 4057940 w 6881206"/>
              <a:gd name="connsiteY71" fmla="*/ 857047 h 857047"/>
              <a:gd name="connsiteX72" fmla="*/ 4025386 w 6881206"/>
              <a:gd name="connsiteY72" fmla="*/ 857047 h 857047"/>
              <a:gd name="connsiteX73" fmla="*/ 3850160 w 6881206"/>
              <a:gd name="connsiteY73" fmla="*/ 857047 h 857047"/>
              <a:gd name="connsiteX74" fmla="*/ 3563124 w 6881206"/>
              <a:gd name="connsiteY74" fmla="*/ 857047 h 857047"/>
              <a:gd name="connsiteX75" fmla="*/ 3550795 w 6881206"/>
              <a:gd name="connsiteY75" fmla="*/ 857047 h 857047"/>
              <a:gd name="connsiteX76" fmla="*/ 3508932 w 6881206"/>
              <a:gd name="connsiteY76" fmla="*/ 857047 h 857047"/>
              <a:gd name="connsiteX77" fmla="*/ 3483683 w 6881206"/>
              <a:gd name="connsiteY77" fmla="*/ 857047 h 857047"/>
              <a:gd name="connsiteX78" fmla="*/ 3464491 w 6881206"/>
              <a:gd name="connsiteY78" fmla="*/ 857047 h 857047"/>
              <a:gd name="connsiteX79" fmla="*/ 3452740 w 6881206"/>
              <a:gd name="connsiteY79" fmla="*/ 857047 h 857047"/>
              <a:gd name="connsiteX80" fmla="*/ 3423719 w 6881206"/>
              <a:gd name="connsiteY80" fmla="*/ 857047 h 857047"/>
              <a:gd name="connsiteX81" fmla="*/ 3370481 w 6881206"/>
              <a:gd name="connsiteY81" fmla="*/ 857047 h 857047"/>
              <a:gd name="connsiteX82" fmla="*/ 3306946 w 6881206"/>
              <a:gd name="connsiteY82" fmla="*/ 857047 h 857047"/>
              <a:gd name="connsiteX83" fmla="*/ 3147208 w 6881206"/>
              <a:gd name="connsiteY83" fmla="*/ 857047 h 857047"/>
              <a:gd name="connsiteX84" fmla="*/ 3114429 w 6881206"/>
              <a:gd name="connsiteY84" fmla="*/ 857047 h 857047"/>
              <a:gd name="connsiteX85" fmla="*/ 2960658 w 6881206"/>
              <a:gd name="connsiteY85" fmla="*/ 857047 h 857047"/>
              <a:gd name="connsiteX86" fmla="*/ 2827230 w 6881206"/>
              <a:gd name="connsiteY86" fmla="*/ 857047 h 857047"/>
              <a:gd name="connsiteX87" fmla="*/ 2712413 w 6881206"/>
              <a:gd name="connsiteY87" fmla="*/ 857047 h 857047"/>
              <a:gd name="connsiteX88" fmla="*/ 2680242 w 6881206"/>
              <a:gd name="connsiteY88" fmla="*/ 857047 h 857047"/>
              <a:gd name="connsiteX89" fmla="*/ 2603835 w 6881206"/>
              <a:gd name="connsiteY89" fmla="*/ 857047 h 857047"/>
              <a:gd name="connsiteX90" fmla="*/ 2455042 w 6881206"/>
              <a:gd name="connsiteY90" fmla="*/ 857047 h 857047"/>
              <a:gd name="connsiteX91" fmla="*/ 2426415 w 6881206"/>
              <a:gd name="connsiteY91" fmla="*/ 857047 h 857047"/>
              <a:gd name="connsiteX92" fmla="*/ 2209736 w 6881206"/>
              <a:gd name="connsiteY92" fmla="*/ 857047 h 857047"/>
              <a:gd name="connsiteX93" fmla="*/ 1893047 w 6881206"/>
              <a:gd name="connsiteY93" fmla="*/ 857047 h 857047"/>
              <a:gd name="connsiteX94" fmla="*/ 1885034 w 6881206"/>
              <a:gd name="connsiteY94" fmla="*/ 857047 h 857047"/>
              <a:gd name="connsiteX95" fmla="*/ 1843786 w 6881206"/>
              <a:gd name="connsiteY95" fmla="*/ 857047 h 857047"/>
              <a:gd name="connsiteX96" fmla="*/ 1828944 w 6881206"/>
              <a:gd name="connsiteY96" fmla="*/ 857047 h 857047"/>
              <a:gd name="connsiteX97" fmla="*/ 1380221 w 6881206"/>
              <a:gd name="connsiteY97" fmla="*/ 857047 h 857047"/>
              <a:gd name="connsiteX98" fmla="*/ 1333065 w 6881206"/>
              <a:gd name="connsiteY98" fmla="*/ 857047 h 857047"/>
              <a:gd name="connsiteX99" fmla="*/ 653445 w 6881206"/>
              <a:gd name="connsiteY99" fmla="*/ 857047 h 857047"/>
              <a:gd name="connsiteX100" fmla="*/ 0 w 6881206"/>
              <a:gd name="connsiteY100" fmla="*/ 857047 h 857047"/>
              <a:gd name="connsiteX101" fmla="*/ 0 w 6881206"/>
              <a:gd name="connsiteY101" fmla="*/ 0 h 85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881206" h="857047">
                <a:moveTo>
                  <a:pt x="0" y="0"/>
                </a:moveTo>
                <a:cubicBezTo>
                  <a:pt x="0" y="0"/>
                  <a:pt x="0" y="0"/>
                  <a:pt x="653445" y="0"/>
                </a:cubicBezTo>
                <a:cubicBezTo>
                  <a:pt x="653445" y="0"/>
                  <a:pt x="653445" y="0"/>
                  <a:pt x="1156123" y="0"/>
                </a:cubicBezTo>
                <a:lnTo>
                  <a:pt x="1380221" y="0"/>
                </a:lnTo>
                <a:cubicBezTo>
                  <a:pt x="1380221" y="0"/>
                  <a:pt x="1380221" y="0"/>
                  <a:pt x="1444324" y="0"/>
                </a:cubicBezTo>
                <a:lnTo>
                  <a:pt x="1522072" y="0"/>
                </a:lnTo>
                <a:lnTo>
                  <a:pt x="1596570" y="0"/>
                </a:lnTo>
                <a:cubicBezTo>
                  <a:pt x="1668686" y="0"/>
                  <a:pt x="1764840" y="0"/>
                  <a:pt x="1893047" y="0"/>
                </a:cubicBezTo>
                <a:cubicBezTo>
                  <a:pt x="1893047" y="0"/>
                  <a:pt x="1893047" y="0"/>
                  <a:pt x="1978260" y="0"/>
                </a:cubicBezTo>
                <a:lnTo>
                  <a:pt x="2032793" y="0"/>
                </a:lnTo>
                <a:lnTo>
                  <a:pt x="2095032" y="0"/>
                </a:lnTo>
                <a:cubicBezTo>
                  <a:pt x="2196025" y="0"/>
                  <a:pt x="2347515" y="0"/>
                  <a:pt x="2574748" y="0"/>
                </a:cubicBezTo>
                <a:lnTo>
                  <a:pt x="2712413" y="0"/>
                </a:lnTo>
                <a:lnTo>
                  <a:pt x="2724164" y="0"/>
                </a:lnTo>
                <a:lnTo>
                  <a:pt x="2806423" y="0"/>
                </a:lnTo>
                <a:lnTo>
                  <a:pt x="2975563" y="0"/>
                </a:lnTo>
                <a:lnTo>
                  <a:pt x="3029696" y="0"/>
                </a:lnTo>
                <a:lnTo>
                  <a:pt x="3216247" y="0"/>
                </a:lnTo>
                <a:lnTo>
                  <a:pt x="3464491" y="0"/>
                </a:lnTo>
                <a:lnTo>
                  <a:pt x="3476820" y="0"/>
                </a:lnTo>
                <a:lnTo>
                  <a:pt x="3508932" y="0"/>
                </a:lnTo>
                <a:cubicBezTo>
                  <a:pt x="3508932" y="0"/>
                  <a:pt x="3508932" y="0"/>
                  <a:pt x="3518154" y="0"/>
                </a:cubicBezTo>
                <a:lnTo>
                  <a:pt x="3563124" y="0"/>
                </a:lnTo>
                <a:lnTo>
                  <a:pt x="3568615" y="0"/>
                </a:lnTo>
                <a:lnTo>
                  <a:pt x="3582711" y="0"/>
                </a:lnTo>
                <a:lnTo>
                  <a:pt x="3607047" y="0"/>
                </a:lnTo>
                <a:lnTo>
                  <a:pt x="3711363" y="0"/>
                </a:lnTo>
                <a:lnTo>
                  <a:pt x="3757936" y="0"/>
                </a:lnTo>
                <a:lnTo>
                  <a:pt x="3914505" y="0"/>
                </a:lnTo>
                <a:lnTo>
                  <a:pt x="4099165" y="0"/>
                </a:lnTo>
                <a:cubicBezTo>
                  <a:pt x="4099165" y="0"/>
                  <a:pt x="4099165" y="0"/>
                  <a:pt x="4176573" y="0"/>
                </a:cubicBezTo>
                <a:cubicBezTo>
                  <a:pt x="4176573" y="0"/>
                  <a:pt x="4176573" y="0"/>
                  <a:pt x="4211043" y="0"/>
                </a:cubicBezTo>
                <a:lnTo>
                  <a:pt x="4249415" y="0"/>
                </a:lnTo>
                <a:lnTo>
                  <a:pt x="4292911" y="0"/>
                </a:lnTo>
                <a:cubicBezTo>
                  <a:pt x="4370470" y="0"/>
                  <a:pt x="4499735" y="0"/>
                  <a:pt x="4715176" y="0"/>
                </a:cubicBezTo>
                <a:lnTo>
                  <a:pt x="4749035" y="0"/>
                </a:lnTo>
                <a:lnTo>
                  <a:pt x="5107279" y="0"/>
                </a:lnTo>
                <a:lnTo>
                  <a:pt x="5446306" y="0"/>
                </a:lnTo>
                <a:lnTo>
                  <a:pt x="5654500" y="0"/>
                </a:lnTo>
                <a:lnTo>
                  <a:pt x="5879355" y="0"/>
                </a:lnTo>
                <a:lnTo>
                  <a:pt x="6374171" y="0"/>
                </a:lnTo>
                <a:lnTo>
                  <a:pt x="6382691" y="0"/>
                </a:lnTo>
                <a:cubicBezTo>
                  <a:pt x="6392367" y="0"/>
                  <a:pt x="6402043" y="5258"/>
                  <a:pt x="6406881" y="10516"/>
                </a:cubicBezTo>
                <a:cubicBezTo>
                  <a:pt x="6406881" y="10516"/>
                  <a:pt x="6411719" y="10516"/>
                  <a:pt x="6411719" y="15774"/>
                </a:cubicBezTo>
                <a:cubicBezTo>
                  <a:pt x="6411719" y="15774"/>
                  <a:pt x="6411719" y="15774"/>
                  <a:pt x="6412418" y="16534"/>
                </a:cubicBezTo>
                <a:lnTo>
                  <a:pt x="6413765" y="17998"/>
                </a:lnTo>
                <a:lnTo>
                  <a:pt x="6418286" y="21854"/>
                </a:lnTo>
                <a:cubicBezTo>
                  <a:pt x="6439669" y="40092"/>
                  <a:pt x="6525203" y="113046"/>
                  <a:pt x="6867337" y="404863"/>
                </a:cubicBezTo>
                <a:cubicBezTo>
                  <a:pt x="6885830" y="415379"/>
                  <a:pt x="6885830" y="436411"/>
                  <a:pt x="6867337" y="452185"/>
                </a:cubicBezTo>
                <a:cubicBezTo>
                  <a:pt x="6867337" y="452185"/>
                  <a:pt x="6867337" y="452185"/>
                  <a:pt x="6491457" y="772784"/>
                </a:cubicBezTo>
                <a:lnTo>
                  <a:pt x="6413765" y="839050"/>
                </a:lnTo>
                <a:lnTo>
                  <a:pt x="6411719" y="841273"/>
                </a:lnTo>
                <a:cubicBezTo>
                  <a:pt x="6411719" y="841273"/>
                  <a:pt x="6406881" y="841273"/>
                  <a:pt x="6406881" y="846531"/>
                </a:cubicBezTo>
                <a:cubicBezTo>
                  <a:pt x="6402043" y="851789"/>
                  <a:pt x="6392367" y="857047"/>
                  <a:pt x="6382691" y="857047"/>
                </a:cubicBezTo>
                <a:lnTo>
                  <a:pt x="6374171" y="857047"/>
                </a:lnTo>
                <a:lnTo>
                  <a:pt x="6368680" y="857047"/>
                </a:lnTo>
                <a:lnTo>
                  <a:pt x="6348221" y="857047"/>
                </a:lnTo>
                <a:lnTo>
                  <a:pt x="6330248" y="857047"/>
                </a:lnTo>
                <a:lnTo>
                  <a:pt x="6266353" y="857047"/>
                </a:lnTo>
                <a:lnTo>
                  <a:pt x="6225932" y="857047"/>
                </a:lnTo>
                <a:lnTo>
                  <a:pt x="6106926" y="857047"/>
                </a:lnTo>
                <a:lnTo>
                  <a:pt x="6022790" y="857047"/>
                </a:lnTo>
                <a:lnTo>
                  <a:pt x="5844088" y="857047"/>
                </a:lnTo>
                <a:lnTo>
                  <a:pt x="5687880" y="857047"/>
                </a:lnTo>
                <a:lnTo>
                  <a:pt x="5451985" y="857047"/>
                </a:lnTo>
                <a:lnTo>
                  <a:pt x="5188261" y="857047"/>
                </a:lnTo>
                <a:lnTo>
                  <a:pt x="4904764" y="857047"/>
                </a:lnTo>
                <a:lnTo>
                  <a:pt x="4490989" y="857047"/>
                </a:lnTo>
                <a:lnTo>
                  <a:pt x="4176573" y="857047"/>
                </a:lnTo>
                <a:cubicBezTo>
                  <a:pt x="4176573" y="857047"/>
                  <a:pt x="4176573" y="857047"/>
                  <a:pt x="4099165" y="857047"/>
                </a:cubicBezTo>
                <a:cubicBezTo>
                  <a:pt x="4099165" y="857047"/>
                  <a:pt x="4099165" y="857047"/>
                  <a:pt x="4089943" y="857047"/>
                </a:cubicBezTo>
                <a:lnTo>
                  <a:pt x="4057940" y="857047"/>
                </a:lnTo>
                <a:lnTo>
                  <a:pt x="4025386" y="857047"/>
                </a:lnTo>
                <a:cubicBezTo>
                  <a:pt x="3988496" y="857047"/>
                  <a:pt x="3933162" y="857047"/>
                  <a:pt x="3850160" y="857047"/>
                </a:cubicBezTo>
                <a:lnTo>
                  <a:pt x="3563124" y="857047"/>
                </a:lnTo>
                <a:lnTo>
                  <a:pt x="3550795" y="857047"/>
                </a:lnTo>
                <a:lnTo>
                  <a:pt x="3508932" y="857047"/>
                </a:lnTo>
                <a:cubicBezTo>
                  <a:pt x="3508932" y="857047"/>
                  <a:pt x="3508932" y="857047"/>
                  <a:pt x="3483683" y="857047"/>
                </a:cubicBezTo>
                <a:lnTo>
                  <a:pt x="3464491" y="857047"/>
                </a:lnTo>
                <a:lnTo>
                  <a:pt x="3452740" y="857047"/>
                </a:lnTo>
                <a:lnTo>
                  <a:pt x="3423719" y="857047"/>
                </a:lnTo>
                <a:lnTo>
                  <a:pt x="3370481" y="857047"/>
                </a:lnTo>
                <a:lnTo>
                  <a:pt x="3306946" y="857047"/>
                </a:lnTo>
                <a:lnTo>
                  <a:pt x="3147208" y="857047"/>
                </a:lnTo>
                <a:lnTo>
                  <a:pt x="3114429" y="857047"/>
                </a:lnTo>
                <a:lnTo>
                  <a:pt x="2960658" y="857047"/>
                </a:lnTo>
                <a:lnTo>
                  <a:pt x="2827230" y="857047"/>
                </a:lnTo>
                <a:lnTo>
                  <a:pt x="2712413" y="857047"/>
                </a:lnTo>
                <a:lnTo>
                  <a:pt x="2680242" y="857047"/>
                </a:lnTo>
                <a:lnTo>
                  <a:pt x="2603835" y="857047"/>
                </a:lnTo>
                <a:lnTo>
                  <a:pt x="2455042" y="857047"/>
                </a:lnTo>
                <a:lnTo>
                  <a:pt x="2426415" y="857047"/>
                </a:lnTo>
                <a:lnTo>
                  <a:pt x="2209736" y="857047"/>
                </a:lnTo>
                <a:lnTo>
                  <a:pt x="1893047" y="857047"/>
                </a:lnTo>
                <a:cubicBezTo>
                  <a:pt x="1893047" y="857047"/>
                  <a:pt x="1893047" y="857047"/>
                  <a:pt x="1885034" y="857047"/>
                </a:cubicBezTo>
                <a:lnTo>
                  <a:pt x="1843786" y="857047"/>
                </a:lnTo>
                <a:lnTo>
                  <a:pt x="1828944" y="857047"/>
                </a:lnTo>
                <a:cubicBezTo>
                  <a:pt x="1764840" y="857047"/>
                  <a:pt x="1636634" y="857047"/>
                  <a:pt x="1380221" y="857047"/>
                </a:cubicBezTo>
                <a:lnTo>
                  <a:pt x="1333065" y="857047"/>
                </a:lnTo>
                <a:cubicBezTo>
                  <a:pt x="1136016" y="857047"/>
                  <a:pt x="910816" y="857047"/>
                  <a:pt x="653445" y="857047"/>
                </a:cubicBezTo>
                <a:cubicBezTo>
                  <a:pt x="653445" y="857047"/>
                  <a:pt x="653445" y="857047"/>
                  <a:pt x="0" y="857047"/>
                </a:cubicBezTo>
                <a:cubicBezTo>
                  <a:pt x="0" y="857047"/>
                  <a:pt x="0" y="857047"/>
                  <a:pt x="0"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pic>
        <p:nvPicPr>
          <p:cNvPr id="2" name="Picture 1" descr="Illustration of corn plant with bean plant vines growing up sides and squash vines with leaves and squash surrounding corn. Sun in background. Lines with labels for each plant. " title="Illustration of Corn">
            <a:extLst>
              <a:ext uri="{FF2B5EF4-FFF2-40B4-BE49-F238E27FC236}">
                <a16:creationId xmlns:a16="http://schemas.microsoft.com/office/drawing/2014/main" id="{A01D7A2A-C575-46A7-AD21-24659DDD14D2}"/>
              </a:ext>
            </a:extLst>
          </p:cNvPr>
          <p:cNvPicPr>
            <a:picLocks noChangeAspect="1"/>
          </p:cNvPicPr>
          <p:nvPr/>
        </p:nvPicPr>
        <p:blipFill>
          <a:blip r:embed="rId3"/>
          <a:stretch>
            <a:fillRect/>
          </a:stretch>
        </p:blipFill>
        <p:spPr>
          <a:xfrm>
            <a:off x="7218943" y="794904"/>
            <a:ext cx="4019314" cy="5563064"/>
          </a:xfrm>
          <a:prstGeom prst="rect">
            <a:avLst/>
          </a:prstGeom>
          <a:solidFill>
            <a:srgbClr val="FFFFFF">
              <a:shade val="85000"/>
            </a:srgbClr>
          </a:solidFill>
          <a:ln>
            <a:solidFill>
              <a:schemeClr val="tx1"/>
            </a:solidFill>
          </a:ln>
          <a:scene3d>
            <a:camera prst="orthographicFront"/>
            <a:lightRig rig="twoPt" dir="t">
              <a:rot lat="0" lon="0" rev="7800000"/>
            </a:lightRig>
          </a:scene3d>
          <a:sp3d contourW="6350">
            <a:bevelT w="50800" h="16510"/>
            <a:contourClr>
              <a:srgbClr val="C0C0C0"/>
            </a:contourClr>
          </a:sp3d>
        </p:spPr>
      </p:pic>
      <p:sp>
        <p:nvSpPr>
          <p:cNvPr id="37" name="Content Placeholder 22">
            <a:extLst>
              <a:ext uri="{FF2B5EF4-FFF2-40B4-BE49-F238E27FC236}">
                <a16:creationId xmlns:a16="http://schemas.microsoft.com/office/drawing/2014/main" id="{6F61ABAB-7876-44D3-A7C2-52BA24337555}"/>
              </a:ext>
            </a:extLst>
          </p:cNvPr>
          <p:cNvSpPr txBox="1">
            <a:spLocks/>
          </p:cNvSpPr>
          <p:nvPr/>
        </p:nvSpPr>
        <p:spPr>
          <a:xfrm>
            <a:off x="7102717" y="6483249"/>
            <a:ext cx="4396297" cy="363429"/>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defTabSz="914400">
              <a:spcBef>
                <a:spcPts val="0"/>
              </a:spcBef>
              <a:buClrTx/>
              <a:defRPr/>
            </a:pPr>
            <a:r>
              <a:rPr lang="en-US" sz="800" dirty="0">
                <a:solidFill>
                  <a:schemeClr val="accent2">
                    <a:lumMod val="60000"/>
                    <a:lumOff val="40000"/>
                  </a:schemeClr>
                </a:solidFill>
                <a:cs typeface="Calibri"/>
              </a:rPr>
              <a:t>Image: UCANR.org (University of CA Agriculture and Natural Resources)</a:t>
            </a:r>
          </a:p>
        </p:txBody>
      </p:sp>
    </p:spTree>
    <p:extLst>
      <p:ext uri="{BB962C8B-B14F-4D97-AF65-F5344CB8AC3E}">
        <p14:creationId xmlns:p14="http://schemas.microsoft.com/office/powerpoint/2010/main" val="3153612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028" name="Group 70">
            <a:extLst>
              <a:ext uri="{FF2B5EF4-FFF2-40B4-BE49-F238E27FC236}">
                <a16:creationId xmlns:a16="http://schemas.microsoft.com/office/drawing/2014/main" id="{EB9B5B69-A297-4D2F-8B89-529DA8A273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72" name="Freeform 11">
              <a:extLst>
                <a:ext uri="{FF2B5EF4-FFF2-40B4-BE49-F238E27FC236}">
                  <a16:creationId xmlns:a16="http://schemas.microsoft.com/office/drawing/2014/main" id="{3E39D215-BF38-4094-82D7-61DED11452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73" name="Freeform 12">
              <a:extLst>
                <a:ext uri="{FF2B5EF4-FFF2-40B4-BE49-F238E27FC236}">
                  <a16:creationId xmlns:a16="http://schemas.microsoft.com/office/drawing/2014/main" id="{7412700A-91C4-4126-8F17-3B9449DBB3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74" name="Freeform 13">
              <a:extLst>
                <a:ext uri="{FF2B5EF4-FFF2-40B4-BE49-F238E27FC236}">
                  <a16:creationId xmlns:a16="http://schemas.microsoft.com/office/drawing/2014/main" id="{DF985802-25A8-4B99-89F0-2A42EC325F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75" name="Freeform 14">
              <a:extLst>
                <a:ext uri="{FF2B5EF4-FFF2-40B4-BE49-F238E27FC236}">
                  <a16:creationId xmlns:a16="http://schemas.microsoft.com/office/drawing/2014/main" id="{F54C35AF-DB92-4205-A779-2A385B7143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76" name="Freeform 15">
              <a:extLst>
                <a:ext uri="{FF2B5EF4-FFF2-40B4-BE49-F238E27FC236}">
                  <a16:creationId xmlns:a16="http://schemas.microsoft.com/office/drawing/2014/main" id="{9F845211-1F53-4E0A-891E-B78A206F07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77" name="Freeform 16">
              <a:extLst>
                <a:ext uri="{FF2B5EF4-FFF2-40B4-BE49-F238E27FC236}">
                  <a16:creationId xmlns:a16="http://schemas.microsoft.com/office/drawing/2014/main" id="{9149C7DD-9998-4805-BFC8-CEF5F5DF31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78" name="Freeform 17">
              <a:extLst>
                <a:ext uri="{FF2B5EF4-FFF2-40B4-BE49-F238E27FC236}">
                  <a16:creationId xmlns:a16="http://schemas.microsoft.com/office/drawing/2014/main" id="{47C8036D-3ECA-43DA-BAF5-3C65CF4112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79" name="Freeform 18">
              <a:extLst>
                <a:ext uri="{FF2B5EF4-FFF2-40B4-BE49-F238E27FC236}">
                  <a16:creationId xmlns:a16="http://schemas.microsoft.com/office/drawing/2014/main" id="{29C15912-CDE8-4DF3-9324-273FB4C86D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80" name="Freeform 19">
              <a:extLst>
                <a:ext uri="{FF2B5EF4-FFF2-40B4-BE49-F238E27FC236}">
                  <a16:creationId xmlns:a16="http://schemas.microsoft.com/office/drawing/2014/main" id="{37C68D51-B7DA-4572-AB7E-708540B3C6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81" name="Freeform 20">
              <a:extLst>
                <a:ext uri="{FF2B5EF4-FFF2-40B4-BE49-F238E27FC236}">
                  <a16:creationId xmlns:a16="http://schemas.microsoft.com/office/drawing/2014/main" id="{1AF802CB-4E9E-4895-9363-C119914909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82" name="Freeform 21">
              <a:extLst>
                <a:ext uri="{FF2B5EF4-FFF2-40B4-BE49-F238E27FC236}">
                  <a16:creationId xmlns:a16="http://schemas.microsoft.com/office/drawing/2014/main" id="{615760E5-5F27-4735-B01C-78E05F3FB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83" name="Freeform 22">
              <a:extLst>
                <a:ext uri="{FF2B5EF4-FFF2-40B4-BE49-F238E27FC236}">
                  <a16:creationId xmlns:a16="http://schemas.microsoft.com/office/drawing/2014/main" id="{DB9C6516-B2DB-432F-BD3A-A1792BD46F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029" name="Group 84">
            <a:extLst>
              <a:ext uri="{FF2B5EF4-FFF2-40B4-BE49-F238E27FC236}">
                <a16:creationId xmlns:a16="http://schemas.microsoft.com/office/drawing/2014/main" id="{BC9C8D0D-644B-4B97-B83C-CC8E64361D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86" name="Freeform 27">
              <a:extLst>
                <a:ext uri="{FF2B5EF4-FFF2-40B4-BE49-F238E27FC236}">
                  <a16:creationId xmlns:a16="http://schemas.microsoft.com/office/drawing/2014/main" id="{F8BE1EA6-80CF-446B-A4FE-3F935A51C0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87" name="Freeform 28">
              <a:extLst>
                <a:ext uri="{FF2B5EF4-FFF2-40B4-BE49-F238E27FC236}">
                  <a16:creationId xmlns:a16="http://schemas.microsoft.com/office/drawing/2014/main" id="{10E39808-F4F7-43DE-AB53-82B7B55EA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88" name="Freeform 29">
              <a:extLst>
                <a:ext uri="{FF2B5EF4-FFF2-40B4-BE49-F238E27FC236}">
                  <a16:creationId xmlns:a16="http://schemas.microsoft.com/office/drawing/2014/main" id="{6ED5109A-600A-4C23-9BB3-C4C19C2D9F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89" name="Freeform 30">
              <a:extLst>
                <a:ext uri="{FF2B5EF4-FFF2-40B4-BE49-F238E27FC236}">
                  <a16:creationId xmlns:a16="http://schemas.microsoft.com/office/drawing/2014/main" id="{D76FF73F-8CA3-42B0-A680-353805CD2A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90" name="Freeform 31">
              <a:extLst>
                <a:ext uri="{FF2B5EF4-FFF2-40B4-BE49-F238E27FC236}">
                  <a16:creationId xmlns:a16="http://schemas.microsoft.com/office/drawing/2014/main" id="{B26A6949-3BEB-422A-854C-D4E26E4CF1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91" name="Freeform 32">
              <a:extLst>
                <a:ext uri="{FF2B5EF4-FFF2-40B4-BE49-F238E27FC236}">
                  <a16:creationId xmlns:a16="http://schemas.microsoft.com/office/drawing/2014/main" id="{FE07AD25-30AF-40CD-B901-DF1EDBD682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92" name="Freeform 33">
              <a:extLst>
                <a:ext uri="{FF2B5EF4-FFF2-40B4-BE49-F238E27FC236}">
                  <a16:creationId xmlns:a16="http://schemas.microsoft.com/office/drawing/2014/main" id="{5AA460AF-7760-4F15-881A-6F0BFDBCDF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93" name="Freeform 34">
              <a:extLst>
                <a:ext uri="{FF2B5EF4-FFF2-40B4-BE49-F238E27FC236}">
                  <a16:creationId xmlns:a16="http://schemas.microsoft.com/office/drawing/2014/main" id="{EE53C70E-5D92-4C42-A34F-9F7D16006B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94" name="Freeform 35">
              <a:extLst>
                <a:ext uri="{FF2B5EF4-FFF2-40B4-BE49-F238E27FC236}">
                  <a16:creationId xmlns:a16="http://schemas.microsoft.com/office/drawing/2014/main" id="{C27614EE-0086-4D34-99BD-52F03708DC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95" name="Freeform 36">
              <a:extLst>
                <a:ext uri="{FF2B5EF4-FFF2-40B4-BE49-F238E27FC236}">
                  <a16:creationId xmlns:a16="http://schemas.microsoft.com/office/drawing/2014/main" id="{326919B9-3ED4-4744-A713-326B3BAF62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96" name="Freeform 37">
              <a:extLst>
                <a:ext uri="{FF2B5EF4-FFF2-40B4-BE49-F238E27FC236}">
                  <a16:creationId xmlns:a16="http://schemas.microsoft.com/office/drawing/2014/main" id="{898BDBF5-8AA3-49CD-999A-ABA1F7AE34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97" name="Freeform 38">
              <a:extLst>
                <a:ext uri="{FF2B5EF4-FFF2-40B4-BE49-F238E27FC236}">
                  <a16:creationId xmlns:a16="http://schemas.microsoft.com/office/drawing/2014/main" id="{AF8ED3E0-CBE7-48C4-8F9E-FF98079CDB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030" name="Rectangle 98">
            <a:extLst>
              <a:ext uri="{FF2B5EF4-FFF2-40B4-BE49-F238E27FC236}">
                <a16:creationId xmlns:a16="http://schemas.microsoft.com/office/drawing/2014/main" id="{A84F153B-2093-4171-BD2D-1631695C9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1" name="Freeform 6">
            <a:extLst>
              <a:ext uri="{FF2B5EF4-FFF2-40B4-BE49-F238E27FC236}">
                <a16:creationId xmlns:a16="http://schemas.microsoft.com/office/drawing/2014/main" id="{DB5BC99D-7BEA-4F13-B82B-A956E2D097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1032" name="Rectangle 102">
            <a:extLst>
              <a:ext uri="{FF2B5EF4-FFF2-40B4-BE49-F238E27FC236}">
                <a16:creationId xmlns:a16="http://schemas.microsoft.com/office/drawing/2014/main" id="{04FFCB0A-A21A-4D0F-AE1C-6EC8ED79A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3" name="Group 104">
            <a:extLst>
              <a:ext uri="{FF2B5EF4-FFF2-40B4-BE49-F238E27FC236}">
                <a16:creationId xmlns:a16="http://schemas.microsoft.com/office/drawing/2014/main" id="{481DDC0B-F2D9-4A55-A60C-E0532B46C90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06" name="Freeform 11">
              <a:extLst>
                <a:ext uri="{FF2B5EF4-FFF2-40B4-BE49-F238E27FC236}">
                  <a16:creationId xmlns:a16="http://schemas.microsoft.com/office/drawing/2014/main" id="{60C4C88B-2AA4-43CA-9F8F-3FB2B5D7D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07" name="Freeform 12">
              <a:extLst>
                <a:ext uri="{FF2B5EF4-FFF2-40B4-BE49-F238E27FC236}">
                  <a16:creationId xmlns:a16="http://schemas.microsoft.com/office/drawing/2014/main" id="{1E062DFF-2E6B-420E-AEFE-FB8082B29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08" name="Freeform 13">
              <a:extLst>
                <a:ext uri="{FF2B5EF4-FFF2-40B4-BE49-F238E27FC236}">
                  <a16:creationId xmlns:a16="http://schemas.microsoft.com/office/drawing/2014/main" id="{37DD0A2B-B295-4280-B8DA-0DC58312CA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09" name="Freeform 14">
              <a:extLst>
                <a:ext uri="{FF2B5EF4-FFF2-40B4-BE49-F238E27FC236}">
                  <a16:creationId xmlns:a16="http://schemas.microsoft.com/office/drawing/2014/main" id="{83B6198C-5321-4CBD-A21D-B413234BF8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10" name="Freeform 15">
              <a:extLst>
                <a:ext uri="{FF2B5EF4-FFF2-40B4-BE49-F238E27FC236}">
                  <a16:creationId xmlns:a16="http://schemas.microsoft.com/office/drawing/2014/main" id="{CA21CB5E-7E99-4448-8DD0-FA87EAC3C0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11" name="Freeform 16">
              <a:extLst>
                <a:ext uri="{FF2B5EF4-FFF2-40B4-BE49-F238E27FC236}">
                  <a16:creationId xmlns:a16="http://schemas.microsoft.com/office/drawing/2014/main" id="{5675BC7F-097E-4C82-8B98-05F11E34FF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12" name="Freeform 17">
              <a:extLst>
                <a:ext uri="{FF2B5EF4-FFF2-40B4-BE49-F238E27FC236}">
                  <a16:creationId xmlns:a16="http://schemas.microsoft.com/office/drawing/2014/main" id="{CF36D428-039F-4D57-83E9-C9E49A8EEF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13" name="Freeform 18">
              <a:extLst>
                <a:ext uri="{FF2B5EF4-FFF2-40B4-BE49-F238E27FC236}">
                  <a16:creationId xmlns:a16="http://schemas.microsoft.com/office/drawing/2014/main" id="{9C846992-7277-412B-8F89-BF12BBBBED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14" name="Freeform 19">
              <a:extLst>
                <a:ext uri="{FF2B5EF4-FFF2-40B4-BE49-F238E27FC236}">
                  <a16:creationId xmlns:a16="http://schemas.microsoft.com/office/drawing/2014/main" id="{2FFB1517-7128-4059-90D1-7FE4A5155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15" name="Freeform 20">
              <a:extLst>
                <a:ext uri="{FF2B5EF4-FFF2-40B4-BE49-F238E27FC236}">
                  <a16:creationId xmlns:a16="http://schemas.microsoft.com/office/drawing/2014/main" id="{C0835D29-A969-4B36-823D-2041358537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16" name="Freeform 21">
              <a:extLst>
                <a:ext uri="{FF2B5EF4-FFF2-40B4-BE49-F238E27FC236}">
                  <a16:creationId xmlns:a16="http://schemas.microsoft.com/office/drawing/2014/main" id="{E513FF63-116C-4620-AA46-03788BE5F1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17" name="Freeform 22">
              <a:extLst>
                <a:ext uri="{FF2B5EF4-FFF2-40B4-BE49-F238E27FC236}">
                  <a16:creationId xmlns:a16="http://schemas.microsoft.com/office/drawing/2014/main" id="{EF361EF8-880C-41F9-8051-9F05A8C201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034" name="Group 118">
            <a:extLst>
              <a:ext uri="{FF2B5EF4-FFF2-40B4-BE49-F238E27FC236}">
                <a16:creationId xmlns:a16="http://schemas.microsoft.com/office/drawing/2014/main" id="{FBF9A995-2C32-4FB7-B5F3-E417B7DE06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120" name="Freeform 27">
              <a:extLst>
                <a:ext uri="{FF2B5EF4-FFF2-40B4-BE49-F238E27FC236}">
                  <a16:creationId xmlns:a16="http://schemas.microsoft.com/office/drawing/2014/main" id="{0F4ECCFB-A0C2-4B4D-B6E2-77341F6FE1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21" name="Freeform 28">
              <a:extLst>
                <a:ext uri="{FF2B5EF4-FFF2-40B4-BE49-F238E27FC236}">
                  <a16:creationId xmlns:a16="http://schemas.microsoft.com/office/drawing/2014/main" id="{5476CBB8-CCD6-4739-8729-8927DC09D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22" name="Freeform 29">
              <a:extLst>
                <a:ext uri="{FF2B5EF4-FFF2-40B4-BE49-F238E27FC236}">
                  <a16:creationId xmlns:a16="http://schemas.microsoft.com/office/drawing/2014/main" id="{695B716E-8BF4-4DD9-96A5-4238FDC07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23" name="Freeform 30">
              <a:extLst>
                <a:ext uri="{FF2B5EF4-FFF2-40B4-BE49-F238E27FC236}">
                  <a16:creationId xmlns:a16="http://schemas.microsoft.com/office/drawing/2014/main" id="{6A3F7DBC-E3BC-4902-BE4C-6F3542E33D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24" name="Freeform 31">
              <a:extLst>
                <a:ext uri="{FF2B5EF4-FFF2-40B4-BE49-F238E27FC236}">
                  <a16:creationId xmlns:a16="http://schemas.microsoft.com/office/drawing/2014/main" id="{70379707-5601-41BA-8F25-82825A8E3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25" name="Freeform 32">
              <a:extLst>
                <a:ext uri="{FF2B5EF4-FFF2-40B4-BE49-F238E27FC236}">
                  <a16:creationId xmlns:a16="http://schemas.microsoft.com/office/drawing/2014/main" id="{1C7E7640-A719-4104-8E66-10B2FB8487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26" name="Freeform 33">
              <a:extLst>
                <a:ext uri="{FF2B5EF4-FFF2-40B4-BE49-F238E27FC236}">
                  <a16:creationId xmlns:a16="http://schemas.microsoft.com/office/drawing/2014/main" id="{9A4C4222-3F93-463D-9B22-69ECBF8E05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27" name="Freeform 34">
              <a:extLst>
                <a:ext uri="{FF2B5EF4-FFF2-40B4-BE49-F238E27FC236}">
                  <a16:creationId xmlns:a16="http://schemas.microsoft.com/office/drawing/2014/main" id="{B263D752-00B8-466F-A4DD-D4F58CAE12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28" name="Freeform 35">
              <a:extLst>
                <a:ext uri="{FF2B5EF4-FFF2-40B4-BE49-F238E27FC236}">
                  <a16:creationId xmlns:a16="http://schemas.microsoft.com/office/drawing/2014/main" id="{45470F50-BCB7-4793-B6EE-C07E577946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29" name="Freeform 36">
              <a:extLst>
                <a:ext uri="{FF2B5EF4-FFF2-40B4-BE49-F238E27FC236}">
                  <a16:creationId xmlns:a16="http://schemas.microsoft.com/office/drawing/2014/main" id="{3FE3B154-4827-4A59-B611-C15FE09303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30" name="Freeform 37">
              <a:extLst>
                <a:ext uri="{FF2B5EF4-FFF2-40B4-BE49-F238E27FC236}">
                  <a16:creationId xmlns:a16="http://schemas.microsoft.com/office/drawing/2014/main" id="{4856C74D-7893-4686-8C69-93ADFAD947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31" name="Freeform 38">
              <a:extLst>
                <a:ext uri="{FF2B5EF4-FFF2-40B4-BE49-F238E27FC236}">
                  <a16:creationId xmlns:a16="http://schemas.microsoft.com/office/drawing/2014/main" id="{D9855B44-5A4E-48D3-B20E-74C69EF511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035" name="Rectangle 132">
            <a:extLst>
              <a:ext uri="{FF2B5EF4-FFF2-40B4-BE49-F238E27FC236}">
                <a16:creationId xmlns:a16="http://schemas.microsoft.com/office/drawing/2014/main" id="{4DF306C4-90F2-4BFE-B2AD-FAFB31C46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 name="Picture 2" descr="Illustration of four birds on a hollowed out gourd designed to serve as a nest" title="Birds and Gourd"/>
          <p:cNvPicPr>
            <a:picLocks noChangeAspect="1"/>
          </p:cNvPicPr>
          <p:nvPr/>
        </p:nvPicPr>
        <p:blipFill rotWithShape="1">
          <a:blip r:embed="rId3"/>
          <a:srcRect l="17071" t="19060" r="16102" b="18837"/>
          <a:stretch/>
        </p:blipFill>
        <p:spPr>
          <a:xfrm>
            <a:off x="3451466" y="640080"/>
            <a:ext cx="2674982" cy="3602736"/>
          </a:xfrm>
          <a:prstGeom prst="rect">
            <a:avLst/>
          </a:prstGeom>
          <a:ln w="6350">
            <a:solidFill>
              <a:schemeClr val="tx1"/>
            </a:solidFill>
          </a:ln>
        </p:spPr>
      </p:pic>
      <p:pic>
        <p:nvPicPr>
          <p:cNvPr id="1026" name="Picture 2" descr="Two kids planting corn plants on dirt mounds" title="Kids and Corn"/>
          <p:cNvPicPr>
            <a:picLocks noChangeAspect="1" noChangeArrowheads="1"/>
          </p:cNvPicPr>
          <p:nvPr/>
        </p:nvPicPr>
        <p:blipFill rotWithShape="1">
          <a:blip r:embed="rId4">
            <a:extLst>
              <a:ext uri="{28A0092B-C50C-407E-A947-70E740481C1C}">
                <a14:useLocalDpi xmlns:a14="http://schemas.microsoft.com/office/drawing/2010/main" val="0"/>
              </a:ext>
            </a:extLst>
          </a:blip>
          <a:srcRect l="3862" r="14023" b="6975"/>
          <a:stretch/>
        </p:blipFill>
        <p:spPr bwMode="auto">
          <a:xfrm>
            <a:off x="7152428" y="784262"/>
            <a:ext cx="4399491" cy="3314371"/>
          </a:xfrm>
          <a:prstGeom prst="rect">
            <a:avLst/>
          </a:prstGeom>
          <a:ln w="6350">
            <a:solidFill>
              <a:schemeClr val="tx1"/>
            </a:solidFill>
          </a:ln>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6A48C7DF-CC88-4438-9FBF-A3563DA2CF1D}"/>
              </a:ext>
            </a:extLst>
          </p:cNvPr>
          <p:cNvSpPr txBox="1">
            <a:spLocks noGrp="1"/>
          </p:cNvSpPr>
          <p:nvPr>
            <p:ph type="title" idx="4294967295"/>
          </p:nvPr>
        </p:nvSpPr>
        <p:spPr>
          <a:xfrm>
            <a:off x="2589213" y="4529540"/>
            <a:ext cx="8915399" cy="116242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600"/>
              </a:spcAft>
              <a:buClrTx/>
              <a:buSzTx/>
              <a:buFontTx/>
              <a:buNone/>
              <a:tabLst/>
              <a:defRPr/>
            </a:pPr>
            <a:r>
              <a:rPr kumimoji="0" lang="en-US" sz="5400" b="0" i="0" u="none" strike="noStrike" kern="1200" cap="none" spc="0" normalizeH="0" baseline="0" noProof="0" dirty="0">
                <a:ln>
                  <a:noFill/>
                </a:ln>
                <a:solidFill>
                  <a:schemeClr val="tx1">
                    <a:lumMod val="85000"/>
                    <a:lumOff val="15000"/>
                  </a:schemeClr>
                </a:solidFill>
                <a:effectLst/>
                <a:uLnTx/>
                <a:uFillTx/>
                <a:latin typeface="+mj-lt"/>
                <a:ea typeface="+mj-ea"/>
                <a:cs typeface="+mj-cs"/>
              </a:rPr>
              <a:t>Corn and the Cherokee</a:t>
            </a:r>
          </a:p>
        </p:txBody>
      </p:sp>
      <p:sp>
        <p:nvSpPr>
          <p:cNvPr id="1036" name="Freeform 33">
            <a:extLst>
              <a:ext uri="{FF2B5EF4-FFF2-40B4-BE49-F238E27FC236}">
                <a16:creationId xmlns:a16="http://schemas.microsoft.com/office/drawing/2014/main" id="{AA07F762-5743-4CB0-9102-37CFC56F2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753578"/>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p:nvSpPr>
          <p:cNvPr id="62" name="Content Placeholder 22">
            <a:extLst>
              <a:ext uri="{FF2B5EF4-FFF2-40B4-BE49-F238E27FC236}">
                <a16:creationId xmlns:a16="http://schemas.microsoft.com/office/drawing/2014/main" id="{0F7BE634-5FD9-4B1D-9961-7D5A5E943115}"/>
              </a:ext>
            </a:extLst>
          </p:cNvPr>
          <p:cNvSpPr txBox="1">
            <a:spLocks/>
          </p:cNvSpPr>
          <p:nvPr/>
        </p:nvSpPr>
        <p:spPr>
          <a:xfrm>
            <a:off x="6449503" y="6205322"/>
            <a:ext cx="5513897" cy="491692"/>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defTabSz="914400">
              <a:spcBef>
                <a:spcPts val="0"/>
              </a:spcBef>
              <a:buClrTx/>
              <a:defRPr/>
            </a:pPr>
            <a:r>
              <a:rPr lang="en-US" sz="900" dirty="0">
                <a:solidFill>
                  <a:schemeClr val="accent2">
                    <a:lumMod val="60000"/>
                    <a:lumOff val="40000"/>
                  </a:schemeClr>
                </a:solidFill>
              </a:rPr>
              <a:t>Images: Hilling corn- http://www.publicdomainfiles.com/show_file.php?id=14025562811677 , </a:t>
            </a:r>
            <a:r>
              <a:rPr lang="en-US" sz="900" dirty="0" err="1">
                <a:solidFill>
                  <a:schemeClr val="accent2">
                    <a:lumMod val="60000"/>
                    <a:lumOff val="40000"/>
                  </a:schemeClr>
                </a:solidFill>
              </a:rPr>
              <a:t>Audobon</a:t>
            </a:r>
            <a:r>
              <a:rPr lang="en-US" sz="900" dirty="0">
                <a:solidFill>
                  <a:schemeClr val="accent2">
                    <a:lumMod val="60000"/>
                    <a:lumOff val="40000"/>
                  </a:schemeClr>
                </a:solidFill>
              </a:rPr>
              <a:t>: Purple Martins</a:t>
            </a:r>
          </a:p>
        </p:txBody>
      </p:sp>
    </p:spTree>
    <p:extLst>
      <p:ext uri="{BB962C8B-B14F-4D97-AF65-F5344CB8AC3E}">
        <p14:creationId xmlns:p14="http://schemas.microsoft.com/office/powerpoint/2010/main" val="1964533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05" name="Group 66">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68"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69"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70"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71"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72"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73"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74"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75"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76"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77"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78"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79"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06" name="Group 80">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82"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83"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84"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85"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86"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87"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88"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89"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90"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91"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92"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93"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07" name="Rectangle 94">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8" name="Freeform 6">
            <a:extLst>
              <a:ext uri="{FF2B5EF4-FFF2-40B4-BE49-F238E27FC236}">
                <a16:creationId xmlns:a16="http://schemas.microsoft.com/office/drawing/2014/main" id="{7BD08880-457D-4C62-A3B5-6A9B0878C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109" name="Rectangle 98">
            <a:extLst>
              <a:ext uri="{FF2B5EF4-FFF2-40B4-BE49-F238E27FC236}">
                <a16:creationId xmlns:a16="http://schemas.microsoft.com/office/drawing/2014/main" id="{95FFA5E0-4C70-431D-A19D-18415F6C4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 name="Content Placeholder 10" descr="Black and White Photo&#10;&#10;Historic black and white photo depicting green corn festival. Women wearing white dresses are in line with backs to camera facing men dressed in overalls who stand opposite them.">
            <a:extLst>
              <a:ext uri="{FF2B5EF4-FFF2-40B4-BE49-F238E27FC236}">
                <a16:creationId xmlns:a16="http://schemas.microsoft.com/office/drawing/2014/main" id="{D0D93C6B-A6CF-45A7-A550-D044521456CC}"/>
              </a:ext>
            </a:extLst>
          </p:cNvPr>
          <p:cNvPicPr>
            <a:picLocks noChangeAspect="1"/>
          </p:cNvPicPr>
          <p:nvPr/>
        </p:nvPicPr>
        <p:blipFill rotWithShape="1">
          <a:blip r:embed="rId3">
            <a:extLst>
              <a:ext uri="{28A0092B-C50C-407E-A947-70E740481C1C}">
                <a14:useLocalDpi xmlns:a14="http://schemas.microsoft.com/office/drawing/2010/main" val="0"/>
              </a:ext>
            </a:extLst>
          </a:blip>
          <a:srcRect l="6332" t="31129" r="2759"/>
          <a:stretch/>
        </p:blipFill>
        <p:spPr>
          <a:xfrm>
            <a:off x="20" y="10"/>
            <a:ext cx="12191980" cy="6857990"/>
          </a:xfrm>
          <a:prstGeom prst="rect">
            <a:avLst/>
          </a:prstGeom>
        </p:spPr>
      </p:pic>
      <p:sp>
        <p:nvSpPr>
          <p:cNvPr id="110" name="Freeform 5">
            <a:extLst>
              <a:ext uri="{FF2B5EF4-FFF2-40B4-BE49-F238E27FC236}">
                <a16:creationId xmlns:a16="http://schemas.microsoft.com/office/drawing/2014/main" id="{4536C52F-C11B-4718-8B63-3E4A43465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3632297"/>
            <a:ext cx="10602096" cy="2170389"/>
          </a:xfrm>
          <a:custGeom>
            <a:avLst/>
            <a:gdLst>
              <a:gd name="T0" fmla="*/ 2253 w 2259"/>
              <a:gd name="T1" fmla="*/ 195 h 413"/>
              <a:gd name="T2" fmla="*/ 2064 w 2259"/>
              <a:gd name="T3" fmla="*/ 7 h 413"/>
              <a:gd name="T4" fmla="*/ 2062 w 2259"/>
              <a:gd name="T5" fmla="*/ 5 h 413"/>
              <a:gd name="T6" fmla="*/ 2048 w 2259"/>
              <a:gd name="T7" fmla="*/ 0 h 413"/>
              <a:gd name="T8" fmla="*/ 891 w 2259"/>
              <a:gd name="T9" fmla="*/ 0 h 413"/>
              <a:gd name="T10" fmla="*/ 851 w 2259"/>
              <a:gd name="T11" fmla="*/ 0 h 413"/>
              <a:gd name="T12" fmla="*/ 541 w 2259"/>
              <a:gd name="T13" fmla="*/ 0 h 413"/>
              <a:gd name="T14" fmla="*/ 54 w 2259"/>
              <a:gd name="T15" fmla="*/ 0 h 413"/>
              <a:gd name="T16" fmla="*/ 0 w 2259"/>
              <a:gd name="T17" fmla="*/ 0 h 413"/>
              <a:gd name="T18" fmla="*/ 0 w 2259"/>
              <a:gd name="T19" fmla="*/ 413 h 413"/>
              <a:gd name="T20" fmla="*/ 54 w 2259"/>
              <a:gd name="T21" fmla="*/ 413 h 413"/>
              <a:gd name="T22" fmla="*/ 541 w 2259"/>
              <a:gd name="T23" fmla="*/ 413 h 413"/>
              <a:gd name="T24" fmla="*/ 851 w 2259"/>
              <a:gd name="T25" fmla="*/ 413 h 413"/>
              <a:gd name="T26" fmla="*/ 891 w 2259"/>
              <a:gd name="T27" fmla="*/ 413 h 413"/>
              <a:gd name="T28" fmla="*/ 2048 w 2259"/>
              <a:gd name="T29" fmla="*/ 413 h 413"/>
              <a:gd name="T30" fmla="*/ 2062 w 2259"/>
              <a:gd name="T31" fmla="*/ 408 h 413"/>
              <a:gd name="T32" fmla="*/ 2064 w 2259"/>
              <a:gd name="T33" fmla="*/ 406 h 413"/>
              <a:gd name="T34" fmla="*/ 2253 w 2259"/>
              <a:gd name="T35" fmla="*/ 217 h 413"/>
              <a:gd name="T36" fmla="*/ 2253 w 2259"/>
              <a:gd name="T37" fmla="*/ 1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9" h="413">
                <a:moveTo>
                  <a:pt x="2253" y="195"/>
                </a:moveTo>
                <a:cubicBezTo>
                  <a:pt x="2064" y="7"/>
                  <a:pt x="2064" y="7"/>
                  <a:pt x="2064" y="7"/>
                </a:cubicBezTo>
                <a:cubicBezTo>
                  <a:pt x="2064" y="6"/>
                  <a:pt x="2063" y="5"/>
                  <a:pt x="2062" y="5"/>
                </a:cubicBezTo>
                <a:cubicBezTo>
                  <a:pt x="2058" y="2"/>
                  <a:pt x="2053" y="0"/>
                  <a:pt x="2048" y="0"/>
                </a:cubicBezTo>
                <a:cubicBezTo>
                  <a:pt x="891" y="0"/>
                  <a:pt x="891" y="0"/>
                  <a:pt x="891" y="0"/>
                </a:cubicBezTo>
                <a:cubicBezTo>
                  <a:pt x="851" y="0"/>
                  <a:pt x="851" y="0"/>
                  <a:pt x="851" y="0"/>
                </a:cubicBezTo>
                <a:cubicBezTo>
                  <a:pt x="541" y="0"/>
                  <a:pt x="541" y="0"/>
                  <a:pt x="541" y="0"/>
                </a:cubicBezTo>
                <a:cubicBezTo>
                  <a:pt x="54" y="0"/>
                  <a:pt x="54" y="0"/>
                  <a:pt x="54" y="0"/>
                </a:cubicBezTo>
                <a:cubicBezTo>
                  <a:pt x="0" y="0"/>
                  <a:pt x="0" y="0"/>
                  <a:pt x="0" y="0"/>
                </a:cubicBezTo>
                <a:cubicBezTo>
                  <a:pt x="0" y="413"/>
                  <a:pt x="0" y="413"/>
                  <a:pt x="0" y="413"/>
                </a:cubicBezTo>
                <a:cubicBezTo>
                  <a:pt x="54" y="413"/>
                  <a:pt x="54" y="413"/>
                  <a:pt x="54" y="413"/>
                </a:cubicBezTo>
                <a:cubicBezTo>
                  <a:pt x="541" y="413"/>
                  <a:pt x="541" y="413"/>
                  <a:pt x="541" y="413"/>
                </a:cubicBezTo>
                <a:cubicBezTo>
                  <a:pt x="851" y="413"/>
                  <a:pt x="851" y="413"/>
                  <a:pt x="851" y="413"/>
                </a:cubicBezTo>
                <a:cubicBezTo>
                  <a:pt x="891" y="413"/>
                  <a:pt x="891" y="413"/>
                  <a:pt x="891" y="413"/>
                </a:cubicBezTo>
                <a:cubicBezTo>
                  <a:pt x="2048" y="413"/>
                  <a:pt x="2048" y="413"/>
                  <a:pt x="2048" y="413"/>
                </a:cubicBezTo>
                <a:cubicBezTo>
                  <a:pt x="2053" y="413"/>
                  <a:pt x="2058" y="411"/>
                  <a:pt x="2062" y="408"/>
                </a:cubicBezTo>
                <a:cubicBezTo>
                  <a:pt x="2063" y="407"/>
                  <a:pt x="2064" y="406"/>
                  <a:pt x="2064" y="406"/>
                </a:cubicBezTo>
                <a:cubicBezTo>
                  <a:pt x="2253" y="217"/>
                  <a:pt x="2253" y="217"/>
                  <a:pt x="2253" y="217"/>
                </a:cubicBezTo>
                <a:cubicBezTo>
                  <a:pt x="2259" y="211"/>
                  <a:pt x="2259" y="201"/>
                  <a:pt x="2253" y="195"/>
                </a:cubicBezTo>
                <a:close/>
              </a:path>
            </a:pathLst>
          </a:custGeom>
          <a:solidFill>
            <a:schemeClr val="accent1">
              <a:alpha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1083733" y="3962400"/>
            <a:ext cx="8458200" cy="958911"/>
          </a:xfrm>
        </p:spPr>
        <p:txBody>
          <a:bodyPr vert="horz" lIns="91440" tIns="45720" rIns="91440" bIns="45720" rtlCol="0" anchor="b">
            <a:normAutofit/>
          </a:bodyPr>
          <a:lstStyle/>
          <a:p>
            <a:r>
              <a:rPr lang="en-US" sz="4400" dirty="0">
                <a:solidFill>
                  <a:srgbClr val="FEFFFF"/>
                </a:solidFill>
              </a:rPr>
              <a:t>Green Corn Ceremony</a:t>
            </a:r>
          </a:p>
        </p:txBody>
      </p:sp>
      <p:sp>
        <p:nvSpPr>
          <p:cNvPr id="23" name="Content Placeholder 22">
            <a:extLst>
              <a:ext uri="{FF2B5EF4-FFF2-40B4-BE49-F238E27FC236}">
                <a16:creationId xmlns:a16="http://schemas.microsoft.com/office/drawing/2014/main" id="{9DDF0AFD-A7AE-4F99-9DE3-246F7DCE7DA4}"/>
              </a:ext>
            </a:extLst>
          </p:cNvPr>
          <p:cNvSpPr>
            <a:spLocks noGrp="1"/>
          </p:cNvSpPr>
          <p:nvPr>
            <p:ph idx="1"/>
          </p:nvPr>
        </p:nvSpPr>
        <p:spPr>
          <a:xfrm>
            <a:off x="6094476" y="6065777"/>
            <a:ext cx="8458200" cy="524935"/>
          </a:xfrm>
        </p:spPr>
        <p:txBody>
          <a:bodyPr vert="horz" lIns="91440" tIns="45720" rIns="91440" bIns="45720" rtlCol="0" anchor="t">
            <a:normAutofit/>
          </a:bodyPr>
          <a:lstStyle/>
          <a:p>
            <a:pPr marL="0" indent="0">
              <a:buNone/>
            </a:pPr>
            <a:r>
              <a:rPr lang="en-US" sz="1100" dirty="0">
                <a:solidFill>
                  <a:srgbClr val="FEFFFF"/>
                </a:solidFill>
              </a:rPr>
              <a:t>“Green Corn Dance” 1932. Photo courtesy of </a:t>
            </a:r>
            <a:r>
              <a:rPr lang="en-US" sz="700" dirty="0">
                <a:solidFill>
                  <a:srgbClr val="FEFFFF"/>
                </a:solidFill>
              </a:rPr>
              <a:t>the</a:t>
            </a:r>
            <a:r>
              <a:rPr lang="en-US" sz="1100" dirty="0">
                <a:solidFill>
                  <a:srgbClr val="FEFFFF"/>
                </a:solidFill>
              </a:rPr>
              <a:t> Smithsonian Institution</a:t>
            </a:r>
          </a:p>
        </p:txBody>
      </p:sp>
    </p:spTree>
    <p:extLst>
      <p:ext uri="{BB962C8B-B14F-4D97-AF65-F5344CB8AC3E}">
        <p14:creationId xmlns:p14="http://schemas.microsoft.com/office/powerpoint/2010/main" val="3526101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9"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0"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1"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2"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3"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4"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5"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6"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7"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8"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9"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0"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2" name="Group 21">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3"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4"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5"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6"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7"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28"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29"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0"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1"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2"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3"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4"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36" name="Rectangle 35">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Freeform 6">
            <a:extLst>
              <a:ext uri="{FF2B5EF4-FFF2-40B4-BE49-F238E27FC236}">
                <a16:creationId xmlns:a16="http://schemas.microsoft.com/office/drawing/2014/main" id="{7BD08880-457D-4C62-A3B5-6A9B0878C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40" name="Rectangle 39">
            <a:extLst>
              <a:ext uri="{FF2B5EF4-FFF2-40B4-BE49-F238E27FC236}">
                <a16:creationId xmlns:a16="http://schemas.microsoft.com/office/drawing/2014/main" id="{95FFA5E0-4C70-431D-A19D-18415F6C4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Corn in Hand&#10;&#10;Close up shot of farmers hands unwrapping a ripe ear of corn from its leaves on the stalk" title="Corn in Hand">
            <a:extLst>
              <a:ext uri="{FF2B5EF4-FFF2-40B4-BE49-F238E27FC236}">
                <a16:creationId xmlns:a16="http://schemas.microsoft.com/office/drawing/2014/main" id="{9FAF7F40-E95D-4975-9EB2-F00A9A91F82D}"/>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Cutout numberOfShades="6"/>
                    </a14:imgEffect>
                  </a14:imgLayer>
                </a14:imgProps>
              </a:ext>
            </a:extLst>
          </a:blip>
          <a:srcRect t="2035" b="13695"/>
          <a:stretch/>
        </p:blipFill>
        <p:spPr>
          <a:xfrm>
            <a:off x="20" y="10"/>
            <a:ext cx="12191980" cy="6857990"/>
          </a:xfrm>
          <a:prstGeom prst="rect">
            <a:avLst/>
          </a:prstGeom>
        </p:spPr>
      </p:pic>
      <p:sp>
        <p:nvSpPr>
          <p:cNvPr id="42" name="Freeform: Shape 41">
            <a:extLst>
              <a:ext uri="{FF2B5EF4-FFF2-40B4-BE49-F238E27FC236}">
                <a16:creationId xmlns:a16="http://schemas.microsoft.com/office/drawing/2014/main" id="{BBE55C11-4C41-45E4-A00F-83DEE6BB5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3632297"/>
            <a:ext cx="7527616" cy="2170389"/>
          </a:xfrm>
          <a:custGeom>
            <a:avLst/>
            <a:gdLst>
              <a:gd name="connsiteX0" fmla="*/ 0 w 7527616"/>
              <a:gd name="connsiteY0" fmla="*/ 0 h 2170389"/>
              <a:gd name="connsiteX1" fmla="*/ 85411 w 7527616"/>
              <a:gd name="connsiteY1" fmla="*/ 0 h 2170389"/>
              <a:gd name="connsiteX2" fmla="*/ 926533 w 7527616"/>
              <a:gd name="connsiteY2" fmla="*/ 0 h 2170389"/>
              <a:gd name="connsiteX3" fmla="*/ 1114264 w 7527616"/>
              <a:gd name="connsiteY3" fmla="*/ 0 h 2170389"/>
              <a:gd name="connsiteX4" fmla="*/ 6544376 w 7527616"/>
              <a:gd name="connsiteY4" fmla="*/ 0 h 2170389"/>
              <a:gd name="connsiteX5" fmla="*/ 6610082 w 7527616"/>
              <a:gd name="connsiteY5" fmla="*/ 26276 h 2170389"/>
              <a:gd name="connsiteX6" fmla="*/ 6619468 w 7527616"/>
              <a:gd name="connsiteY6" fmla="*/ 36786 h 2170389"/>
              <a:gd name="connsiteX7" fmla="*/ 7506496 w 7527616"/>
              <a:gd name="connsiteY7" fmla="*/ 1024760 h 2170389"/>
              <a:gd name="connsiteX8" fmla="*/ 7506496 w 7527616"/>
              <a:gd name="connsiteY8" fmla="*/ 1140374 h 2170389"/>
              <a:gd name="connsiteX9" fmla="*/ 6619468 w 7527616"/>
              <a:gd name="connsiteY9" fmla="*/ 2133603 h 2170389"/>
              <a:gd name="connsiteX10" fmla="*/ 6610082 w 7527616"/>
              <a:gd name="connsiteY10" fmla="*/ 2144113 h 2170389"/>
              <a:gd name="connsiteX11" fmla="*/ 6544376 w 7527616"/>
              <a:gd name="connsiteY11" fmla="*/ 2170389 h 2170389"/>
              <a:gd name="connsiteX12" fmla="*/ 1114264 w 7527616"/>
              <a:gd name="connsiteY12" fmla="*/ 2170389 h 2170389"/>
              <a:gd name="connsiteX13" fmla="*/ 926533 w 7527616"/>
              <a:gd name="connsiteY13" fmla="*/ 2170389 h 2170389"/>
              <a:gd name="connsiteX14" fmla="*/ 146150 w 7527616"/>
              <a:gd name="connsiteY14" fmla="*/ 2170389 h 2170389"/>
              <a:gd name="connsiteX15" fmla="*/ 0 w 7527616"/>
              <a:gd name="connsiteY15" fmla="*/ 2170389 h 217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7616" h="2170389">
                <a:moveTo>
                  <a:pt x="0" y="0"/>
                </a:moveTo>
                <a:lnTo>
                  <a:pt x="85411" y="0"/>
                </a:lnTo>
                <a:cubicBezTo>
                  <a:pt x="290008" y="0"/>
                  <a:pt x="562804" y="0"/>
                  <a:pt x="926533" y="0"/>
                </a:cubicBezTo>
                <a:cubicBezTo>
                  <a:pt x="926533" y="0"/>
                  <a:pt x="926533" y="0"/>
                  <a:pt x="1114264" y="0"/>
                </a:cubicBezTo>
                <a:cubicBezTo>
                  <a:pt x="1114264" y="0"/>
                  <a:pt x="1114264" y="0"/>
                  <a:pt x="6544376" y="0"/>
                </a:cubicBezTo>
                <a:cubicBezTo>
                  <a:pt x="6567842" y="0"/>
                  <a:pt x="6591309" y="10510"/>
                  <a:pt x="6610082" y="26276"/>
                </a:cubicBezTo>
                <a:cubicBezTo>
                  <a:pt x="6614775" y="26276"/>
                  <a:pt x="6619468" y="31531"/>
                  <a:pt x="6619468" y="36786"/>
                </a:cubicBezTo>
                <a:cubicBezTo>
                  <a:pt x="6619468" y="36786"/>
                  <a:pt x="6619468" y="36786"/>
                  <a:pt x="7506496" y="1024760"/>
                </a:cubicBezTo>
                <a:cubicBezTo>
                  <a:pt x="7534656" y="1056291"/>
                  <a:pt x="7534656" y="1108843"/>
                  <a:pt x="7506496" y="1140374"/>
                </a:cubicBezTo>
                <a:cubicBezTo>
                  <a:pt x="7506496" y="1140374"/>
                  <a:pt x="7506496" y="1140374"/>
                  <a:pt x="6619468" y="2133603"/>
                </a:cubicBezTo>
                <a:cubicBezTo>
                  <a:pt x="6619468" y="2133603"/>
                  <a:pt x="6614775" y="2138858"/>
                  <a:pt x="6610082" y="2144113"/>
                </a:cubicBezTo>
                <a:cubicBezTo>
                  <a:pt x="6591309" y="2159879"/>
                  <a:pt x="6567842" y="2170389"/>
                  <a:pt x="6544376" y="2170389"/>
                </a:cubicBezTo>
                <a:cubicBezTo>
                  <a:pt x="6544376" y="2170389"/>
                  <a:pt x="6544376" y="2170389"/>
                  <a:pt x="1114264" y="2170389"/>
                </a:cubicBezTo>
                <a:cubicBezTo>
                  <a:pt x="1114264" y="2170389"/>
                  <a:pt x="1114264" y="2170389"/>
                  <a:pt x="926533" y="2170389"/>
                </a:cubicBezTo>
                <a:cubicBezTo>
                  <a:pt x="926533" y="2170389"/>
                  <a:pt x="926533" y="2170389"/>
                  <a:pt x="146150" y="2170389"/>
                </a:cubicBezTo>
                <a:lnTo>
                  <a:pt x="0" y="2170389"/>
                </a:lnTo>
                <a:close/>
              </a:path>
            </a:pathLst>
          </a:custGeom>
          <a:solidFill>
            <a:srgbClr val="553743">
              <a:alpha val="87843"/>
            </a:srgb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Title 1">
            <a:extLst>
              <a:ext uri="{FF2B5EF4-FFF2-40B4-BE49-F238E27FC236}">
                <a16:creationId xmlns:a16="http://schemas.microsoft.com/office/drawing/2014/main" id="{10E8A67C-9C99-4AD9-A510-AF861C11AFE0}"/>
              </a:ext>
            </a:extLst>
          </p:cNvPr>
          <p:cNvSpPr>
            <a:spLocks noGrp="1"/>
          </p:cNvSpPr>
          <p:nvPr>
            <p:ph type="title"/>
          </p:nvPr>
        </p:nvSpPr>
        <p:spPr>
          <a:xfrm>
            <a:off x="1083733" y="3889218"/>
            <a:ext cx="5478432" cy="1032094"/>
          </a:xfrm>
        </p:spPr>
        <p:txBody>
          <a:bodyPr vert="horz" lIns="91440" tIns="45720" rIns="91440" bIns="45720" rtlCol="0" anchor="b">
            <a:normAutofit/>
          </a:bodyPr>
          <a:lstStyle/>
          <a:p>
            <a:r>
              <a:rPr lang="en-US" sz="3700" dirty="0">
                <a:solidFill>
                  <a:srgbClr val="FEFFFF"/>
                </a:solidFill>
              </a:rPr>
              <a:t>How do we use corn?</a:t>
            </a:r>
          </a:p>
        </p:txBody>
      </p:sp>
    </p:spTree>
    <p:extLst>
      <p:ext uri="{BB962C8B-B14F-4D97-AF65-F5344CB8AC3E}">
        <p14:creationId xmlns:p14="http://schemas.microsoft.com/office/powerpoint/2010/main" val="3338876920"/>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35" name="Group 134">
            <a:extLst>
              <a:ext uri="{FF2B5EF4-FFF2-40B4-BE49-F238E27FC236}">
                <a16:creationId xmlns:a16="http://schemas.microsoft.com/office/drawing/2014/main" id="{F2780DFF-3AF5-4F60-B2A3-AA766AD8B3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36" name="Freeform 11">
              <a:extLst>
                <a:ext uri="{FF2B5EF4-FFF2-40B4-BE49-F238E27FC236}">
                  <a16:creationId xmlns:a16="http://schemas.microsoft.com/office/drawing/2014/main" id="{1C79324C-CB0A-40CA-AE77-7CFA131A7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37" name="Freeform 12">
              <a:extLst>
                <a:ext uri="{FF2B5EF4-FFF2-40B4-BE49-F238E27FC236}">
                  <a16:creationId xmlns:a16="http://schemas.microsoft.com/office/drawing/2014/main" id="{FE6F32A9-AD07-4A53-BA89-05D8AC1EB6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38" name="Freeform 13">
              <a:extLst>
                <a:ext uri="{FF2B5EF4-FFF2-40B4-BE49-F238E27FC236}">
                  <a16:creationId xmlns:a16="http://schemas.microsoft.com/office/drawing/2014/main" id="{BF108F4A-C3A5-42B2-9D7B-10D92D15CE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39" name="Freeform 14">
              <a:extLst>
                <a:ext uri="{FF2B5EF4-FFF2-40B4-BE49-F238E27FC236}">
                  <a16:creationId xmlns:a16="http://schemas.microsoft.com/office/drawing/2014/main" id="{8254BB4A-F14E-4DE6-94AE-3701198976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40" name="Freeform 15">
              <a:extLst>
                <a:ext uri="{FF2B5EF4-FFF2-40B4-BE49-F238E27FC236}">
                  <a16:creationId xmlns:a16="http://schemas.microsoft.com/office/drawing/2014/main" id="{37BE596F-4E67-44BA-99D0-37A64771FB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41" name="Freeform 16">
              <a:extLst>
                <a:ext uri="{FF2B5EF4-FFF2-40B4-BE49-F238E27FC236}">
                  <a16:creationId xmlns:a16="http://schemas.microsoft.com/office/drawing/2014/main" id="{9A48CE8A-2735-4764-AF04-D7679A3057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42" name="Freeform 17">
              <a:extLst>
                <a:ext uri="{FF2B5EF4-FFF2-40B4-BE49-F238E27FC236}">
                  <a16:creationId xmlns:a16="http://schemas.microsoft.com/office/drawing/2014/main" id="{7058C06C-28D8-4334-83E0-AEA77C4AF3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43" name="Freeform 18">
              <a:extLst>
                <a:ext uri="{FF2B5EF4-FFF2-40B4-BE49-F238E27FC236}">
                  <a16:creationId xmlns:a16="http://schemas.microsoft.com/office/drawing/2014/main" id="{530C5090-5A77-4DFC-8CDA-D6E2576ACC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44" name="Freeform 19">
              <a:extLst>
                <a:ext uri="{FF2B5EF4-FFF2-40B4-BE49-F238E27FC236}">
                  <a16:creationId xmlns:a16="http://schemas.microsoft.com/office/drawing/2014/main" id="{57EC1ECF-618E-4B07-B823-11316CE52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45" name="Freeform 20">
              <a:extLst>
                <a:ext uri="{FF2B5EF4-FFF2-40B4-BE49-F238E27FC236}">
                  <a16:creationId xmlns:a16="http://schemas.microsoft.com/office/drawing/2014/main" id="{7C8B4CFB-E7F6-4A2B-AA5B-CB910D23A2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46" name="Freeform 21">
              <a:extLst>
                <a:ext uri="{FF2B5EF4-FFF2-40B4-BE49-F238E27FC236}">
                  <a16:creationId xmlns:a16="http://schemas.microsoft.com/office/drawing/2014/main" id="{EBEADD2C-CA66-41C5-8622-31212959D4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47" name="Freeform 22">
              <a:extLst>
                <a:ext uri="{FF2B5EF4-FFF2-40B4-BE49-F238E27FC236}">
                  <a16:creationId xmlns:a16="http://schemas.microsoft.com/office/drawing/2014/main" id="{3CE06860-DDC5-4FC7-97D7-795F9CA9B1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49" name="Group 148">
            <a:extLst>
              <a:ext uri="{FF2B5EF4-FFF2-40B4-BE49-F238E27FC236}">
                <a16:creationId xmlns:a16="http://schemas.microsoft.com/office/drawing/2014/main" id="{BDA041F5-FB91-4FE3-8309-30F32C6A483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150" name="Freeform 27">
              <a:extLst>
                <a:ext uri="{FF2B5EF4-FFF2-40B4-BE49-F238E27FC236}">
                  <a16:creationId xmlns:a16="http://schemas.microsoft.com/office/drawing/2014/main" id="{17D7CDD7-7A0A-4EBD-A35A-5C77175F6F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51" name="Freeform 28">
              <a:extLst>
                <a:ext uri="{FF2B5EF4-FFF2-40B4-BE49-F238E27FC236}">
                  <a16:creationId xmlns:a16="http://schemas.microsoft.com/office/drawing/2014/main" id="{3535804A-BB84-44EB-9712-B96D7AEB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52" name="Freeform 29">
              <a:extLst>
                <a:ext uri="{FF2B5EF4-FFF2-40B4-BE49-F238E27FC236}">
                  <a16:creationId xmlns:a16="http://schemas.microsoft.com/office/drawing/2014/main" id="{2EA058FC-BE7B-40CC-A63E-8E646238F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53" name="Freeform 30">
              <a:extLst>
                <a:ext uri="{FF2B5EF4-FFF2-40B4-BE49-F238E27FC236}">
                  <a16:creationId xmlns:a16="http://schemas.microsoft.com/office/drawing/2014/main" id="{0E8271EE-FB1E-459E-8E94-991CB53837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54" name="Freeform 31">
              <a:extLst>
                <a:ext uri="{FF2B5EF4-FFF2-40B4-BE49-F238E27FC236}">
                  <a16:creationId xmlns:a16="http://schemas.microsoft.com/office/drawing/2014/main" id="{928D4994-0177-4E02-B988-4786CF3B7D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55" name="Freeform 32">
              <a:extLst>
                <a:ext uri="{FF2B5EF4-FFF2-40B4-BE49-F238E27FC236}">
                  <a16:creationId xmlns:a16="http://schemas.microsoft.com/office/drawing/2014/main" id="{3A3FF466-04BF-4F8D-88E1-98C1A2CC7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56" name="Freeform 33">
              <a:extLst>
                <a:ext uri="{FF2B5EF4-FFF2-40B4-BE49-F238E27FC236}">
                  <a16:creationId xmlns:a16="http://schemas.microsoft.com/office/drawing/2014/main" id="{2513E60D-9026-4A28-8D6E-03593D3A4D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57" name="Freeform 34">
              <a:extLst>
                <a:ext uri="{FF2B5EF4-FFF2-40B4-BE49-F238E27FC236}">
                  <a16:creationId xmlns:a16="http://schemas.microsoft.com/office/drawing/2014/main" id="{49D0D017-FE95-4B99-AD82-BE697DF1B9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58" name="Freeform 35">
              <a:extLst>
                <a:ext uri="{FF2B5EF4-FFF2-40B4-BE49-F238E27FC236}">
                  <a16:creationId xmlns:a16="http://schemas.microsoft.com/office/drawing/2014/main" id="{299ACBF5-2856-4022-AA4D-9E8F39989B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59" name="Freeform 36">
              <a:extLst>
                <a:ext uri="{FF2B5EF4-FFF2-40B4-BE49-F238E27FC236}">
                  <a16:creationId xmlns:a16="http://schemas.microsoft.com/office/drawing/2014/main" id="{6A150E2E-4FA2-4D3C-9FDD-E0ECFC8010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60" name="Freeform 37">
              <a:extLst>
                <a:ext uri="{FF2B5EF4-FFF2-40B4-BE49-F238E27FC236}">
                  <a16:creationId xmlns:a16="http://schemas.microsoft.com/office/drawing/2014/main" id="{00FF753A-252D-49AB-AE93-D92EBB4BFB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61" name="Freeform 38">
              <a:extLst>
                <a:ext uri="{FF2B5EF4-FFF2-40B4-BE49-F238E27FC236}">
                  <a16:creationId xmlns:a16="http://schemas.microsoft.com/office/drawing/2014/main" id="{8F689818-FACD-466B-B41E-51BA779D2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63" name="Rectangle 162">
            <a:extLst>
              <a:ext uri="{FF2B5EF4-FFF2-40B4-BE49-F238E27FC236}">
                <a16:creationId xmlns:a16="http://schemas.microsoft.com/office/drawing/2014/main" id="{57041BDD-619A-42E7-9D5B-D932A5FDF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5" name="Freeform 6">
            <a:extLst>
              <a:ext uri="{FF2B5EF4-FFF2-40B4-BE49-F238E27FC236}">
                <a16:creationId xmlns:a16="http://schemas.microsoft.com/office/drawing/2014/main" id="{439A26EA-7B06-4DFE-8108-86B3ED144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167" name="Rectangle 166">
            <a:extLst>
              <a:ext uri="{FF2B5EF4-FFF2-40B4-BE49-F238E27FC236}">
                <a16:creationId xmlns:a16="http://schemas.microsoft.com/office/drawing/2014/main" id="{92BEC863-1172-4B3D-9722-ABDAA0C92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169" name="Rectangle 168">
            <a:extLst>
              <a:ext uri="{FF2B5EF4-FFF2-40B4-BE49-F238E27FC236}">
                <a16:creationId xmlns:a16="http://schemas.microsoft.com/office/drawing/2014/main" id="{4DF80A8C-710D-4AAA-BD41-708496E86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026" name="Picture 2" descr="Fuel pump&#10;&#10;Person Holding Gasoline Nozzle depicting ethonal added to gas"/>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Cutout numberOfShades="6"/>
                    </a14:imgEffect>
                    <a14:imgEffect>
                      <a14:brightnessContrast bright="20000" contrast="-40000"/>
                    </a14:imgEffect>
                  </a14:imgLayer>
                </a14:imgProps>
              </a:ext>
              <a:ext uri="{28A0092B-C50C-407E-A947-70E740481C1C}">
                <a14:useLocalDpi xmlns:a14="http://schemas.microsoft.com/office/drawing/2010/main" val="0"/>
              </a:ext>
            </a:extLst>
          </a:blip>
          <a:srcRect l="9114" r="18097"/>
          <a:stretch/>
        </p:blipFill>
        <p:spPr bwMode="auto">
          <a:xfrm>
            <a:off x="3048" y="-46296"/>
            <a:ext cx="3753273" cy="342899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ans&#10;&#10;Photo of tops of soda cans for corn syrup">
            <a:extLst>
              <a:ext uri="{FF2B5EF4-FFF2-40B4-BE49-F238E27FC236}">
                <a16:creationId xmlns:a16="http://schemas.microsoft.com/office/drawing/2014/main" id="{B8402C5B-4469-4F93-A95E-730B1FD8DE0D}"/>
              </a:ext>
            </a:extLst>
          </p:cNvPr>
          <p:cNvPicPr>
            <a:picLocks noChangeAspect="1"/>
          </p:cNvPicPr>
          <p:nvPr/>
        </p:nvPicPr>
        <p:blipFill rotWithShape="1">
          <a:blip r:embed="rId5">
            <a:extLst>
              <a:ext uri="{BEBA8EAE-BF5A-486C-A8C5-ECC9F3942E4B}">
                <a14:imgProps xmlns:a14="http://schemas.microsoft.com/office/drawing/2010/main">
                  <a14:imgLayer r:embed="rId6">
                    <a14:imgEffect>
                      <a14:artisticCutout/>
                    </a14:imgEffect>
                  </a14:imgLayer>
                </a14:imgProps>
              </a:ext>
            </a:extLst>
          </a:blip>
          <a:srcRect l="15728" r="11189" b="-4"/>
          <a:stretch/>
        </p:blipFill>
        <p:spPr>
          <a:xfrm>
            <a:off x="3794655" y="9242"/>
            <a:ext cx="3757610" cy="3406441"/>
          </a:xfrm>
          <a:prstGeom prst="rect">
            <a:avLst/>
          </a:prstGeom>
        </p:spPr>
      </p:pic>
      <p:pic>
        <p:nvPicPr>
          <p:cNvPr id="3" name="Picture 2" descr="Two red and white striped boxes labeled &quot;popcorn&quot; filled with popcorn" title="Popcorn"/>
          <p:cNvPicPr>
            <a:picLocks noChangeAspect="1"/>
          </p:cNvPicPr>
          <p:nvPr/>
        </p:nvPicPr>
        <p:blipFill rotWithShape="1">
          <a:blip r:embed="rId7">
            <a:extLst>
              <a:ext uri="{BEBA8EAE-BF5A-486C-A8C5-ECC9F3942E4B}">
                <a14:imgProps xmlns:a14="http://schemas.microsoft.com/office/drawing/2010/main">
                  <a14:imgLayer r:embed="rId8">
                    <a14:imgEffect>
                      <a14:artisticCutout/>
                    </a14:imgEffect>
                  </a14:imgLayer>
                </a14:imgProps>
              </a:ext>
            </a:extLst>
          </a:blip>
          <a:srcRect r="17567"/>
          <a:stretch/>
        </p:blipFill>
        <p:spPr>
          <a:xfrm>
            <a:off x="-4570" y="3429305"/>
            <a:ext cx="3768513" cy="3428695"/>
          </a:xfrm>
          <a:prstGeom prst="rect">
            <a:avLst/>
          </a:prstGeom>
        </p:spPr>
      </p:pic>
      <p:pic>
        <p:nvPicPr>
          <p:cNvPr id="5" name="Picture 4" descr="Platter with tortilla chips with half ear of corn and various small bowls with queso and dips" title="Nachos"/>
          <p:cNvPicPr>
            <a:picLocks noChangeAspect="1"/>
          </p:cNvPicPr>
          <p:nvPr/>
        </p:nvPicPr>
        <p:blipFill rotWithShape="1">
          <a:blip r:embed="rId9">
            <a:extLst>
              <a:ext uri="{BEBA8EAE-BF5A-486C-A8C5-ECC9F3942E4B}">
                <a14:imgProps xmlns:a14="http://schemas.microsoft.com/office/drawing/2010/main">
                  <a14:imgLayer r:embed="rId10">
                    <a14:imgEffect>
                      <a14:artisticCutout numberOfShades="4"/>
                    </a14:imgEffect>
                  </a14:imgLayer>
                </a14:imgProps>
              </a:ext>
            </a:extLst>
          </a:blip>
          <a:srcRect l="14934" r="11409"/>
          <a:stretch/>
        </p:blipFill>
        <p:spPr>
          <a:xfrm>
            <a:off x="3763941" y="3424925"/>
            <a:ext cx="3788327" cy="3433075"/>
          </a:xfrm>
          <a:prstGeom prst="rect">
            <a:avLst/>
          </a:prstGeom>
        </p:spPr>
      </p:pic>
      <p:sp>
        <p:nvSpPr>
          <p:cNvPr id="171" name="Rectangle 170">
            <a:extLst>
              <a:ext uri="{FF2B5EF4-FFF2-40B4-BE49-F238E27FC236}">
                <a16:creationId xmlns:a16="http://schemas.microsoft.com/office/drawing/2014/main" id="{F476A384-71E8-40F1-ABC7-D17AAAFA9F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552267" y="0"/>
            <a:ext cx="4639734" cy="6858000"/>
          </a:xfrm>
          <a:prstGeom prst="rect">
            <a:avLst/>
          </a:prstGeom>
          <a:solidFill>
            <a:schemeClr val="tx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7872851" y="1795849"/>
            <a:ext cx="3778870" cy="3114818"/>
          </a:xfrm>
        </p:spPr>
        <p:txBody>
          <a:bodyPr vert="horz" lIns="91440" tIns="45720" rIns="91440" bIns="45720" rtlCol="0" anchor="b">
            <a:normAutofit/>
          </a:bodyPr>
          <a:lstStyle/>
          <a:p>
            <a:r>
              <a:rPr lang="en-US" sz="4000" dirty="0">
                <a:solidFill>
                  <a:srgbClr val="FEFFFF"/>
                </a:solidFill>
              </a:rPr>
              <a:t>How do we use corn?</a:t>
            </a:r>
          </a:p>
        </p:txBody>
      </p:sp>
      <p:sp>
        <p:nvSpPr>
          <p:cNvPr id="173" name="Freeform 5">
            <a:extLst>
              <a:ext uri="{FF2B5EF4-FFF2-40B4-BE49-F238E27FC236}">
                <a16:creationId xmlns:a16="http://schemas.microsoft.com/office/drawing/2014/main" id="{84907570-11AD-497C-8683-DBD0D58552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6787978" y="5033007"/>
            <a:ext cx="5404022"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cxnSp>
        <p:nvCxnSpPr>
          <p:cNvPr id="175" name="Straight Connector 174">
            <a:extLst>
              <a:ext uri="{FF2B5EF4-FFF2-40B4-BE49-F238E27FC236}">
                <a16:creationId xmlns:a16="http://schemas.microsoft.com/office/drawing/2014/main" id="{0176213D-B053-46D9-9642-ED8E2F046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71562" y="0"/>
            <a:ext cx="0" cy="6857694"/>
          </a:xfrm>
          <a:prstGeom prst="line">
            <a:avLst/>
          </a:prstGeom>
          <a:ln w="50800" cap="flat">
            <a:solidFill>
              <a:schemeClr val="tx2">
                <a:lumMod val="1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955CDA8F-EAE8-40F8-95DC-43202F0A9F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85" y="3429000"/>
            <a:ext cx="7555650" cy="0"/>
          </a:xfrm>
          <a:prstGeom prst="line">
            <a:avLst/>
          </a:prstGeom>
          <a:ln w="50800" cap="flat">
            <a:solidFill>
              <a:schemeClr val="tx2">
                <a:lumMod val="1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0740187"/>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pic>
        <p:nvPicPr>
          <p:cNvPr id="1026" name="Picture 2" descr="Red and Black Corn dried out " title="Corn"/>
          <p:cNvPicPr>
            <a:picLocks noChangeAspect="1" noChangeArrowheads="1"/>
          </p:cNvPicPr>
          <p:nvPr/>
        </p:nvPicPr>
        <p:blipFill rotWithShape="1">
          <a:blip r:embed="rId3">
            <a:extLst>
              <a:ext uri="{28A0092B-C50C-407E-A947-70E740481C1C}">
                <a14:useLocalDpi xmlns:a14="http://schemas.microsoft.com/office/drawing/2010/main" val="0"/>
              </a:ext>
            </a:extLst>
          </a:blip>
          <a:srcRect l="8395" r="16595" b="-1"/>
          <a:stretch/>
        </p:blipFill>
        <p:spPr bwMode="auto">
          <a:xfrm>
            <a:off x="4485557" y="10"/>
            <a:ext cx="7706443" cy="6857990"/>
          </a:xfrm>
          <a:prstGeom prst="rect">
            <a:avLst/>
          </a:prstGeom>
          <a:extLst>
            <a:ext uri="{909E8E84-426E-40DD-AFC4-6F175D3DCCD1}">
              <a14:hiddenFill xmlns:a14="http://schemas.microsoft.com/office/drawing/2010/main">
                <a:solidFill>
                  <a:srgbClr val="FFFFFF"/>
                </a:solidFill>
              </a14:hiddenFill>
            </a:ext>
          </a:extLst>
        </p:spPr>
      </p:pic>
      <p:sp useBgFill="1">
        <p:nvSpPr>
          <p:cNvPr id="135" name="Freeform: Shape 134">
            <a:extLst>
              <a:ext uri="{FF2B5EF4-FFF2-40B4-BE49-F238E27FC236}">
                <a16:creationId xmlns:a16="http://schemas.microsoft.com/office/drawing/2014/main" id="{23C7736A-5A08-4021-9AB6-390DFF50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8170246" cy="6858000"/>
          </a:xfrm>
          <a:custGeom>
            <a:avLst/>
            <a:gdLst>
              <a:gd name="connsiteX0" fmla="*/ 4738960 w 8170246"/>
              <a:gd name="connsiteY0" fmla="*/ 0 h 6858000"/>
              <a:gd name="connsiteX1" fmla="*/ 4862151 w 8170246"/>
              <a:gd name="connsiteY1" fmla="*/ 0 h 6858000"/>
              <a:gd name="connsiteX2" fmla="*/ 8088169 w 8170246"/>
              <a:gd name="connsiteY2" fmla="*/ 3226735 h 6858000"/>
              <a:gd name="connsiteX3" fmla="*/ 8088169 w 8170246"/>
              <a:gd name="connsiteY3" fmla="*/ 3626507 h 6858000"/>
              <a:gd name="connsiteX4" fmla="*/ 4857393 w 8170246"/>
              <a:gd name="connsiteY4" fmla="*/ 6858000 h 6858000"/>
              <a:gd name="connsiteX5" fmla="*/ 4783581 w 8170246"/>
              <a:gd name="connsiteY5" fmla="*/ 6858000 h 6858000"/>
              <a:gd name="connsiteX6" fmla="*/ 4734202 w 8170246"/>
              <a:gd name="connsiteY6" fmla="*/ 6858000 h 6858000"/>
              <a:gd name="connsiteX7" fmla="*/ 7964978 w 8170246"/>
              <a:gd name="connsiteY7" fmla="*/ 3626507 h 6858000"/>
              <a:gd name="connsiteX8" fmla="*/ 7964978 w 8170246"/>
              <a:gd name="connsiteY8" fmla="*/ 3226735 h 6858000"/>
              <a:gd name="connsiteX9" fmla="*/ 4738960 w 8170246"/>
              <a:gd name="connsiteY9" fmla="*/ 0 h 6858000"/>
              <a:gd name="connsiteX10" fmla="*/ 0 w 8170246"/>
              <a:gd name="connsiteY10" fmla="*/ 0 h 6858000"/>
              <a:gd name="connsiteX11" fmla="*/ 98791 w 8170246"/>
              <a:gd name="connsiteY11" fmla="*/ 0 h 6858000"/>
              <a:gd name="connsiteX12" fmla="*/ 4456718 w 8170246"/>
              <a:gd name="connsiteY12" fmla="*/ 0 h 6858000"/>
              <a:gd name="connsiteX13" fmla="*/ 4603489 w 8170246"/>
              <a:gd name="connsiteY13" fmla="*/ 0 h 6858000"/>
              <a:gd name="connsiteX14" fmla="*/ 7829507 w 8170246"/>
              <a:gd name="connsiteY14" fmla="*/ 3226735 h 6858000"/>
              <a:gd name="connsiteX15" fmla="*/ 7829507 w 8170246"/>
              <a:gd name="connsiteY15" fmla="*/ 3626507 h 6858000"/>
              <a:gd name="connsiteX16" fmla="*/ 4598731 w 8170246"/>
              <a:gd name="connsiteY16" fmla="*/ 6858000 h 6858000"/>
              <a:gd name="connsiteX17" fmla="*/ 4540663 w 8170246"/>
              <a:gd name="connsiteY17" fmla="*/ 6858000 h 6858000"/>
              <a:gd name="connsiteX18" fmla="*/ 133398 w 8170246"/>
              <a:gd name="connsiteY18" fmla="*/ 6858000 h 6858000"/>
              <a:gd name="connsiteX19" fmla="*/ 0 w 8170246"/>
              <a:gd name="connsiteY1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170246" h="6858000">
                <a:moveTo>
                  <a:pt x="4738960" y="0"/>
                </a:moveTo>
                <a:lnTo>
                  <a:pt x="4862151" y="0"/>
                </a:lnTo>
                <a:cubicBezTo>
                  <a:pt x="4862151" y="0"/>
                  <a:pt x="4862151" y="0"/>
                  <a:pt x="8088169" y="3226735"/>
                </a:cubicBezTo>
                <a:cubicBezTo>
                  <a:pt x="8197606" y="3336196"/>
                  <a:pt x="8197606" y="3517045"/>
                  <a:pt x="8088169" y="3626507"/>
                </a:cubicBezTo>
                <a:cubicBezTo>
                  <a:pt x="8088169" y="3626507"/>
                  <a:pt x="8088169" y="3626507"/>
                  <a:pt x="4857393" y="6858000"/>
                </a:cubicBezTo>
                <a:cubicBezTo>
                  <a:pt x="4857393" y="6858000"/>
                  <a:pt x="4857393" y="6858000"/>
                  <a:pt x="4783581" y="6858000"/>
                </a:cubicBezTo>
                <a:lnTo>
                  <a:pt x="4734202" y="6858000"/>
                </a:lnTo>
                <a:cubicBezTo>
                  <a:pt x="7964978" y="3626507"/>
                  <a:pt x="7964978" y="3626507"/>
                  <a:pt x="7964978" y="3626507"/>
                </a:cubicBezTo>
                <a:cubicBezTo>
                  <a:pt x="8074415" y="3517045"/>
                  <a:pt x="8074415" y="3336196"/>
                  <a:pt x="7964978" y="3226735"/>
                </a:cubicBezTo>
                <a:cubicBezTo>
                  <a:pt x="4738960" y="0"/>
                  <a:pt x="4738960" y="0"/>
                  <a:pt x="4738960" y="0"/>
                </a:cubicBezTo>
                <a:close/>
                <a:moveTo>
                  <a:pt x="0" y="0"/>
                </a:moveTo>
                <a:lnTo>
                  <a:pt x="98791" y="0"/>
                </a:lnTo>
                <a:cubicBezTo>
                  <a:pt x="1075904" y="0"/>
                  <a:pt x="2469401" y="0"/>
                  <a:pt x="4456718" y="0"/>
                </a:cubicBezTo>
                <a:lnTo>
                  <a:pt x="4603489" y="0"/>
                </a:lnTo>
                <a:cubicBezTo>
                  <a:pt x="4603489" y="0"/>
                  <a:pt x="4603489" y="0"/>
                  <a:pt x="7829507" y="3226735"/>
                </a:cubicBezTo>
                <a:cubicBezTo>
                  <a:pt x="7938944" y="3336196"/>
                  <a:pt x="7938944" y="3517045"/>
                  <a:pt x="7829507" y="3626507"/>
                </a:cubicBezTo>
                <a:cubicBezTo>
                  <a:pt x="7829507" y="3626507"/>
                  <a:pt x="7829507" y="3626507"/>
                  <a:pt x="4598731" y="6858000"/>
                </a:cubicBezTo>
                <a:lnTo>
                  <a:pt x="4540663" y="6858000"/>
                </a:lnTo>
                <a:cubicBezTo>
                  <a:pt x="4077749" y="6858000"/>
                  <a:pt x="2938270" y="6858000"/>
                  <a:pt x="133398" y="6858000"/>
                </a:cubicBezTo>
                <a:lnTo>
                  <a:pt x="0" y="6858000"/>
                </a:lnTo>
                <a:close/>
              </a:path>
            </a:pathLst>
          </a:custGeom>
          <a:ln>
            <a:noFill/>
          </a:ln>
          <a:effec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dirty="0"/>
          </a:p>
        </p:txBody>
      </p:sp>
      <p:sp>
        <p:nvSpPr>
          <p:cNvPr id="2" name="Title 1"/>
          <p:cNvSpPr>
            <a:spLocks noGrp="1"/>
          </p:cNvSpPr>
          <p:nvPr>
            <p:ph type="title"/>
          </p:nvPr>
        </p:nvSpPr>
        <p:spPr>
          <a:xfrm>
            <a:off x="535525" y="624110"/>
            <a:ext cx="4623955" cy="1280890"/>
          </a:xfrm>
        </p:spPr>
        <p:txBody>
          <a:bodyPr>
            <a:normAutofit/>
          </a:bodyPr>
          <a:lstStyle/>
          <a:p>
            <a:r>
              <a:rPr lang="en-US" dirty="0"/>
              <a:t>Why does some corn look different?</a:t>
            </a:r>
          </a:p>
        </p:txBody>
      </p:sp>
      <p:sp>
        <p:nvSpPr>
          <p:cNvPr id="137" name="Rectangle 136">
            <a:extLst>
              <a:ext uri="{FF2B5EF4-FFF2-40B4-BE49-F238E27FC236}">
                <a16:creationId xmlns:a16="http://schemas.microsoft.com/office/drawing/2014/main" id="{433DF4D3-8A35-461A-ABE0-F56B78A13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p:cNvSpPr>
            <a:spLocks noGrp="1"/>
          </p:cNvSpPr>
          <p:nvPr>
            <p:ph idx="1"/>
          </p:nvPr>
        </p:nvSpPr>
        <p:spPr>
          <a:xfrm>
            <a:off x="531812" y="2133600"/>
            <a:ext cx="4625882" cy="3777622"/>
          </a:xfrm>
        </p:spPr>
        <p:txBody>
          <a:bodyPr vert="horz" lIns="91440" tIns="45720" rIns="91440" bIns="45720" rtlCol="0" anchor="t">
            <a:normAutofit/>
          </a:bodyPr>
          <a:lstStyle/>
          <a:p>
            <a:r>
              <a:rPr lang="en-US" sz="2000" dirty="0"/>
              <a:t> Colors</a:t>
            </a:r>
          </a:p>
          <a:p>
            <a:r>
              <a:rPr lang="en-US" sz="2000" dirty="0"/>
              <a:t> Textures</a:t>
            </a:r>
          </a:p>
          <a:p>
            <a:r>
              <a:rPr lang="en-US" sz="2000" dirty="0"/>
              <a:t> Size</a:t>
            </a:r>
          </a:p>
          <a:p>
            <a:r>
              <a:rPr lang="en-US" sz="2000" dirty="0"/>
              <a:t> Taste</a:t>
            </a:r>
          </a:p>
        </p:txBody>
      </p:sp>
      <p:sp>
        <p:nvSpPr>
          <p:cNvPr id="9" name="Content Placeholder 22">
            <a:extLst>
              <a:ext uri="{FF2B5EF4-FFF2-40B4-BE49-F238E27FC236}">
                <a16:creationId xmlns:a16="http://schemas.microsoft.com/office/drawing/2014/main" id="{3B473679-9F8C-4DF1-A826-B65FFB1EAE45}"/>
              </a:ext>
            </a:extLst>
          </p:cNvPr>
          <p:cNvSpPr txBox="1">
            <a:spLocks/>
          </p:cNvSpPr>
          <p:nvPr/>
        </p:nvSpPr>
        <p:spPr>
          <a:xfrm>
            <a:off x="709338" y="6339248"/>
            <a:ext cx="4270830" cy="633052"/>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defTabSz="914400">
              <a:spcBef>
                <a:spcPts val="0"/>
              </a:spcBef>
              <a:buClrTx/>
              <a:defRPr/>
            </a:pPr>
            <a:r>
              <a:rPr lang="en-US" sz="900" dirty="0">
                <a:solidFill>
                  <a:schemeClr val="accent2">
                    <a:lumMod val="60000"/>
                    <a:lumOff val="40000"/>
                  </a:schemeClr>
                </a:solidFill>
              </a:rPr>
              <a:t>Photo: Taken by Don Graham: Free Cultural Works/Share license: https://www.flickr.com/photos/23155134@N06/15518408005/</a:t>
            </a:r>
          </a:p>
        </p:txBody>
      </p:sp>
    </p:spTree>
    <p:extLst>
      <p:ext uri="{BB962C8B-B14F-4D97-AF65-F5344CB8AC3E}">
        <p14:creationId xmlns:p14="http://schemas.microsoft.com/office/powerpoint/2010/main" val="1110271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029" name="Group 191">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93"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94"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95"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96"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97"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98"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99"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200"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01"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02"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03"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04"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034" name="Group 204">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06"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07"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08"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09"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10"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211"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212"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213"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214"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15"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16"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17"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035" name="Rectangle 217">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6" name="Freeform 6">
            <a:extLst>
              <a:ext uri="{FF2B5EF4-FFF2-40B4-BE49-F238E27FC236}">
                <a16:creationId xmlns:a16="http://schemas.microsoft.com/office/drawing/2014/main" id="{7BD08880-457D-4C62-A3B5-6A9B0878C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1037" name="Rectangle 219">
            <a:extLst>
              <a:ext uri="{FF2B5EF4-FFF2-40B4-BE49-F238E27FC236}">
                <a16:creationId xmlns:a16="http://schemas.microsoft.com/office/drawing/2014/main" id="{1FF9CEF5-A50D-4B8B-9852-D76F70378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8" name="Group 220">
            <a:extLst>
              <a:ext uri="{FF2B5EF4-FFF2-40B4-BE49-F238E27FC236}">
                <a16:creationId xmlns:a16="http://schemas.microsoft.com/office/drawing/2014/main" id="{065753F1-EEE2-45ED-88A1-ECB4A495D0A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1039" name="Freeform 27">
              <a:extLst>
                <a:ext uri="{FF2B5EF4-FFF2-40B4-BE49-F238E27FC236}">
                  <a16:creationId xmlns:a16="http://schemas.microsoft.com/office/drawing/2014/main" id="{3E3E7343-7B0A-4265-B9DA-56CE355513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23" name="Freeform 28">
              <a:extLst>
                <a:ext uri="{FF2B5EF4-FFF2-40B4-BE49-F238E27FC236}">
                  <a16:creationId xmlns:a16="http://schemas.microsoft.com/office/drawing/2014/main" id="{608D2FF5-E7CA-448D-8B61-42FAA7A0C8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24" name="Freeform 29">
              <a:extLst>
                <a:ext uri="{FF2B5EF4-FFF2-40B4-BE49-F238E27FC236}">
                  <a16:creationId xmlns:a16="http://schemas.microsoft.com/office/drawing/2014/main" id="{DC186DC7-6F76-40B7-8268-20660160E6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25" name="Freeform 30">
              <a:extLst>
                <a:ext uri="{FF2B5EF4-FFF2-40B4-BE49-F238E27FC236}">
                  <a16:creationId xmlns:a16="http://schemas.microsoft.com/office/drawing/2014/main" id="{4C8DDEC4-2C9A-4271-BBB3-577233F2E1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26" name="Freeform 31">
              <a:extLst>
                <a:ext uri="{FF2B5EF4-FFF2-40B4-BE49-F238E27FC236}">
                  <a16:creationId xmlns:a16="http://schemas.microsoft.com/office/drawing/2014/main" id="{D8DB0C2B-A79C-421F-88AB-DC7B125279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227" name="Freeform 32">
              <a:extLst>
                <a:ext uri="{FF2B5EF4-FFF2-40B4-BE49-F238E27FC236}">
                  <a16:creationId xmlns:a16="http://schemas.microsoft.com/office/drawing/2014/main" id="{B3BC96E3-7FEF-4BFD-8E2C-028CB37724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228" name="Freeform 33">
              <a:extLst>
                <a:ext uri="{FF2B5EF4-FFF2-40B4-BE49-F238E27FC236}">
                  <a16:creationId xmlns:a16="http://schemas.microsoft.com/office/drawing/2014/main" id="{E7ED35DB-BAAE-4771-A0A0-65647ACC5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229" name="Freeform 34">
              <a:extLst>
                <a:ext uri="{FF2B5EF4-FFF2-40B4-BE49-F238E27FC236}">
                  <a16:creationId xmlns:a16="http://schemas.microsoft.com/office/drawing/2014/main" id="{4407B080-4ED5-43EB-8CCE-B43B336EF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230" name="Freeform 35">
              <a:extLst>
                <a:ext uri="{FF2B5EF4-FFF2-40B4-BE49-F238E27FC236}">
                  <a16:creationId xmlns:a16="http://schemas.microsoft.com/office/drawing/2014/main" id="{8C10C675-F599-45D3-8177-D7F7DEC16C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31" name="Freeform 36">
              <a:extLst>
                <a:ext uri="{FF2B5EF4-FFF2-40B4-BE49-F238E27FC236}">
                  <a16:creationId xmlns:a16="http://schemas.microsoft.com/office/drawing/2014/main" id="{E2566A74-B9B1-469F-A373-3B3C60175C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32" name="Freeform 37">
              <a:extLst>
                <a:ext uri="{FF2B5EF4-FFF2-40B4-BE49-F238E27FC236}">
                  <a16:creationId xmlns:a16="http://schemas.microsoft.com/office/drawing/2014/main" id="{D108E5CB-8D77-4568-B6FF-2C30321345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33" name="Freeform 38">
              <a:extLst>
                <a:ext uri="{FF2B5EF4-FFF2-40B4-BE49-F238E27FC236}">
                  <a16:creationId xmlns:a16="http://schemas.microsoft.com/office/drawing/2014/main" id="{7D8349D8-2AE2-4C78-84ED-22125F147B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34" name="Rectangle 233">
            <a:extLst>
              <a:ext uri="{FF2B5EF4-FFF2-40B4-BE49-F238E27FC236}">
                <a16:creationId xmlns:a16="http://schemas.microsoft.com/office/drawing/2014/main" id="{30684D86-C9D1-40C3-A9B6-EC935C7312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5" name="Freeform 33">
            <a:extLst>
              <a:ext uri="{FF2B5EF4-FFF2-40B4-BE49-F238E27FC236}">
                <a16:creationId xmlns:a16="http://schemas.microsoft.com/office/drawing/2014/main" id="{1EDF7896-F56A-49DA-90F3-F5CE8B98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pic>
        <p:nvPicPr>
          <p:cNvPr id="7" name="Picture 6" descr="Diagram illustrating corn fertilization process, showing pollen transfer from male tassel to female ear, leading to double fertilization within megagametophyte. Key components include labeled sections of pollen, ear, megagametophyte with cell types (IG, CC, EC), and kernel parts (endosperm, embryo).">
            <a:extLst>
              <a:ext uri="{FF2B5EF4-FFF2-40B4-BE49-F238E27FC236}">
                <a16:creationId xmlns:a16="http://schemas.microsoft.com/office/drawing/2014/main" id="{F72F94C6-D804-405E-86AD-210F516797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8084" y="1010653"/>
            <a:ext cx="9698591" cy="3539781"/>
          </a:xfrm>
          <a:prstGeom prst="rect">
            <a:avLst/>
          </a:prstGeom>
          <a:ln>
            <a:solidFill>
              <a:schemeClr val="bg1">
                <a:lumMod val="65000"/>
              </a:schemeClr>
            </a:solidFill>
          </a:ln>
          <a:effectLst>
            <a:outerShdw blurRad="50800" dist="38100" dir="2700000" algn="tl" rotWithShape="0">
              <a:prstClr val="black">
                <a:alpha val="40000"/>
              </a:prstClr>
            </a:outerShdw>
          </a:effectLst>
        </p:spPr>
      </p:pic>
      <p:sp>
        <p:nvSpPr>
          <p:cNvPr id="50" name="Content Placeholder 22">
            <a:extLst>
              <a:ext uri="{FF2B5EF4-FFF2-40B4-BE49-F238E27FC236}">
                <a16:creationId xmlns:a16="http://schemas.microsoft.com/office/drawing/2014/main" id="{94DEA67B-75B5-42EC-ABA3-F04D00BAD066}"/>
              </a:ext>
            </a:extLst>
          </p:cNvPr>
          <p:cNvSpPr txBox="1">
            <a:spLocks/>
          </p:cNvSpPr>
          <p:nvPr/>
        </p:nvSpPr>
        <p:spPr>
          <a:xfrm>
            <a:off x="6337301" y="4564077"/>
            <a:ext cx="5524500" cy="395019"/>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defTabSz="914400">
              <a:spcBef>
                <a:spcPts val="0"/>
              </a:spcBef>
              <a:buClrTx/>
              <a:defRPr/>
            </a:pPr>
            <a:r>
              <a:rPr lang="en-US" sz="900" dirty="0">
                <a:solidFill>
                  <a:schemeClr val="accent2">
                    <a:lumMod val="60000"/>
                    <a:lumOff val="40000"/>
                  </a:schemeClr>
                </a:solidFill>
              </a:rPr>
              <a:t>Image: Creative Commons attribution license: Finnegan, Whitelaw, PLOS Genetics. 2008. Retrieved from Figure - PMC (nih.gov)</a:t>
            </a:r>
          </a:p>
        </p:txBody>
      </p:sp>
      <p:sp>
        <p:nvSpPr>
          <p:cNvPr id="2" name="Title 1"/>
          <p:cNvSpPr>
            <a:spLocks noGrp="1"/>
          </p:cNvSpPr>
          <p:nvPr>
            <p:ph type="title"/>
          </p:nvPr>
        </p:nvSpPr>
        <p:spPr>
          <a:xfrm>
            <a:off x="2430362" y="4059741"/>
            <a:ext cx="8915399" cy="2262781"/>
          </a:xfrm>
        </p:spPr>
        <p:txBody>
          <a:bodyPr vert="horz" lIns="91440" tIns="45720" rIns="91440" bIns="45720" rtlCol="0" anchor="b">
            <a:normAutofit/>
          </a:bodyPr>
          <a:lstStyle/>
          <a:p>
            <a:r>
              <a:rPr lang="en-US" sz="5400" dirty="0"/>
              <a:t>Corn Reproduction</a:t>
            </a:r>
          </a:p>
        </p:txBody>
      </p:sp>
    </p:spTree>
    <p:extLst>
      <p:ext uri="{BB962C8B-B14F-4D97-AF65-F5344CB8AC3E}">
        <p14:creationId xmlns:p14="http://schemas.microsoft.com/office/powerpoint/2010/main" val="951133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5" name="Rectangle 13">
            <a:extLst>
              <a:ext uri="{FF2B5EF4-FFF2-40B4-BE49-F238E27FC236}">
                <a16:creationId xmlns:a16="http://schemas.microsoft.com/office/drawing/2014/main" id="{A7AF9E2D-8F98-4755-895E-D65689F2A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29" name="Group 15">
            <a:extLst>
              <a:ext uri="{FF2B5EF4-FFF2-40B4-BE49-F238E27FC236}">
                <a16:creationId xmlns:a16="http://schemas.microsoft.com/office/drawing/2014/main" id="{94D3C8C4-8367-4524-B9C5-2B3ACA682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7" name="Freeform 11">
              <a:extLst>
                <a:ext uri="{FF2B5EF4-FFF2-40B4-BE49-F238E27FC236}">
                  <a16:creationId xmlns:a16="http://schemas.microsoft.com/office/drawing/2014/main" id="{38BDB546-CAFB-429D-8D82-4F3AA28914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8" name="Freeform 12">
              <a:extLst>
                <a:ext uri="{FF2B5EF4-FFF2-40B4-BE49-F238E27FC236}">
                  <a16:creationId xmlns:a16="http://schemas.microsoft.com/office/drawing/2014/main" id="{8F202AFF-3597-4A70-9149-0AA2AACBB9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9" name="Freeform 13">
              <a:extLst>
                <a:ext uri="{FF2B5EF4-FFF2-40B4-BE49-F238E27FC236}">
                  <a16:creationId xmlns:a16="http://schemas.microsoft.com/office/drawing/2014/main" id="{5B91C985-1FBD-4FEE-8FB4-FBD47CF0A3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0" name="Freeform 14">
              <a:extLst>
                <a:ext uri="{FF2B5EF4-FFF2-40B4-BE49-F238E27FC236}">
                  <a16:creationId xmlns:a16="http://schemas.microsoft.com/office/drawing/2014/main" id="{E045B090-8B4D-4553-997E-D7A7A2B935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1" name="Freeform 15">
              <a:extLst>
                <a:ext uri="{FF2B5EF4-FFF2-40B4-BE49-F238E27FC236}">
                  <a16:creationId xmlns:a16="http://schemas.microsoft.com/office/drawing/2014/main" id="{79661459-591F-41BD-85A7-882DF2E548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2" name="Freeform 16">
              <a:extLst>
                <a:ext uri="{FF2B5EF4-FFF2-40B4-BE49-F238E27FC236}">
                  <a16:creationId xmlns:a16="http://schemas.microsoft.com/office/drawing/2014/main" id="{172E6458-D7F5-4E0B-8098-F3A9B74463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23" name="Freeform 17">
              <a:extLst>
                <a:ext uri="{FF2B5EF4-FFF2-40B4-BE49-F238E27FC236}">
                  <a16:creationId xmlns:a16="http://schemas.microsoft.com/office/drawing/2014/main" id="{5D1FE182-350A-4951-99FA-123B15A19E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24" name="Freeform 18">
              <a:extLst>
                <a:ext uri="{FF2B5EF4-FFF2-40B4-BE49-F238E27FC236}">
                  <a16:creationId xmlns:a16="http://schemas.microsoft.com/office/drawing/2014/main" id="{CBFDC3F8-18F5-41F0-9926-097682CEE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5" name="Freeform 19">
              <a:extLst>
                <a:ext uri="{FF2B5EF4-FFF2-40B4-BE49-F238E27FC236}">
                  <a16:creationId xmlns:a16="http://schemas.microsoft.com/office/drawing/2014/main" id="{F4B5A695-E6ED-4C81-A965-0461489F8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6" name="Freeform 20">
              <a:extLst>
                <a:ext uri="{FF2B5EF4-FFF2-40B4-BE49-F238E27FC236}">
                  <a16:creationId xmlns:a16="http://schemas.microsoft.com/office/drawing/2014/main" id="{CF31B175-CBC2-449D-8998-0BA7711EA3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7" name="Freeform 21">
              <a:extLst>
                <a:ext uri="{FF2B5EF4-FFF2-40B4-BE49-F238E27FC236}">
                  <a16:creationId xmlns:a16="http://schemas.microsoft.com/office/drawing/2014/main" id="{47A691C8-6328-4014-BB1A-CB4824DEB5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8" name="Freeform 22">
              <a:extLst>
                <a:ext uri="{FF2B5EF4-FFF2-40B4-BE49-F238E27FC236}">
                  <a16:creationId xmlns:a16="http://schemas.microsoft.com/office/drawing/2014/main" id="{94EADC73-ECA3-447E-8D07-AE215A3C43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43" name="Group 29">
            <a:extLst>
              <a:ext uri="{FF2B5EF4-FFF2-40B4-BE49-F238E27FC236}">
                <a16:creationId xmlns:a16="http://schemas.microsoft.com/office/drawing/2014/main" id="{CDA2558E-94AE-4C16-8CD0-DCF447C987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31" name="Freeform 27">
              <a:extLst>
                <a:ext uri="{FF2B5EF4-FFF2-40B4-BE49-F238E27FC236}">
                  <a16:creationId xmlns:a16="http://schemas.microsoft.com/office/drawing/2014/main" id="{6928DF6B-A616-4A71-B951-9D8EAA775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32" name="Freeform 28">
              <a:extLst>
                <a:ext uri="{FF2B5EF4-FFF2-40B4-BE49-F238E27FC236}">
                  <a16:creationId xmlns:a16="http://schemas.microsoft.com/office/drawing/2014/main" id="{CD6B4E15-CED4-45FA-874A-EA347C9120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33" name="Freeform 29">
              <a:extLst>
                <a:ext uri="{FF2B5EF4-FFF2-40B4-BE49-F238E27FC236}">
                  <a16:creationId xmlns:a16="http://schemas.microsoft.com/office/drawing/2014/main" id="{A4EE38F8-BF90-4D7F-8691-89ED516D76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34" name="Freeform 30">
              <a:extLst>
                <a:ext uri="{FF2B5EF4-FFF2-40B4-BE49-F238E27FC236}">
                  <a16:creationId xmlns:a16="http://schemas.microsoft.com/office/drawing/2014/main" id="{2889210F-D6E4-4311-8BF3-DAD3FF49A7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5" name="Freeform 31">
              <a:extLst>
                <a:ext uri="{FF2B5EF4-FFF2-40B4-BE49-F238E27FC236}">
                  <a16:creationId xmlns:a16="http://schemas.microsoft.com/office/drawing/2014/main" id="{44641BAA-087D-4656-8D6F-EA70FB67F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6" name="Freeform 32">
              <a:extLst>
                <a:ext uri="{FF2B5EF4-FFF2-40B4-BE49-F238E27FC236}">
                  <a16:creationId xmlns:a16="http://schemas.microsoft.com/office/drawing/2014/main" id="{DCEB55E2-FCCA-48F5-917E-8B3F26EC83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7" name="Freeform 33">
              <a:extLst>
                <a:ext uri="{FF2B5EF4-FFF2-40B4-BE49-F238E27FC236}">
                  <a16:creationId xmlns:a16="http://schemas.microsoft.com/office/drawing/2014/main" id="{45869B9E-3378-49CB-8EE1-FECA7D7809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8" name="Freeform 34">
              <a:extLst>
                <a:ext uri="{FF2B5EF4-FFF2-40B4-BE49-F238E27FC236}">
                  <a16:creationId xmlns:a16="http://schemas.microsoft.com/office/drawing/2014/main" id="{3497B8C7-AB4A-40B7-A86E-112D90CC6A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9" name="Freeform 35">
              <a:extLst>
                <a:ext uri="{FF2B5EF4-FFF2-40B4-BE49-F238E27FC236}">
                  <a16:creationId xmlns:a16="http://schemas.microsoft.com/office/drawing/2014/main" id="{D5A7E348-C28C-4626-9026-59B6B9F7A2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40" name="Freeform 36">
              <a:extLst>
                <a:ext uri="{FF2B5EF4-FFF2-40B4-BE49-F238E27FC236}">
                  <a16:creationId xmlns:a16="http://schemas.microsoft.com/office/drawing/2014/main" id="{A4FF1CA0-E6B1-4861-A2CD-144E06299C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41" name="Freeform 37">
              <a:extLst>
                <a:ext uri="{FF2B5EF4-FFF2-40B4-BE49-F238E27FC236}">
                  <a16:creationId xmlns:a16="http://schemas.microsoft.com/office/drawing/2014/main" id="{774FF261-7109-4B0E-B24B-622F4209CE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42" name="Freeform 38">
              <a:extLst>
                <a:ext uri="{FF2B5EF4-FFF2-40B4-BE49-F238E27FC236}">
                  <a16:creationId xmlns:a16="http://schemas.microsoft.com/office/drawing/2014/main" id="{3ECECA25-954F-4011-ADFF-BBFC4A00D3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pic>
        <p:nvPicPr>
          <p:cNvPr id="9" name="Picture 8" descr="Diagram of your genome&#10;&#10;Half of your genome comes from your biological father, half from your biological mother, influencing height, eye color and disease risks.">
            <a:extLst>
              <a:ext uri="{FF2B5EF4-FFF2-40B4-BE49-F238E27FC236}">
                <a16:creationId xmlns:a16="http://schemas.microsoft.com/office/drawing/2014/main" id="{A0307991-21E6-4AA3-94E6-346E266DB21E}"/>
              </a:ext>
            </a:extLst>
          </p:cNvPr>
          <p:cNvPicPr>
            <a:picLocks noChangeAspect="1"/>
          </p:cNvPicPr>
          <p:nvPr/>
        </p:nvPicPr>
        <p:blipFill rotWithShape="1">
          <a:blip r:embed="rId3"/>
          <a:srcRect r="-4" b="1281"/>
          <a:stretch/>
        </p:blipFill>
        <p:spPr>
          <a:xfrm>
            <a:off x="20" y="10"/>
            <a:ext cx="4646965" cy="3428990"/>
          </a:xfrm>
          <a:prstGeom prst="rect">
            <a:avLst/>
          </a:prstGeom>
        </p:spPr>
      </p:pic>
      <p:pic>
        <p:nvPicPr>
          <p:cNvPr id="5" name="Picture 4" descr="Historic Family Photo&#10;&#10;A picture depicting the Gilbert Family of Murphy, NC. 1937, with a father, mother and six children, lined up by size in farming attire.">
            <a:extLst>
              <a:ext uri="{FF2B5EF4-FFF2-40B4-BE49-F238E27FC236}">
                <a16:creationId xmlns:a16="http://schemas.microsoft.com/office/drawing/2014/main" id="{602A0F5A-1EDB-4454-BE5D-875BAEE9608E}"/>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l="22296" t="18780" r="8545" b="6239"/>
          <a:stretch/>
        </p:blipFill>
        <p:spPr>
          <a:xfrm>
            <a:off x="29166" y="3710199"/>
            <a:ext cx="4462373" cy="28666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p:cNvSpPr>
            <a:spLocks noGrp="1"/>
          </p:cNvSpPr>
          <p:nvPr>
            <p:ph type="title"/>
          </p:nvPr>
        </p:nvSpPr>
        <p:spPr>
          <a:xfrm>
            <a:off x="6483096" y="624110"/>
            <a:ext cx="5021516" cy="1280890"/>
          </a:xfrm>
        </p:spPr>
        <p:txBody>
          <a:bodyPr>
            <a:normAutofit/>
          </a:bodyPr>
          <a:lstStyle/>
          <a:p>
            <a:r>
              <a:rPr lang="en-US" dirty="0"/>
              <a:t>Genetics</a:t>
            </a:r>
          </a:p>
        </p:txBody>
      </p:sp>
      <p:sp>
        <p:nvSpPr>
          <p:cNvPr id="45" name="Rectangle 43">
            <a:extLst>
              <a:ext uri="{FF2B5EF4-FFF2-40B4-BE49-F238E27FC236}">
                <a16:creationId xmlns:a16="http://schemas.microsoft.com/office/drawing/2014/main" id="{6D0FFBDB-89D1-4050-8FE5-AFC94C076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7" name="Freeform 11">
            <a:extLst>
              <a:ext uri="{FF2B5EF4-FFF2-40B4-BE49-F238E27FC236}">
                <a16:creationId xmlns:a16="http://schemas.microsoft.com/office/drawing/2014/main" id="{75823B85-53D1-46E0-BC58-872776B5A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cxnSp>
        <p:nvCxnSpPr>
          <p:cNvPr id="49" name="Straight Connector 47">
            <a:extLst>
              <a:ext uri="{FF2B5EF4-FFF2-40B4-BE49-F238E27FC236}">
                <a16:creationId xmlns:a16="http://schemas.microsoft.com/office/drawing/2014/main" id="{81F86B2C-5FF7-48E0-B5B0-ABEA39A1E2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429000"/>
            <a:ext cx="4662638" cy="0"/>
          </a:xfrm>
          <a:prstGeom prst="line">
            <a:avLst/>
          </a:prstGeom>
          <a:ln w="50800" cap="flat">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6438191" y="2133600"/>
            <a:ext cx="5066419" cy="3777622"/>
          </a:xfrm>
        </p:spPr>
        <p:txBody>
          <a:bodyPr vert="horz" lIns="91440" tIns="45720" rIns="91440" bIns="45720" rtlCol="0" anchor="t">
            <a:normAutofit/>
          </a:bodyPr>
          <a:lstStyle/>
          <a:p>
            <a:r>
              <a:rPr lang="en-US" sz="2000" dirty="0"/>
              <a:t>Family Resemblance</a:t>
            </a:r>
          </a:p>
          <a:p>
            <a:pPr marL="0" indent="0">
              <a:buNone/>
            </a:pPr>
            <a:endParaRPr lang="en-US" sz="2000" dirty="0"/>
          </a:p>
          <a:p>
            <a:r>
              <a:rPr lang="en-US" sz="2000" dirty="0"/>
              <a:t>Information encoded in DNA</a:t>
            </a:r>
          </a:p>
          <a:p>
            <a:pPr marL="0" indent="0">
              <a:buNone/>
            </a:pPr>
            <a:endParaRPr lang="en-US" sz="2000" dirty="0">
              <a:ea typeface="+mn-lt"/>
              <a:cs typeface="+mn-lt"/>
            </a:endParaRPr>
          </a:p>
          <a:p>
            <a:r>
              <a:rPr lang="en-US" sz="2000" dirty="0">
                <a:ea typeface="+mn-lt"/>
                <a:cs typeface="+mn-lt"/>
              </a:rPr>
              <a:t>Heritability</a:t>
            </a:r>
          </a:p>
        </p:txBody>
      </p:sp>
      <p:sp>
        <p:nvSpPr>
          <p:cNvPr id="102" name="Content Placeholder 22">
            <a:extLst>
              <a:ext uri="{FF2B5EF4-FFF2-40B4-BE49-F238E27FC236}">
                <a16:creationId xmlns:a16="http://schemas.microsoft.com/office/drawing/2014/main" id="{0479DF9D-D006-4638-814C-AF92838DA05C}"/>
              </a:ext>
            </a:extLst>
          </p:cNvPr>
          <p:cNvSpPr txBox="1">
            <a:spLocks/>
          </p:cNvSpPr>
          <p:nvPr/>
        </p:nvSpPr>
        <p:spPr>
          <a:xfrm>
            <a:off x="7287794" y="6337403"/>
            <a:ext cx="4254981" cy="393597"/>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defTabSz="914400">
              <a:spcBef>
                <a:spcPts val="0"/>
              </a:spcBef>
              <a:buClrTx/>
              <a:defRPr/>
            </a:pPr>
            <a:r>
              <a:rPr lang="en-US" sz="900" dirty="0">
                <a:solidFill>
                  <a:schemeClr val="accent2">
                    <a:lumMod val="60000"/>
                    <a:lumOff val="40000"/>
                  </a:schemeClr>
                </a:solidFill>
              </a:rPr>
              <a:t>Image: National Human Genome Research Institute, NIH.</a:t>
            </a:r>
          </a:p>
          <a:p>
            <a:pPr defTabSz="914400">
              <a:spcBef>
                <a:spcPts val="0"/>
              </a:spcBef>
              <a:buClrTx/>
              <a:defRPr/>
            </a:pPr>
            <a:r>
              <a:rPr lang="en-US" sz="900" dirty="0">
                <a:solidFill>
                  <a:schemeClr val="accent2">
                    <a:lumMod val="60000"/>
                    <a:lumOff val="40000"/>
                  </a:schemeClr>
                </a:solidFill>
              </a:rPr>
              <a:t>Gilbert Family, 1937. TVA / NARA. PD.</a:t>
            </a:r>
          </a:p>
        </p:txBody>
      </p:sp>
    </p:spTree>
    <p:extLst>
      <p:ext uri="{BB962C8B-B14F-4D97-AF65-F5344CB8AC3E}">
        <p14:creationId xmlns:p14="http://schemas.microsoft.com/office/powerpoint/2010/main" val="1973137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100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2EC7880-C5D9-40A8-A6B0-3198AD07AD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4619543" cy="6854038"/>
          </a:xfrm>
          <a:prstGeom prst="rect">
            <a:avLst/>
          </a:prstGeom>
          <a:solidFill>
            <a:schemeClr val="tx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DA1971-67DB-4434-8993-E3650DA6DF13}"/>
              </a:ext>
            </a:extLst>
          </p:cNvPr>
          <p:cNvSpPr>
            <a:spLocks noGrp="1"/>
          </p:cNvSpPr>
          <p:nvPr>
            <p:ph type="title"/>
          </p:nvPr>
        </p:nvSpPr>
        <p:spPr>
          <a:xfrm>
            <a:off x="649224" y="645106"/>
            <a:ext cx="3650279" cy="1259894"/>
          </a:xfrm>
        </p:spPr>
        <p:txBody>
          <a:bodyPr>
            <a:normAutofit/>
          </a:bodyPr>
          <a:lstStyle/>
          <a:p>
            <a:r>
              <a:rPr lang="en-US" dirty="0"/>
              <a:t>DNA</a:t>
            </a:r>
          </a:p>
        </p:txBody>
      </p:sp>
      <p:sp>
        <p:nvSpPr>
          <p:cNvPr id="8" name="Content Placeholder 7">
            <a:extLst>
              <a:ext uri="{FF2B5EF4-FFF2-40B4-BE49-F238E27FC236}">
                <a16:creationId xmlns:a16="http://schemas.microsoft.com/office/drawing/2014/main" id="{C8DC55EE-9CFB-43DD-B99C-EBCCFA9FB7F3}"/>
              </a:ext>
            </a:extLst>
          </p:cNvPr>
          <p:cNvSpPr>
            <a:spLocks noGrp="1"/>
          </p:cNvSpPr>
          <p:nvPr>
            <p:ph idx="1"/>
          </p:nvPr>
        </p:nvSpPr>
        <p:spPr>
          <a:xfrm>
            <a:off x="649225" y="2133601"/>
            <a:ext cx="3650278" cy="2054026"/>
          </a:xfrm>
        </p:spPr>
        <p:txBody>
          <a:bodyPr vert="horz" lIns="91440" tIns="45720" rIns="91440" bIns="45720" rtlCol="0">
            <a:normAutofit/>
          </a:bodyPr>
          <a:lstStyle/>
          <a:p>
            <a:r>
              <a:rPr lang="en-US" dirty="0"/>
              <a:t>Deoxyribonucleic Acid (DNA)</a:t>
            </a:r>
          </a:p>
          <a:p>
            <a:r>
              <a:rPr lang="en-US" dirty="0"/>
              <a:t>Molecule found in every cell</a:t>
            </a:r>
          </a:p>
          <a:p>
            <a:r>
              <a:rPr lang="en-US" dirty="0"/>
              <a:t>The code for who you are</a:t>
            </a:r>
          </a:p>
        </p:txBody>
      </p:sp>
      <p:sp>
        <p:nvSpPr>
          <p:cNvPr id="7" name="Rectangle 6">
            <a:hlinkClick r:id="rId3"/>
            <a:extLst>
              <a:ext uri="{FF2B5EF4-FFF2-40B4-BE49-F238E27FC236}">
                <a16:creationId xmlns:a16="http://schemas.microsoft.com/office/drawing/2014/main" id="{CCEC2875-1370-4053-AC04-87DBDD0659E2}"/>
              </a:ext>
            </a:extLst>
          </p:cNvPr>
          <p:cNvSpPr/>
          <p:nvPr/>
        </p:nvSpPr>
        <p:spPr>
          <a:xfrm>
            <a:off x="843227" y="4510232"/>
            <a:ext cx="3456276" cy="1384995"/>
          </a:xfrm>
          <a:prstGeom prst="rect">
            <a:avLst/>
          </a:prstGeom>
        </p:spPr>
        <p:txBody>
          <a:bodyPr wrap="square">
            <a:spAutoFit/>
          </a:bodyPr>
          <a:lstStyle/>
          <a:p>
            <a:r>
              <a:rPr lang="en-US" sz="2800" b="1" dirty="0">
                <a:solidFill>
                  <a:srgbClr val="00B0F0"/>
                </a:solidFill>
              </a:rPr>
              <a:t>Click Here: </a:t>
            </a:r>
            <a:r>
              <a:rPr lang="en-US" sz="2800" b="1" dirty="0">
                <a:solidFill>
                  <a:schemeClr val="accent3">
                    <a:lumMod val="20000"/>
                    <a:lumOff val="80000"/>
                  </a:schemeClr>
                </a:solidFill>
              </a:rPr>
              <a:t>TED Talk DNA Animation Link</a:t>
            </a:r>
            <a:endParaRPr lang="en-US" sz="2800" b="1" dirty="0">
              <a:solidFill>
                <a:schemeClr val="accent3">
                  <a:lumMod val="20000"/>
                  <a:lumOff val="80000"/>
                </a:schemeClr>
              </a:solidFill>
              <a:latin typeface="Times New Roman" panose="02020603050405020304" pitchFamily="18" charset="0"/>
            </a:endParaRPr>
          </a:p>
        </p:txBody>
      </p:sp>
      <p:pic>
        <p:nvPicPr>
          <p:cNvPr id="4" name="Content Placeholder 3" descr="Illustration of a DNA double helix structure showing two intertwined strands with color-coded base pairs (green, blue, orange, and red) connecting them. The image highlights the molecular composition and twisted ladder shape characteristic of DNA.">
            <a:extLst>
              <a:ext uri="{FF2B5EF4-FFF2-40B4-BE49-F238E27FC236}">
                <a16:creationId xmlns:a16="http://schemas.microsoft.com/office/drawing/2014/main" id="{5DD378FF-0744-4261-BFF7-97981C19CCA5}"/>
              </a:ext>
            </a:extLst>
          </p:cNvPr>
          <p:cNvPicPr>
            <a:picLocks noChangeAspect="1"/>
          </p:cNvPicPr>
          <p:nvPr/>
        </p:nvPicPr>
        <p:blipFill>
          <a:blip r:embed="rId4">
            <a:extLst>
              <a:ext uri="{28A0092B-C50C-407E-A947-70E740481C1C}">
                <a14:useLocalDpi xmlns:a14="http://schemas.microsoft.com/office/drawing/2010/main" val="0"/>
              </a:ext>
            </a:extLst>
          </a:blip>
          <a:srcRect l="18945" r="18945"/>
          <a:stretch/>
        </p:blipFill>
        <p:spPr>
          <a:xfrm>
            <a:off x="2728013" y="-1574689"/>
            <a:ext cx="8814762" cy="7983083"/>
          </a:xfrm>
          <a:prstGeom prst="rect">
            <a:avLst/>
          </a:prstGeom>
        </p:spPr>
      </p:pic>
      <p:sp>
        <p:nvSpPr>
          <p:cNvPr id="9" name="Content Placeholder 22">
            <a:extLst>
              <a:ext uri="{FF2B5EF4-FFF2-40B4-BE49-F238E27FC236}">
                <a16:creationId xmlns:a16="http://schemas.microsoft.com/office/drawing/2014/main" id="{4D0370FA-583C-42CC-9F1C-330A58C15FAB}"/>
              </a:ext>
            </a:extLst>
          </p:cNvPr>
          <p:cNvSpPr txBox="1">
            <a:spLocks/>
          </p:cNvSpPr>
          <p:nvPr/>
        </p:nvSpPr>
        <p:spPr>
          <a:xfrm>
            <a:off x="7287794" y="6337403"/>
            <a:ext cx="4254981" cy="393597"/>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defTabSz="914400">
              <a:spcBef>
                <a:spcPts val="0"/>
              </a:spcBef>
              <a:buClrTx/>
              <a:defRPr/>
            </a:pPr>
            <a:r>
              <a:rPr lang="en-US" sz="900" dirty="0">
                <a:solidFill>
                  <a:schemeClr val="accent2">
                    <a:lumMod val="60000"/>
                    <a:lumOff val="40000"/>
                  </a:schemeClr>
                </a:solidFill>
              </a:rPr>
              <a:t>Image: Double Helix, National Human Genome Research Institute, NIH.</a:t>
            </a:r>
          </a:p>
        </p:txBody>
      </p:sp>
    </p:spTree>
    <p:extLst>
      <p:ext uri="{BB962C8B-B14F-4D97-AF65-F5344CB8AC3E}">
        <p14:creationId xmlns:p14="http://schemas.microsoft.com/office/powerpoint/2010/main" val="3366362071"/>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545" y="661336"/>
            <a:ext cx="1786134" cy="953830"/>
          </a:xfrm>
        </p:spPr>
        <p:txBody>
          <a:bodyPr>
            <a:normAutofit/>
          </a:bodyPr>
          <a:lstStyle/>
          <a:p>
            <a:r>
              <a:rPr lang="en-US" sz="4400" dirty="0"/>
              <a:t>DNA</a:t>
            </a:r>
          </a:p>
        </p:txBody>
      </p:sp>
      <p:sp>
        <p:nvSpPr>
          <p:cNvPr id="3" name="TextBox 2">
            <a:extLst>
              <a:ext uri="{FF2B5EF4-FFF2-40B4-BE49-F238E27FC236}">
                <a16:creationId xmlns:a16="http://schemas.microsoft.com/office/drawing/2014/main" id="{93255E8B-A986-4673-AADD-9A89415EF807}"/>
              </a:ext>
            </a:extLst>
          </p:cNvPr>
          <p:cNvSpPr txBox="1"/>
          <p:nvPr/>
        </p:nvSpPr>
        <p:spPr>
          <a:xfrm>
            <a:off x="1500792" y="1615166"/>
            <a:ext cx="3219301" cy="646331"/>
          </a:xfrm>
          <a:prstGeom prst="rect">
            <a:avLst/>
          </a:prstGeom>
          <a:noFill/>
        </p:spPr>
        <p:txBody>
          <a:bodyPr wrap="square" rtlCol="0">
            <a:spAutoFit/>
          </a:bodyPr>
          <a:lstStyle/>
          <a:p>
            <a:r>
              <a:rPr lang="en-US" dirty="0"/>
              <a:t>Nucleotides:</a:t>
            </a:r>
          </a:p>
          <a:p>
            <a:r>
              <a:rPr lang="en-US" dirty="0"/>
              <a:t> Chemical Building Blocks</a:t>
            </a:r>
          </a:p>
        </p:txBody>
      </p:sp>
      <p:pic>
        <p:nvPicPr>
          <p:cNvPr id="5" name="Picture 4" descr="Nucleotides&#10;&#10;Chemical building blocks of Adenine, Thymine, Cytosine, and Guanine, shortened to A, T, C, G"/>
          <p:cNvPicPr>
            <a:picLocks noChangeAspect="1"/>
          </p:cNvPicPr>
          <p:nvPr/>
        </p:nvPicPr>
        <p:blipFill rotWithShape="1">
          <a:blip r:embed="rId3"/>
          <a:srcRect l="74794" t="50843" r="2832" b="8971"/>
          <a:stretch/>
        </p:blipFill>
        <p:spPr>
          <a:xfrm>
            <a:off x="2635019" y="2759302"/>
            <a:ext cx="1467847" cy="16814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8" name="Picture 4" descr="DNA&#10;&#10;Graphic depicting how nucleotides form DNA which combines to form a gene which in turn forms a chromosome and is part of a cell">
            <a:extLst>
              <a:ext uri="{FF2B5EF4-FFF2-40B4-BE49-F238E27FC236}">
                <a16:creationId xmlns:a16="http://schemas.microsoft.com/office/drawing/2014/main" id="{B1A4C56A-1D76-4B06-9CE6-88B4D465F8D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003" b="6861"/>
          <a:stretch/>
        </p:blipFill>
        <p:spPr bwMode="auto">
          <a:xfrm>
            <a:off x="5323053" y="661336"/>
            <a:ext cx="6616917" cy="53025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Content Placeholder 22">
            <a:extLst>
              <a:ext uri="{FF2B5EF4-FFF2-40B4-BE49-F238E27FC236}">
                <a16:creationId xmlns:a16="http://schemas.microsoft.com/office/drawing/2014/main" id="{8702F2D7-0F65-4B8E-AB3E-69E3064D74CB}"/>
              </a:ext>
            </a:extLst>
          </p:cNvPr>
          <p:cNvSpPr txBox="1">
            <a:spLocks/>
          </p:cNvSpPr>
          <p:nvPr/>
        </p:nvSpPr>
        <p:spPr>
          <a:xfrm>
            <a:off x="8525195" y="6055185"/>
            <a:ext cx="3414775" cy="357410"/>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defTabSz="914400">
              <a:spcBef>
                <a:spcPts val="0"/>
              </a:spcBef>
              <a:buClrTx/>
              <a:defRPr/>
            </a:pPr>
            <a:r>
              <a:rPr lang="en-US" sz="900" dirty="0">
                <a:solidFill>
                  <a:schemeClr val="accent2">
                    <a:lumMod val="60000"/>
                    <a:lumOff val="40000"/>
                  </a:schemeClr>
                </a:solidFill>
              </a:rPr>
              <a:t>Image: National Human Genome Research Institute, NIH.</a:t>
            </a:r>
          </a:p>
        </p:txBody>
      </p:sp>
    </p:spTree>
    <p:extLst>
      <p:ext uri="{BB962C8B-B14F-4D97-AF65-F5344CB8AC3E}">
        <p14:creationId xmlns:p14="http://schemas.microsoft.com/office/powerpoint/2010/main" val="3533648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 – sections of DNA</a:t>
            </a:r>
          </a:p>
        </p:txBody>
      </p:sp>
      <p:pic>
        <p:nvPicPr>
          <p:cNvPr id="4" name="Picture 3" descr="DNA Graphic&#10;&#10;Graphic showing nucleotides bonding to form double helix DNA which bunches together to form a chromosome" title="DNA Graphic"/>
          <p:cNvPicPr>
            <a:picLocks noChangeAspect="1"/>
          </p:cNvPicPr>
          <p:nvPr/>
        </p:nvPicPr>
        <p:blipFill>
          <a:blip r:embed="rId3"/>
          <a:stretch>
            <a:fillRect/>
          </a:stretch>
        </p:blipFill>
        <p:spPr>
          <a:xfrm>
            <a:off x="2592925" y="1651000"/>
            <a:ext cx="8166806" cy="3920067"/>
          </a:xfrm>
          <a:prstGeom prst="rect">
            <a:avLst/>
          </a:prstGeom>
          <a:ln>
            <a:noFill/>
          </a:ln>
          <a:effectLst>
            <a:outerShdw blurRad="292100" dist="139700" dir="2700000" algn="tl" rotWithShape="0">
              <a:srgbClr val="333333">
                <a:alpha val="65000"/>
              </a:srgbClr>
            </a:outerShdw>
          </a:effectLst>
        </p:spPr>
      </p:pic>
      <p:pic>
        <p:nvPicPr>
          <p:cNvPr id="2050" name="Picture 2">
            <a:extLst>
              <a:ext uri="{FF2B5EF4-FFF2-40B4-BE49-F238E27FC236}">
                <a16:creationId xmlns:a16="http://schemas.microsoft.com/office/drawing/2014/main" id="{C9F6CCDB-7B48-4AD1-9348-0577027B9948}"/>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4936" y="1116246"/>
            <a:ext cx="5365496" cy="3576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6268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6560" y="399211"/>
            <a:ext cx="7452932" cy="622063"/>
          </a:xfrm>
        </p:spPr>
        <p:txBody>
          <a:bodyPr>
            <a:normAutofit fontScale="90000"/>
          </a:bodyPr>
          <a:lstStyle/>
          <a:p>
            <a:r>
              <a:rPr lang="en-US" dirty="0"/>
              <a:t>Genes – </a:t>
            </a:r>
            <a:r>
              <a:rPr lang="en-US" sz="2200" dirty="0"/>
              <a:t>DNA sections translating codes into traits</a:t>
            </a:r>
            <a:endParaRPr lang="en-US" dirty="0"/>
          </a:p>
        </p:txBody>
      </p:sp>
      <p:sp>
        <p:nvSpPr>
          <p:cNvPr id="14" name="TextBox 13">
            <a:extLst>
              <a:ext uri="{FF2B5EF4-FFF2-40B4-BE49-F238E27FC236}">
                <a16:creationId xmlns:a16="http://schemas.microsoft.com/office/drawing/2014/main" id="{2B04AA96-2CB0-4211-96E5-5F727F89FFF7}"/>
              </a:ext>
            </a:extLst>
          </p:cNvPr>
          <p:cNvSpPr txBox="1"/>
          <p:nvPr/>
        </p:nvSpPr>
        <p:spPr>
          <a:xfrm>
            <a:off x="2339865" y="1250031"/>
            <a:ext cx="1518364" cy="369332"/>
          </a:xfrm>
          <a:prstGeom prst="rect">
            <a:avLst/>
          </a:prstGeom>
          <a:noFill/>
        </p:spPr>
        <p:txBody>
          <a:bodyPr wrap="none" rtlCol="0">
            <a:spAutoFit/>
          </a:bodyPr>
          <a:lstStyle/>
          <a:p>
            <a:r>
              <a:rPr lang="en-US" dirty="0"/>
              <a:t>Nucleotides</a:t>
            </a:r>
          </a:p>
        </p:txBody>
      </p:sp>
      <p:grpSp>
        <p:nvGrpSpPr>
          <p:cNvPr id="21" name="Group 20" descr="Colored boxes depicting nucleotide patterns selecting for blue eyes" title="Nucleotides">
            <a:extLst>
              <a:ext uri="{FF2B5EF4-FFF2-40B4-BE49-F238E27FC236}">
                <a16:creationId xmlns:a16="http://schemas.microsoft.com/office/drawing/2014/main" id="{0C5270C1-088D-4190-B704-8C4D87281C49}"/>
              </a:ext>
            </a:extLst>
          </p:cNvPr>
          <p:cNvGrpSpPr/>
          <p:nvPr/>
        </p:nvGrpSpPr>
        <p:grpSpPr>
          <a:xfrm>
            <a:off x="2328842" y="1761058"/>
            <a:ext cx="2254181" cy="1083761"/>
            <a:chOff x="2328842" y="1761058"/>
            <a:chExt cx="2254181" cy="1083761"/>
          </a:xfrm>
        </p:grpSpPr>
        <p:sp>
          <p:nvSpPr>
            <p:cNvPr id="8" name="Rectangle 7">
              <a:extLst>
                <a:ext uri="{FF2B5EF4-FFF2-40B4-BE49-F238E27FC236}">
                  <a16:creationId xmlns:a16="http://schemas.microsoft.com/office/drawing/2014/main" id="{DE60DEE7-4966-4E36-AD03-EFD868C2F006}"/>
                </a:ext>
              </a:extLst>
            </p:cNvPr>
            <p:cNvSpPr/>
            <p:nvPr/>
          </p:nvSpPr>
          <p:spPr>
            <a:xfrm>
              <a:off x="2328842" y="2324095"/>
              <a:ext cx="1669060" cy="27615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 name="Rectangle 3"/>
            <p:cNvSpPr/>
            <p:nvPr/>
          </p:nvSpPr>
          <p:spPr>
            <a:xfrm>
              <a:off x="2534090" y="1769532"/>
              <a:ext cx="611726" cy="135467"/>
            </a:xfrm>
            <a:prstGeom prst="rect">
              <a:avLst/>
            </a:prstGeom>
            <a:solidFill>
              <a:srgbClr val="FFFF00"/>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AAC91">
                    <a:lumMod val="75000"/>
                  </a:srgbClr>
                </a:solidFill>
                <a:effectLst/>
                <a:uLnTx/>
                <a:uFillTx/>
                <a:latin typeface="Century Gothic" panose="020B0502020202020204"/>
                <a:ea typeface="+mn-ea"/>
                <a:cs typeface="+mn-cs"/>
              </a:endParaRPr>
            </a:p>
          </p:txBody>
        </p:sp>
        <p:pic>
          <p:nvPicPr>
            <p:cNvPr id="5" name="Picture 4"/>
            <p:cNvPicPr>
              <a:picLocks noChangeAspect="1"/>
            </p:cNvPicPr>
            <p:nvPr/>
          </p:nvPicPr>
          <p:blipFill>
            <a:blip r:embed="rId3">
              <a:duotone>
                <a:prstClr val="black"/>
                <a:srgbClr val="CC00CC">
                  <a:tint val="45000"/>
                  <a:satMod val="400000"/>
                </a:srgbClr>
              </a:duotone>
            </a:blip>
            <a:stretch>
              <a:fillRect/>
            </a:stretch>
          </p:blipFill>
          <p:spPr>
            <a:xfrm>
              <a:off x="3269986" y="1761058"/>
              <a:ext cx="627942" cy="152413"/>
            </a:xfrm>
            <a:prstGeom prst="rect">
              <a:avLst/>
            </a:prstGeom>
            <a:solidFill>
              <a:srgbClr val="92D050"/>
            </a:solidFill>
            <a:ln>
              <a:solidFill>
                <a:schemeClr val="tx1"/>
              </a:solidFill>
            </a:ln>
          </p:spPr>
        </p:pic>
        <p:pic>
          <p:nvPicPr>
            <p:cNvPr id="6" name="Picture 5"/>
            <p:cNvPicPr>
              <a:picLocks noChangeAspect="1"/>
            </p:cNvPicPr>
            <p:nvPr/>
          </p:nvPicPr>
          <p:blipFill>
            <a:blip r:embed="rId3">
              <a:duotone>
                <a:schemeClr val="accent4">
                  <a:shade val="45000"/>
                  <a:satMod val="135000"/>
                </a:schemeClr>
                <a:prstClr val="white"/>
              </a:duotone>
            </a:blip>
            <a:stretch>
              <a:fillRect/>
            </a:stretch>
          </p:blipFill>
          <p:spPr>
            <a:xfrm>
              <a:off x="2534090" y="2065860"/>
              <a:ext cx="627942" cy="152413"/>
            </a:xfrm>
            <a:prstGeom prst="rect">
              <a:avLst/>
            </a:prstGeom>
            <a:solidFill>
              <a:schemeClr val="bg2">
                <a:lumMod val="50000"/>
              </a:schemeClr>
            </a:solidFill>
            <a:ln>
              <a:solidFill>
                <a:schemeClr val="tx1"/>
              </a:solidFill>
            </a:ln>
          </p:spPr>
        </p:pic>
        <p:pic>
          <p:nvPicPr>
            <p:cNvPr id="7" name="Picture 6"/>
            <p:cNvPicPr>
              <a:picLocks noChangeAspect="1"/>
            </p:cNvPicPr>
            <p:nvPr/>
          </p:nvPicPr>
          <p:blipFill>
            <a:blip r:embed="rId3"/>
            <a:stretch>
              <a:fillRect/>
            </a:stretch>
          </p:blipFill>
          <p:spPr>
            <a:xfrm>
              <a:off x="3269986" y="2065860"/>
              <a:ext cx="627942" cy="152413"/>
            </a:xfrm>
            <a:prstGeom prst="rect">
              <a:avLst/>
            </a:prstGeom>
            <a:ln>
              <a:solidFill>
                <a:schemeClr val="tx1"/>
              </a:solidFill>
            </a:ln>
          </p:spPr>
        </p:pic>
        <p:pic>
          <p:nvPicPr>
            <p:cNvPr id="9" name="Picture 8"/>
            <p:cNvPicPr>
              <a:picLocks noChangeAspect="1"/>
            </p:cNvPicPr>
            <p:nvPr/>
          </p:nvPicPr>
          <p:blipFill>
            <a:blip r:embed="rId3"/>
            <a:stretch>
              <a:fillRect/>
            </a:stretch>
          </p:blipFill>
          <p:spPr>
            <a:xfrm>
              <a:off x="3269986" y="2370662"/>
              <a:ext cx="627942" cy="152413"/>
            </a:xfrm>
            <a:prstGeom prst="rect">
              <a:avLst/>
            </a:prstGeom>
          </p:spPr>
        </p:pic>
        <p:pic>
          <p:nvPicPr>
            <p:cNvPr id="10" name="Picture 9"/>
            <p:cNvPicPr>
              <a:picLocks noChangeAspect="1"/>
            </p:cNvPicPr>
            <p:nvPr/>
          </p:nvPicPr>
          <p:blipFill>
            <a:blip r:embed="rId3"/>
            <a:stretch>
              <a:fillRect/>
            </a:stretch>
          </p:blipFill>
          <p:spPr>
            <a:xfrm>
              <a:off x="2534090" y="2692406"/>
              <a:ext cx="627942" cy="152413"/>
            </a:xfrm>
            <a:prstGeom prst="rect">
              <a:avLst/>
            </a:prstGeom>
          </p:spPr>
        </p:pic>
        <p:sp>
          <p:nvSpPr>
            <p:cNvPr id="39" name="Right Arrow 38"/>
            <p:cNvSpPr/>
            <p:nvPr/>
          </p:nvSpPr>
          <p:spPr>
            <a:xfrm>
              <a:off x="4066532" y="2061622"/>
              <a:ext cx="516491" cy="3640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52" name="Picture 51"/>
            <p:cNvPicPr>
              <a:picLocks noChangeAspect="1"/>
            </p:cNvPicPr>
            <p:nvPr/>
          </p:nvPicPr>
          <p:blipFill>
            <a:blip r:embed="rId4"/>
            <a:stretch>
              <a:fillRect/>
            </a:stretch>
          </p:blipFill>
          <p:spPr>
            <a:xfrm>
              <a:off x="2509703" y="2379074"/>
              <a:ext cx="652329" cy="176799"/>
            </a:xfrm>
            <a:prstGeom prst="rect">
              <a:avLst/>
            </a:prstGeom>
          </p:spPr>
        </p:pic>
        <p:pic>
          <p:nvPicPr>
            <p:cNvPr id="53" name="Picture 52"/>
            <p:cNvPicPr>
              <a:picLocks noChangeAspect="1"/>
            </p:cNvPicPr>
            <p:nvPr/>
          </p:nvPicPr>
          <p:blipFill>
            <a:blip r:embed="rId4"/>
            <a:stretch>
              <a:fillRect/>
            </a:stretch>
          </p:blipFill>
          <p:spPr>
            <a:xfrm>
              <a:off x="3257792" y="2663264"/>
              <a:ext cx="652329" cy="176799"/>
            </a:xfrm>
            <a:prstGeom prst="rect">
              <a:avLst/>
            </a:prstGeom>
          </p:spPr>
        </p:pic>
      </p:grpSp>
      <p:pic>
        <p:nvPicPr>
          <p:cNvPr id="40" name="Picture 39" descr="Close up shot of blue eye" title="Eye"/>
          <p:cNvPicPr>
            <a:picLocks noChangeAspect="1"/>
          </p:cNvPicPr>
          <p:nvPr/>
        </p:nvPicPr>
        <p:blipFill>
          <a:blip r:embed="rId5">
            <a:extLst>
              <a:ext uri="{BEBA8EAE-BF5A-486C-A8C5-ECC9F3942E4B}">
                <a14:imgProps xmlns:a14="http://schemas.microsoft.com/office/drawing/2010/main">
                  <a14:imgLayer r:embed="rId6">
                    <a14:imgEffect>
                      <a14:artisticCutout numberOfShades="4"/>
                    </a14:imgEffect>
                  </a14:imgLayer>
                </a14:imgProps>
              </a:ext>
            </a:extLst>
          </a:blip>
          <a:stretch>
            <a:fillRect/>
          </a:stretch>
        </p:blipFill>
        <p:spPr>
          <a:xfrm>
            <a:off x="4724127" y="1422327"/>
            <a:ext cx="2371550" cy="1676545"/>
          </a:xfrm>
          <a:prstGeom prst="rect">
            <a:avLst/>
          </a:prstGeom>
          <a:ln>
            <a:noFill/>
          </a:ln>
          <a:effectLst>
            <a:outerShdw blurRad="292100" dist="139700" dir="2700000" algn="tl" rotWithShape="0">
              <a:srgbClr val="333333">
                <a:alpha val="65000"/>
              </a:srgbClr>
            </a:outerShdw>
          </a:effectLst>
        </p:spPr>
      </p:pic>
      <p:sp>
        <p:nvSpPr>
          <p:cNvPr id="70" name="TextBox 69">
            <a:extLst>
              <a:ext uri="{FF2B5EF4-FFF2-40B4-BE49-F238E27FC236}">
                <a16:creationId xmlns:a16="http://schemas.microsoft.com/office/drawing/2014/main" id="{17C44C4B-226E-4C40-ADA0-ECDC6154B68F}"/>
              </a:ext>
            </a:extLst>
          </p:cNvPr>
          <p:cNvSpPr txBox="1"/>
          <p:nvPr/>
        </p:nvSpPr>
        <p:spPr>
          <a:xfrm>
            <a:off x="7550924" y="1113505"/>
            <a:ext cx="1518364" cy="369332"/>
          </a:xfrm>
          <a:prstGeom prst="rect">
            <a:avLst/>
          </a:prstGeom>
          <a:noFill/>
        </p:spPr>
        <p:txBody>
          <a:bodyPr wrap="none" rtlCol="0">
            <a:spAutoFit/>
          </a:bodyPr>
          <a:lstStyle/>
          <a:p>
            <a:r>
              <a:rPr lang="en-US" dirty="0"/>
              <a:t>Nucleotides</a:t>
            </a:r>
          </a:p>
        </p:txBody>
      </p:sp>
      <p:grpSp>
        <p:nvGrpSpPr>
          <p:cNvPr id="19" name="Group 18" descr="Colored boxes depicting nucleotide patterns selecting for brown hair" title="Nucleotides">
            <a:extLst>
              <a:ext uri="{FF2B5EF4-FFF2-40B4-BE49-F238E27FC236}">
                <a16:creationId xmlns:a16="http://schemas.microsoft.com/office/drawing/2014/main" id="{C1766A05-C26C-478A-9DAA-B49A1536181D}"/>
              </a:ext>
            </a:extLst>
          </p:cNvPr>
          <p:cNvGrpSpPr/>
          <p:nvPr/>
        </p:nvGrpSpPr>
        <p:grpSpPr>
          <a:xfrm>
            <a:off x="7418376" y="1687384"/>
            <a:ext cx="2326051" cy="1113081"/>
            <a:chOff x="7418376" y="1687384"/>
            <a:chExt cx="2326051" cy="1113081"/>
          </a:xfrm>
        </p:grpSpPr>
        <p:sp>
          <p:nvSpPr>
            <p:cNvPr id="12" name="Rectangle 11">
              <a:extLst>
                <a:ext uri="{FF2B5EF4-FFF2-40B4-BE49-F238E27FC236}">
                  <a16:creationId xmlns:a16="http://schemas.microsoft.com/office/drawing/2014/main" id="{495D0F95-FD4A-423F-AFBA-12A34B6C6E37}"/>
                </a:ext>
              </a:extLst>
            </p:cNvPr>
            <p:cNvSpPr/>
            <p:nvPr/>
          </p:nvSpPr>
          <p:spPr>
            <a:xfrm>
              <a:off x="7418376" y="1687384"/>
              <a:ext cx="1783460" cy="329592"/>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20" name="Picture 19"/>
            <p:cNvPicPr>
              <a:picLocks noChangeAspect="1"/>
            </p:cNvPicPr>
            <p:nvPr/>
          </p:nvPicPr>
          <p:blipFill>
            <a:blip r:embed="rId3"/>
            <a:stretch>
              <a:fillRect/>
            </a:stretch>
          </p:blipFill>
          <p:spPr>
            <a:xfrm>
              <a:off x="7663744" y="1773756"/>
              <a:ext cx="627942" cy="152413"/>
            </a:xfrm>
            <a:prstGeom prst="rect">
              <a:avLst/>
            </a:prstGeom>
            <a:solidFill>
              <a:schemeClr val="bg2">
                <a:lumMod val="25000"/>
              </a:schemeClr>
            </a:solidFill>
            <a:ln>
              <a:solidFill>
                <a:schemeClr val="bg2">
                  <a:lumMod val="50000"/>
                </a:schemeClr>
              </a:solidFill>
            </a:ln>
          </p:spPr>
        </p:pic>
        <p:pic>
          <p:nvPicPr>
            <p:cNvPr id="23" name="Picture 22"/>
            <p:cNvPicPr>
              <a:picLocks noChangeAspect="1"/>
            </p:cNvPicPr>
            <p:nvPr/>
          </p:nvPicPr>
          <p:blipFill>
            <a:blip r:embed="rId3"/>
            <a:stretch>
              <a:fillRect/>
            </a:stretch>
          </p:blipFill>
          <p:spPr>
            <a:xfrm>
              <a:off x="8432790" y="2061623"/>
              <a:ext cx="627942" cy="152413"/>
            </a:xfrm>
            <a:prstGeom prst="rect">
              <a:avLst/>
            </a:prstGeom>
          </p:spPr>
        </p:pic>
        <p:pic>
          <p:nvPicPr>
            <p:cNvPr id="24" name="Picture 23"/>
            <p:cNvPicPr>
              <a:picLocks noChangeAspect="1"/>
            </p:cNvPicPr>
            <p:nvPr/>
          </p:nvPicPr>
          <p:blipFill>
            <a:blip r:embed="rId3"/>
            <a:stretch>
              <a:fillRect/>
            </a:stretch>
          </p:blipFill>
          <p:spPr>
            <a:xfrm>
              <a:off x="7663744" y="2349492"/>
              <a:ext cx="627942" cy="152413"/>
            </a:xfrm>
            <a:prstGeom prst="rect">
              <a:avLst/>
            </a:prstGeom>
          </p:spPr>
        </p:pic>
        <p:pic>
          <p:nvPicPr>
            <p:cNvPr id="43" name="Picture 42"/>
            <p:cNvPicPr>
              <a:picLocks noChangeAspect="1"/>
            </p:cNvPicPr>
            <p:nvPr/>
          </p:nvPicPr>
          <p:blipFill>
            <a:blip r:embed="rId7"/>
            <a:stretch>
              <a:fillRect/>
            </a:stretch>
          </p:blipFill>
          <p:spPr>
            <a:xfrm>
              <a:off x="9201836" y="2061622"/>
              <a:ext cx="542591" cy="420660"/>
            </a:xfrm>
            <a:prstGeom prst="rect">
              <a:avLst/>
            </a:prstGeom>
          </p:spPr>
        </p:pic>
        <p:pic>
          <p:nvPicPr>
            <p:cNvPr id="60" name="Picture 59"/>
            <p:cNvPicPr>
              <a:picLocks noChangeAspect="1"/>
            </p:cNvPicPr>
            <p:nvPr/>
          </p:nvPicPr>
          <p:blipFill>
            <a:blip r:embed="rId4"/>
            <a:stretch>
              <a:fillRect/>
            </a:stretch>
          </p:blipFill>
          <p:spPr>
            <a:xfrm>
              <a:off x="8397587" y="1769532"/>
              <a:ext cx="652329" cy="176799"/>
            </a:xfrm>
            <a:prstGeom prst="rect">
              <a:avLst/>
            </a:prstGeom>
          </p:spPr>
        </p:pic>
        <p:pic>
          <p:nvPicPr>
            <p:cNvPr id="61" name="Picture 60"/>
            <p:cNvPicPr>
              <a:picLocks noChangeAspect="1"/>
            </p:cNvPicPr>
            <p:nvPr/>
          </p:nvPicPr>
          <p:blipFill>
            <a:blip r:embed="rId4"/>
            <a:stretch>
              <a:fillRect/>
            </a:stretch>
          </p:blipFill>
          <p:spPr>
            <a:xfrm>
              <a:off x="7639357" y="2054312"/>
              <a:ext cx="652329" cy="176799"/>
            </a:xfrm>
            <a:prstGeom prst="rect">
              <a:avLst/>
            </a:prstGeom>
          </p:spPr>
        </p:pic>
        <p:pic>
          <p:nvPicPr>
            <p:cNvPr id="62" name="Picture 61"/>
            <p:cNvPicPr>
              <a:picLocks noChangeAspect="1"/>
            </p:cNvPicPr>
            <p:nvPr/>
          </p:nvPicPr>
          <p:blipFill>
            <a:blip r:embed="rId4"/>
            <a:stretch>
              <a:fillRect/>
            </a:stretch>
          </p:blipFill>
          <p:spPr>
            <a:xfrm>
              <a:off x="8408403" y="2324095"/>
              <a:ext cx="652329" cy="176799"/>
            </a:xfrm>
            <a:prstGeom prst="rect">
              <a:avLst/>
            </a:prstGeom>
          </p:spPr>
        </p:pic>
        <p:pic>
          <p:nvPicPr>
            <p:cNvPr id="63" name="Picture 62"/>
            <p:cNvPicPr>
              <a:picLocks noChangeAspect="1"/>
            </p:cNvPicPr>
            <p:nvPr/>
          </p:nvPicPr>
          <p:blipFill>
            <a:blip r:embed="rId8"/>
            <a:stretch>
              <a:fillRect/>
            </a:stretch>
          </p:blipFill>
          <p:spPr>
            <a:xfrm>
              <a:off x="7651550" y="2624377"/>
              <a:ext cx="627942" cy="152413"/>
            </a:xfrm>
            <a:prstGeom prst="rect">
              <a:avLst/>
            </a:prstGeom>
          </p:spPr>
        </p:pic>
        <p:pic>
          <p:nvPicPr>
            <p:cNvPr id="64" name="Picture 63"/>
            <p:cNvPicPr>
              <a:picLocks noChangeAspect="1"/>
            </p:cNvPicPr>
            <p:nvPr/>
          </p:nvPicPr>
          <p:blipFill>
            <a:blip r:embed="rId9"/>
            <a:stretch>
              <a:fillRect/>
            </a:stretch>
          </p:blipFill>
          <p:spPr>
            <a:xfrm>
              <a:off x="8407949" y="2623666"/>
              <a:ext cx="652329" cy="176799"/>
            </a:xfrm>
            <a:prstGeom prst="rect">
              <a:avLst/>
            </a:prstGeom>
          </p:spPr>
        </p:pic>
      </p:grpSp>
      <p:pic>
        <p:nvPicPr>
          <p:cNvPr id="46" name="Picture 45" descr="Close up shot of brown curly hair" title="Hair"/>
          <p:cNvPicPr>
            <a:picLocks noChangeAspect="1"/>
          </p:cNvPicPr>
          <p:nvPr/>
        </p:nvPicPr>
        <p:blipFill>
          <a:blip r:embed="rId10">
            <a:extLst>
              <a:ext uri="{BEBA8EAE-BF5A-486C-A8C5-ECC9F3942E4B}">
                <a14:imgProps xmlns:a14="http://schemas.microsoft.com/office/drawing/2010/main">
                  <a14:imgLayer r:embed="rId11">
                    <a14:imgEffect>
                      <a14:artisticCutout/>
                    </a14:imgEffect>
                  </a14:imgLayer>
                </a14:imgProps>
              </a:ext>
            </a:extLst>
          </a:blip>
          <a:stretch>
            <a:fillRect/>
          </a:stretch>
        </p:blipFill>
        <p:spPr>
          <a:xfrm>
            <a:off x="10078722" y="1081872"/>
            <a:ext cx="1618939" cy="2264327"/>
          </a:xfrm>
          <a:prstGeom prst="rect">
            <a:avLst/>
          </a:prstGeom>
          <a:ln>
            <a:noFill/>
          </a:ln>
          <a:effectLst>
            <a:outerShdw blurRad="292100" dist="139700" dir="2700000" algn="tl" rotWithShape="0">
              <a:srgbClr val="333333">
                <a:alpha val="65000"/>
              </a:srgbClr>
            </a:outerShdw>
          </a:effectLst>
        </p:spPr>
      </p:pic>
      <p:grpSp>
        <p:nvGrpSpPr>
          <p:cNvPr id="22" name="Group 21" descr="Colored boxes depicting nucleotide patterns selecting for brown eyes" title="Nucleotides">
            <a:extLst>
              <a:ext uri="{FF2B5EF4-FFF2-40B4-BE49-F238E27FC236}">
                <a16:creationId xmlns:a16="http://schemas.microsoft.com/office/drawing/2014/main" id="{9421E38C-FE35-43D6-A421-B5FAB3B80604}"/>
              </a:ext>
            </a:extLst>
          </p:cNvPr>
          <p:cNvGrpSpPr/>
          <p:nvPr/>
        </p:nvGrpSpPr>
        <p:grpSpPr>
          <a:xfrm>
            <a:off x="2350107" y="4204198"/>
            <a:ext cx="2232916" cy="1108171"/>
            <a:chOff x="2350107" y="4204198"/>
            <a:chExt cx="2232916" cy="1108171"/>
          </a:xfrm>
        </p:grpSpPr>
        <p:sp>
          <p:nvSpPr>
            <p:cNvPr id="11" name="Rectangle 10">
              <a:extLst>
                <a:ext uri="{FF2B5EF4-FFF2-40B4-BE49-F238E27FC236}">
                  <a16:creationId xmlns:a16="http://schemas.microsoft.com/office/drawing/2014/main" id="{6ED1A122-B92C-4E65-8044-7CE6878A5734}"/>
                </a:ext>
              </a:extLst>
            </p:cNvPr>
            <p:cNvSpPr/>
            <p:nvPr/>
          </p:nvSpPr>
          <p:spPr>
            <a:xfrm>
              <a:off x="2350107" y="4780464"/>
              <a:ext cx="1613307" cy="299571"/>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5" name="Picture 14"/>
            <p:cNvPicPr>
              <a:picLocks noChangeAspect="1"/>
            </p:cNvPicPr>
            <p:nvPr/>
          </p:nvPicPr>
          <p:blipFill>
            <a:blip r:embed="rId3"/>
            <a:stretch>
              <a:fillRect/>
            </a:stretch>
          </p:blipFill>
          <p:spPr>
            <a:xfrm>
              <a:off x="3269986" y="4538144"/>
              <a:ext cx="627942" cy="152413"/>
            </a:xfrm>
            <a:prstGeom prst="rect">
              <a:avLst/>
            </a:prstGeom>
          </p:spPr>
        </p:pic>
        <p:pic>
          <p:nvPicPr>
            <p:cNvPr id="18" name="Picture 17"/>
            <p:cNvPicPr>
              <a:picLocks noChangeAspect="1"/>
            </p:cNvPicPr>
            <p:nvPr/>
          </p:nvPicPr>
          <p:blipFill>
            <a:blip r:embed="rId3"/>
            <a:stretch>
              <a:fillRect/>
            </a:stretch>
          </p:blipFill>
          <p:spPr>
            <a:xfrm>
              <a:off x="2534090" y="5139284"/>
              <a:ext cx="627942" cy="152413"/>
            </a:xfrm>
            <a:prstGeom prst="rect">
              <a:avLst/>
            </a:prstGeom>
          </p:spPr>
        </p:pic>
        <p:pic>
          <p:nvPicPr>
            <p:cNvPr id="42" name="Picture 41"/>
            <p:cNvPicPr>
              <a:picLocks noChangeAspect="1"/>
            </p:cNvPicPr>
            <p:nvPr/>
          </p:nvPicPr>
          <p:blipFill>
            <a:blip r:embed="rId12"/>
            <a:stretch>
              <a:fillRect/>
            </a:stretch>
          </p:blipFill>
          <p:spPr>
            <a:xfrm>
              <a:off x="4040432" y="4538143"/>
              <a:ext cx="542591" cy="420660"/>
            </a:xfrm>
            <a:prstGeom prst="rect">
              <a:avLst/>
            </a:prstGeom>
          </p:spPr>
        </p:pic>
        <p:pic>
          <p:nvPicPr>
            <p:cNvPr id="54" name="Picture 53"/>
            <p:cNvPicPr>
              <a:picLocks noChangeAspect="1"/>
            </p:cNvPicPr>
            <p:nvPr/>
          </p:nvPicPr>
          <p:blipFill>
            <a:blip r:embed="rId8"/>
            <a:stretch>
              <a:fillRect/>
            </a:stretch>
          </p:blipFill>
          <p:spPr>
            <a:xfrm>
              <a:off x="2509703" y="4216392"/>
              <a:ext cx="627942" cy="152413"/>
            </a:xfrm>
            <a:prstGeom prst="rect">
              <a:avLst/>
            </a:prstGeom>
          </p:spPr>
        </p:pic>
        <p:pic>
          <p:nvPicPr>
            <p:cNvPr id="55" name="Picture 54"/>
            <p:cNvPicPr>
              <a:picLocks noChangeAspect="1"/>
            </p:cNvPicPr>
            <p:nvPr/>
          </p:nvPicPr>
          <p:blipFill>
            <a:blip r:embed="rId9"/>
            <a:stretch>
              <a:fillRect/>
            </a:stretch>
          </p:blipFill>
          <p:spPr>
            <a:xfrm>
              <a:off x="3257792" y="4204198"/>
              <a:ext cx="652329" cy="176799"/>
            </a:xfrm>
            <a:prstGeom prst="rect">
              <a:avLst/>
            </a:prstGeom>
          </p:spPr>
        </p:pic>
        <p:pic>
          <p:nvPicPr>
            <p:cNvPr id="56" name="Picture 55"/>
            <p:cNvPicPr>
              <a:picLocks noChangeAspect="1"/>
            </p:cNvPicPr>
            <p:nvPr/>
          </p:nvPicPr>
          <p:blipFill>
            <a:blip r:embed="rId4"/>
            <a:stretch>
              <a:fillRect/>
            </a:stretch>
          </p:blipFill>
          <p:spPr>
            <a:xfrm>
              <a:off x="2513788" y="4529665"/>
              <a:ext cx="652329" cy="176799"/>
            </a:xfrm>
            <a:prstGeom prst="rect">
              <a:avLst/>
            </a:prstGeom>
          </p:spPr>
        </p:pic>
        <p:pic>
          <p:nvPicPr>
            <p:cNvPr id="57" name="Picture 56"/>
            <p:cNvPicPr>
              <a:picLocks noChangeAspect="1"/>
            </p:cNvPicPr>
            <p:nvPr/>
          </p:nvPicPr>
          <p:blipFill>
            <a:blip r:embed="rId4"/>
            <a:stretch>
              <a:fillRect/>
            </a:stretch>
          </p:blipFill>
          <p:spPr>
            <a:xfrm>
              <a:off x="3273628" y="5135570"/>
              <a:ext cx="652329" cy="176799"/>
            </a:xfrm>
            <a:prstGeom prst="rect">
              <a:avLst/>
            </a:prstGeom>
          </p:spPr>
        </p:pic>
        <p:pic>
          <p:nvPicPr>
            <p:cNvPr id="58" name="Picture 57"/>
            <p:cNvPicPr>
              <a:picLocks noChangeAspect="1"/>
            </p:cNvPicPr>
            <p:nvPr/>
          </p:nvPicPr>
          <p:blipFill>
            <a:blip r:embed="rId8"/>
            <a:stretch>
              <a:fillRect/>
            </a:stretch>
          </p:blipFill>
          <p:spPr>
            <a:xfrm>
              <a:off x="3303136" y="4826010"/>
              <a:ext cx="627942" cy="152413"/>
            </a:xfrm>
            <a:prstGeom prst="rect">
              <a:avLst/>
            </a:prstGeom>
          </p:spPr>
        </p:pic>
        <p:pic>
          <p:nvPicPr>
            <p:cNvPr id="59" name="Picture 58"/>
            <p:cNvPicPr>
              <a:picLocks noChangeAspect="1"/>
            </p:cNvPicPr>
            <p:nvPr/>
          </p:nvPicPr>
          <p:blipFill>
            <a:blip r:embed="rId9"/>
            <a:stretch>
              <a:fillRect/>
            </a:stretch>
          </p:blipFill>
          <p:spPr>
            <a:xfrm>
              <a:off x="2534090" y="4829963"/>
              <a:ext cx="652329" cy="176799"/>
            </a:xfrm>
            <a:prstGeom prst="rect">
              <a:avLst/>
            </a:prstGeom>
          </p:spPr>
        </p:pic>
      </p:grpSp>
      <p:pic>
        <p:nvPicPr>
          <p:cNvPr id="41" name="Picture 40" descr="Close up shot of brown eye&#10;" title="Eye"/>
          <p:cNvPicPr>
            <a:picLocks noChangeAspect="1"/>
          </p:cNvPicPr>
          <p:nvPr/>
        </p:nvPicPr>
        <p:blipFill>
          <a:blip r:embed="rId13">
            <a:extLst>
              <a:ext uri="{BEBA8EAE-BF5A-486C-A8C5-ECC9F3942E4B}">
                <a14:imgProps xmlns:a14="http://schemas.microsoft.com/office/drawing/2010/main">
                  <a14:imgLayer r:embed="rId14">
                    <a14:imgEffect>
                      <a14:artisticCutout numberOfShades="6"/>
                    </a14:imgEffect>
                  </a14:imgLayer>
                </a14:imgProps>
              </a:ext>
            </a:extLst>
          </a:blip>
          <a:stretch>
            <a:fillRect/>
          </a:stretch>
        </p:blipFill>
        <p:spPr>
          <a:xfrm>
            <a:off x="4638776" y="3800462"/>
            <a:ext cx="2542252" cy="1627773"/>
          </a:xfrm>
          <a:prstGeom prst="rect">
            <a:avLst/>
          </a:prstGeom>
          <a:ln>
            <a:noFill/>
          </a:ln>
          <a:effectLst>
            <a:outerShdw blurRad="292100" dist="139700" dir="2700000" algn="tl" rotWithShape="0">
              <a:srgbClr val="333333">
                <a:alpha val="65000"/>
              </a:srgbClr>
            </a:outerShdw>
          </a:effectLst>
        </p:spPr>
      </p:pic>
      <p:grpSp>
        <p:nvGrpSpPr>
          <p:cNvPr id="17" name="Group 16" descr="Colored boxes depicting nucleotide patterns selecting for red hair" title="Nucleotides">
            <a:extLst>
              <a:ext uri="{FF2B5EF4-FFF2-40B4-BE49-F238E27FC236}">
                <a16:creationId xmlns:a16="http://schemas.microsoft.com/office/drawing/2014/main" id="{F38AE9F4-6EF8-444F-8ABD-4D4BA8B91D76}"/>
              </a:ext>
            </a:extLst>
          </p:cNvPr>
          <p:cNvGrpSpPr/>
          <p:nvPr/>
        </p:nvGrpSpPr>
        <p:grpSpPr>
          <a:xfrm>
            <a:off x="7418376" y="4183411"/>
            <a:ext cx="2326051" cy="1061229"/>
            <a:chOff x="7418376" y="4183411"/>
            <a:chExt cx="2326051" cy="1061229"/>
          </a:xfrm>
        </p:grpSpPr>
        <p:sp>
          <p:nvSpPr>
            <p:cNvPr id="13" name="Rectangle 12">
              <a:extLst>
                <a:ext uri="{FF2B5EF4-FFF2-40B4-BE49-F238E27FC236}">
                  <a16:creationId xmlns:a16="http://schemas.microsoft.com/office/drawing/2014/main" id="{5112A553-4D86-41F2-8A75-6429AFBB5079}"/>
                </a:ext>
              </a:extLst>
            </p:cNvPr>
            <p:cNvSpPr/>
            <p:nvPr/>
          </p:nvSpPr>
          <p:spPr>
            <a:xfrm>
              <a:off x="7418376" y="4183411"/>
              <a:ext cx="1783460" cy="311573"/>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34" name="Picture 33"/>
            <p:cNvPicPr>
              <a:picLocks noChangeAspect="1"/>
            </p:cNvPicPr>
            <p:nvPr/>
          </p:nvPicPr>
          <p:blipFill>
            <a:blip r:embed="rId3"/>
            <a:stretch>
              <a:fillRect/>
            </a:stretch>
          </p:blipFill>
          <p:spPr>
            <a:xfrm>
              <a:off x="7663744" y="4804850"/>
              <a:ext cx="627942" cy="152413"/>
            </a:xfrm>
            <a:prstGeom prst="rect">
              <a:avLst/>
            </a:prstGeom>
          </p:spPr>
        </p:pic>
        <p:pic>
          <p:nvPicPr>
            <p:cNvPr id="44" name="Picture 43"/>
            <p:cNvPicPr>
              <a:picLocks noChangeAspect="1"/>
            </p:cNvPicPr>
            <p:nvPr/>
          </p:nvPicPr>
          <p:blipFill>
            <a:blip r:embed="rId7"/>
            <a:stretch>
              <a:fillRect/>
            </a:stretch>
          </p:blipFill>
          <p:spPr>
            <a:xfrm>
              <a:off x="9201836" y="4556427"/>
              <a:ext cx="542591" cy="420660"/>
            </a:xfrm>
            <a:prstGeom prst="rect">
              <a:avLst/>
            </a:prstGeom>
          </p:spPr>
        </p:pic>
        <p:pic>
          <p:nvPicPr>
            <p:cNvPr id="65" name="Picture 64"/>
            <p:cNvPicPr>
              <a:picLocks noChangeAspect="1"/>
            </p:cNvPicPr>
            <p:nvPr/>
          </p:nvPicPr>
          <p:blipFill>
            <a:blip r:embed="rId4"/>
            <a:stretch>
              <a:fillRect/>
            </a:stretch>
          </p:blipFill>
          <p:spPr>
            <a:xfrm>
              <a:off x="7639357" y="4271436"/>
              <a:ext cx="652329" cy="176799"/>
            </a:xfrm>
            <a:prstGeom prst="rect">
              <a:avLst/>
            </a:prstGeom>
          </p:spPr>
        </p:pic>
        <p:pic>
          <p:nvPicPr>
            <p:cNvPr id="66" name="Picture 65"/>
            <p:cNvPicPr>
              <a:picLocks noChangeAspect="1"/>
            </p:cNvPicPr>
            <p:nvPr/>
          </p:nvPicPr>
          <p:blipFill>
            <a:blip r:embed="rId4"/>
            <a:stretch>
              <a:fillRect/>
            </a:stretch>
          </p:blipFill>
          <p:spPr>
            <a:xfrm>
              <a:off x="7639357" y="4543324"/>
              <a:ext cx="652329" cy="176799"/>
            </a:xfrm>
            <a:prstGeom prst="rect">
              <a:avLst/>
            </a:prstGeom>
          </p:spPr>
        </p:pic>
        <p:pic>
          <p:nvPicPr>
            <p:cNvPr id="68" name="Picture 67"/>
            <p:cNvPicPr>
              <a:picLocks noChangeAspect="1"/>
            </p:cNvPicPr>
            <p:nvPr/>
          </p:nvPicPr>
          <p:blipFill>
            <a:blip r:embed="rId8"/>
            <a:stretch>
              <a:fillRect/>
            </a:stretch>
          </p:blipFill>
          <p:spPr>
            <a:xfrm>
              <a:off x="7663744" y="5080035"/>
              <a:ext cx="627942" cy="152413"/>
            </a:xfrm>
            <a:prstGeom prst="rect">
              <a:avLst/>
            </a:prstGeom>
          </p:spPr>
        </p:pic>
        <p:pic>
          <p:nvPicPr>
            <p:cNvPr id="30" name="Picture 29"/>
            <p:cNvPicPr>
              <a:picLocks noChangeAspect="1"/>
            </p:cNvPicPr>
            <p:nvPr/>
          </p:nvPicPr>
          <p:blipFill>
            <a:blip r:embed="rId3"/>
            <a:stretch>
              <a:fillRect/>
            </a:stretch>
          </p:blipFill>
          <p:spPr>
            <a:xfrm>
              <a:off x="8432790" y="4267193"/>
              <a:ext cx="627942" cy="152413"/>
            </a:xfrm>
            <a:prstGeom prst="rect">
              <a:avLst/>
            </a:prstGeom>
          </p:spPr>
        </p:pic>
        <p:pic>
          <p:nvPicPr>
            <p:cNvPr id="33" name="Picture 32"/>
            <p:cNvPicPr>
              <a:picLocks noChangeAspect="1"/>
            </p:cNvPicPr>
            <p:nvPr/>
          </p:nvPicPr>
          <p:blipFill>
            <a:blip r:embed="rId3"/>
            <a:stretch>
              <a:fillRect/>
            </a:stretch>
          </p:blipFill>
          <p:spPr>
            <a:xfrm>
              <a:off x="8432790" y="4529665"/>
              <a:ext cx="627942" cy="152413"/>
            </a:xfrm>
            <a:prstGeom prst="rect">
              <a:avLst/>
            </a:prstGeom>
          </p:spPr>
        </p:pic>
        <p:pic>
          <p:nvPicPr>
            <p:cNvPr id="67" name="Picture 66"/>
            <p:cNvPicPr>
              <a:picLocks noChangeAspect="1"/>
            </p:cNvPicPr>
            <p:nvPr/>
          </p:nvPicPr>
          <p:blipFill>
            <a:blip r:embed="rId4"/>
            <a:stretch>
              <a:fillRect/>
            </a:stretch>
          </p:blipFill>
          <p:spPr>
            <a:xfrm>
              <a:off x="8405883" y="4780464"/>
              <a:ext cx="652329" cy="176799"/>
            </a:xfrm>
            <a:prstGeom prst="rect">
              <a:avLst/>
            </a:prstGeom>
          </p:spPr>
        </p:pic>
        <p:pic>
          <p:nvPicPr>
            <p:cNvPr id="69" name="Picture 68"/>
            <p:cNvPicPr>
              <a:picLocks noChangeAspect="1"/>
            </p:cNvPicPr>
            <p:nvPr/>
          </p:nvPicPr>
          <p:blipFill>
            <a:blip r:embed="rId9"/>
            <a:stretch>
              <a:fillRect/>
            </a:stretch>
          </p:blipFill>
          <p:spPr>
            <a:xfrm>
              <a:off x="8364693" y="5067841"/>
              <a:ext cx="652329" cy="176799"/>
            </a:xfrm>
            <a:prstGeom prst="rect">
              <a:avLst/>
            </a:prstGeom>
          </p:spPr>
        </p:pic>
      </p:grpSp>
      <p:pic>
        <p:nvPicPr>
          <p:cNvPr id="45" name="Picture 44" descr="Close up shot of red wavy hair" title="Hair"/>
          <p:cNvPicPr>
            <a:picLocks noChangeAspect="1"/>
          </p:cNvPicPr>
          <p:nvPr/>
        </p:nvPicPr>
        <p:blipFill rotWithShape="1">
          <a:blip r:embed="rId15">
            <a:extLst>
              <a:ext uri="{BEBA8EAE-BF5A-486C-A8C5-ECC9F3942E4B}">
                <a14:imgProps xmlns:a14="http://schemas.microsoft.com/office/drawing/2010/main">
                  <a14:imgLayer r:embed="rId16">
                    <a14:imgEffect>
                      <a14:artisticCutout numberOfShades="6"/>
                    </a14:imgEffect>
                  </a14:imgLayer>
                </a14:imgProps>
              </a:ext>
            </a:extLst>
          </a:blip>
          <a:srcRect l="10843" r="12119"/>
          <a:stretch/>
        </p:blipFill>
        <p:spPr>
          <a:xfrm>
            <a:off x="10200688" y="3800462"/>
            <a:ext cx="1496974" cy="2454494"/>
          </a:xfrm>
          <a:prstGeom prst="rect">
            <a:avLst/>
          </a:prstGeom>
          <a:ln>
            <a:noFill/>
          </a:ln>
          <a:effectLst>
            <a:outerShdw blurRad="292100" dist="139700" dir="2700000" algn="tl" rotWithShape="0">
              <a:srgbClr val="333333">
                <a:alpha val="65000"/>
              </a:srgbClr>
            </a:outerShdw>
          </a:effectLst>
        </p:spPr>
      </p:pic>
      <p:sp>
        <p:nvSpPr>
          <p:cNvPr id="47" name="TextBox 46"/>
          <p:cNvSpPr txBox="1"/>
          <p:nvPr/>
        </p:nvSpPr>
        <p:spPr>
          <a:xfrm>
            <a:off x="2158016" y="5882211"/>
            <a:ext cx="55976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A =</a:t>
            </a:r>
          </a:p>
        </p:txBody>
      </p:sp>
      <p:pic>
        <p:nvPicPr>
          <p:cNvPr id="3" name="Picture 2" descr="Colored box coded to represent the nucleotide adenosine" title="Nucleotide"/>
          <p:cNvPicPr>
            <a:picLocks noChangeAspect="1"/>
          </p:cNvPicPr>
          <p:nvPr/>
        </p:nvPicPr>
        <p:blipFill>
          <a:blip r:embed="rId9"/>
          <a:stretch>
            <a:fillRect/>
          </a:stretch>
        </p:blipFill>
        <p:spPr>
          <a:xfrm>
            <a:off x="2919574" y="5978479"/>
            <a:ext cx="652329" cy="176799"/>
          </a:xfrm>
          <a:prstGeom prst="rect">
            <a:avLst/>
          </a:prstGeom>
        </p:spPr>
      </p:pic>
      <p:sp>
        <p:nvSpPr>
          <p:cNvPr id="48" name="TextBox 47"/>
          <p:cNvSpPr txBox="1"/>
          <p:nvPr/>
        </p:nvSpPr>
        <p:spPr>
          <a:xfrm>
            <a:off x="3841291" y="5883225"/>
            <a:ext cx="48603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T =</a:t>
            </a:r>
          </a:p>
        </p:txBody>
      </p:sp>
      <p:pic>
        <p:nvPicPr>
          <p:cNvPr id="31" name="Picture 30" descr="Colored box coded to represent the nucleotide tyrosine" title="Nucleotide"/>
          <p:cNvPicPr>
            <a:picLocks noChangeAspect="1"/>
          </p:cNvPicPr>
          <p:nvPr/>
        </p:nvPicPr>
        <p:blipFill>
          <a:blip r:embed="rId8"/>
          <a:stretch>
            <a:fillRect/>
          </a:stretch>
        </p:blipFill>
        <p:spPr>
          <a:xfrm>
            <a:off x="4311727" y="5990671"/>
            <a:ext cx="627942" cy="152413"/>
          </a:xfrm>
          <a:prstGeom prst="rect">
            <a:avLst/>
          </a:prstGeom>
        </p:spPr>
      </p:pic>
      <p:pic>
        <p:nvPicPr>
          <p:cNvPr id="50" name="Picture 49" descr="C ="/>
          <p:cNvPicPr>
            <a:picLocks noChangeAspect="1"/>
          </p:cNvPicPr>
          <p:nvPr/>
        </p:nvPicPr>
        <p:blipFill>
          <a:blip r:embed="rId17"/>
          <a:stretch>
            <a:fillRect/>
          </a:stretch>
        </p:blipFill>
        <p:spPr>
          <a:xfrm>
            <a:off x="5173104" y="5833851"/>
            <a:ext cx="676715" cy="499915"/>
          </a:xfrm>
          <a:prstGeom prst="rect">
            <a:avLst/>
          </a:prstGeom>
        </p:spPr>
      </p:pic>
      <p:pic>
        <p:nvPicPr>
          <p:cNvPr id="37" name="Picture 36" descr="Colored box coded to represent the nucleotide cytosine" title="Nucleotide"/>
          <p:cNvPicPr>
            <a:picLocks noChangeAspect="1"/>
          </p:cNvPicPr>
          <p:nvPr/>
        </p:nvPicPr>
        <p:blipFill>
          <a:blip r:embed="rId18"/>
          <a:stretch>
            <a:fillRect/>
          </a:stretch>
        </p:blipFill>
        <p:spPr>
          <a:xfrm>
            <a:off x="5773306" y="5983224"/>
            <a:ext cx="652329" cy="176799"/>
          </a:xfrm>
          <a:prstGeom prst="rect">
            <a:avLst/>
          </a:prstGeom>
        </p:spPr>
      </p:pic>
      <p:pic>
        <p:nvPicPr>
          <p:cNvPr id="51" name="Picture 50" descr="G ="/>
          <p:cNvPicPr>
            <a:picLocks noChangeAspect="1"/>
          </p:cNvPicPr>
          <p:nvPr/>
        </p:nvPicPr>
        <p:blipFill>
          <a:blip r:embed="rId19"/>
          <a:stretch>
            <a:fillRect/>
          </a:stretch>
        </p:blipFill>
        <p:spPr>
          <a:xfrm>
            <a:off x="6729468" y="5833852"/>
            <a:ext cx="688908" cy="499915"/>
          </a:xfrm>
          <a:prstGeom prst="rect">
            <a:avLst/>
          </a:prstGeom>
        </p:spPr>
      </p:pic>
      <p:pic>
        <p:nvPicPr>
          <p:cNvPr id="26" name="Picture 25" descr="Colored box coded to represent the nucleotide guanine" title="Nucleotide"/>
          <p:cNvPicPr>
            <a:picLocks noChangeAspect="1"/>
          </p:cNvPicPr>
          <p:nvPr/>
        </p:nvPicPr>
        <p:blipFill>
          <a:blip r:embed="rId4"/>
          <a:stretch>
            <a:fillRect/>
          </a:stretch>
        </p:blipFill>
        <p:spPr>
          <a:xfrm>
            <a:off x="7325386" y="5978479"/>
            <a:ext cx="652329" cy="176799"/>
          </a:xfrm>
          <a:prstGeom prst="rect">
            <a:avLst/>
          </a:prstGeom>
        </p:spPr>
      </p:pic>
    </p:spTree>
    <p:extLst>
      <p:ext uri="{BB962C8B-B14F-4D97-AF65-F5344CB8AC3E}">
        <p14:creationId xmlns:p14="http://schemas.microsoft.com/office/powerpoint/2010/main" val="1136740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Chromosomes</a:t>
            </a:r>
          </a:p>
        </p:txBody>
      </p:sp>
      <p:sp>
        <p:nvSpPr>
          <p:cNvPr id="3" name="Content Placeholder 2"/>
          <p:cNvSpPr>
            <a:spLocks noGrp="1"/>
          </p:cNvSpPr>
          <p:nvPr>
            <p:ph idx="1"/>
          </p:nvPr>
        </p:nvSpPr>
        <p:spPr>
          <a:xfrm>
            <a:off x="2589212" y="1775384"/>
            <a:ext cx="2998788" cy="3777622"/>
          </a:xfrm>
        </p:spPr>
        <p:txBody>
          <a:bodyPr vert="horz" lIns="91440" tIns="45720" rIns="91440" bIns="45720" rtlCol="0" anchor="t">
            <a:noAutofit/>
          </a:bodyPr>
          <a:lstStyle/>
          <a:p>
            <a:r>
              <a:rPr lang="en-US" sz="2500" dirty="0"/>
              <a:t>Genes are stored on chromosomes</a:t>
            </a:r>
          </a:p>
          <a:p>
            <a:pPr marL="0" indent="0">
              <a:buNone/>
            </a:pPr>
            <a:endParaRPr lang="en-US" sz="2500" dirty="0"/>
          </a:p>
          <a:p>
            <a:r>
              <a:rPr lang="en-US" sz="2500" dirty="0"/>
              <a:t>Two copies of each gene – alleles</a:t>
            </a:r>
          </a:p>
        </p:txBody>
      </p:sp>
      <p:pic>
        <p:nvPicPr>
          <p:cNvPr id="4" name="Picture 3" descr="Image depicting black and white images of chromosome pairs" title="Chromosomes"/>
          <p:cNvPicPr>
            <a:picLocks noChangeAspect="1"/>
          </p:cNvPicPr>
          <p:nvPr/>
        </p:nvPicPr>
        <p:blipFill>
          <a:blip r:embed="rId3"/>
          <a:stretch>
            <a:fillRect/>
          </a:stretch>
        </p:blipFill>
        <p:spPr>
          <a:xfrm>
            <a:off x="6207889" y="1775823"/>
            <a:ext cx="4822354" cy="3779848"/>
          </a:xfrm>
          <a:prstGeom prst="rect">
            <a:avLst/>
          </a:prstGeom>
          <a:ln>
            <a:noFill/>
          </a:ln>
          <a:effectLst>
            <a:outerShdw blurRad="292100" dist="139700" dir="2700000" algn="tl" rotWithShape="0">
              <a:srgbClr val="333333">
                <a:alpha val="65000"/>
              </a:srgbClr>
            </a:outerShdw>
          </a:effectLst>
        </p:spPr>
      </p:pic>
      <p:pic>
        <p:nvPicPr>
          <p:cNvPr id="5" name="Picture 4" descr="Image courtesy of National Human Genome Research Institute"/>
          <p:cNvPicPr>
            <a:picLocks noChangeAspect="1"/>
          </p:cNvPicPr>
          <p:nvPr/>
        </p:nvPicPr>
        <p:blipFill>
          <a:blip r:embed="rId4"/>
          <a:stretch>
            <a:fillRect/>
          </a:stretch>
        </p:blipFill>
        <p:spPr>
          <a:xfrm>
            <a:off x="6370481" y="5555671"/>
            <a:ext cx="4090771" cy="280440"/>
          </a:xfrm>
          <a:prstGeom prst="rect">
            <a:avLst/>
          </a:prstGeom>
        </p:spPr>
      </p:pic>
    </p:spTree>
    <p:extLst>
      <p:ext uri="{BB962C8B-B14F-4D97-AF65-F5344CB8AC3E}">
        <p14:creationId xmlns:p14="http://schemas.microsoft.com/office/powerpoint/2010/main" val="10322223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7859" y="484310"/>
            <a:ext cx="3715804" cy="944541"/>
          </a:xfrm>
        </p:spPr>
        <p:txBody>
          <a:bodyPr/>
          <a:lstStyle/>
          <a:p>
            <a:r>
              <a:rPr lang="en-US" dirty="0"/>
              <a:t>Homozygous</a:t>
            </a:r>
          </a:p>
        </p:txBody>
      </p:sp>
      <p:grpSp>
        <p:nvGrpSpPr>
          <p:cNvPr id="4" name="Group 3" descr="Colored boxes representing nucleotide combinations that form two identical alleles from the parents">
            <a:extLst>
              <a:ext uri="{FF2B5EF4-FFF2-40B4-BE49-F238E27FC236}">
                <a16:creationId xmlns:a16="http://schemas.microsoft.com/office/drawing/2014/main" id="{D5C1026D-501D-419C-9FE4-FC717C86FB37}"/>
              </a:ext>
            </a:extLst>
          </p:cNvPr>
          <p:cNvGrpSpPr/>
          <p:nvPr/>
        </p:nvGrpSpPr>
        <p:grpSpPr>
          <a:xfrm>
            <a:off x="2008204" y="1647660"/>
            <a:ext cx="3798597" cy="2044933"/>
            <a:chOff x="2008204" y="1647660"/>
            <a:chExt cx="3798597" cy="2044933"/>
          </a:xfrm>
        </p:grpSpPr>
        <p:pic>
          <p:nvPicPr>
            <p:cNvPr id="6" name="Picture 5">
              <a:extLst>
                <a:ext uri="{FF2B5EF4-FFF2-40B4-BE49-F238E27FC236}">
                  <a16:creationId xmlns:a16="http://schemas.microsoft.com/office/drawing/2014/main" id="{DE164EE7-AB56-4CAB-937B-0D260E18802A}"/>
                </a:ext>
              </a:extLst>
            </p:cNvPr>
            <p:cNvPicPr>
              <a:picLocks noChangeAspect="1"/>
            </p:cNvPicPr>
            <p:nvPr/>
          </p:nvPicPr>
          <p:blipFill>
            <a:blip r:embed="rId3"/>
            <a:stretch>
              <a:fillRect/>
            </a:stretch>
          </p:blipFill>
          <p:spPr>
            <a:xfrm>
              <a:off x="3953456" y="1667938"/>
              <a:ext cx="1853345" cy="2024655"/>
            </a:xfrm>
            <a:prstGeom prst="rect">
              <a:avLst/>
            </a:prstGeom>
          </p:spPr>
        </p:pic>
        <p:sp>
          <p:nvSpPr>
            <p:cNvPr id="3" name="Rectangle 2">
              <a:extLst>
                <a:ext uri="{FF2B5EF4-FFF2-40B4-BE49-F238E27FC236}">
                  <a16:creationId xmlns:a16="http://schemas.microsoft.com/office/drawing/2014/main" id="{894DAEA8-33C8-4C94-96EA-A44E30CC1DCF}"/>
                </a:ext>
              </a:extLst>
            </p:cNvPr>
            <p:cNvSpPr/>
            <p:nvPr/>
          </p:nvSpPr>
          <p:spPr>
            <a:xfrm>
              <a:off x="2008204" y="1647660"/>
              <a:ext cx="1833784" cy="2024655"/>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8" name="TextBox 7"/>
            <p:cNvSpPr txBox="1"/>
            <p:nvPr/>
          </p:nvSpPr>
          <p:spPr>
            <a:xfrm>
              <a:off x="2624682" y="1667938"/>
              <a:ext cx="2276585"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Mom                Dad</a:t>
              </a:r>
            </a:p>
          </p:txBody>
        </p:sp>
        <p:pic>
          <p:nvPicPr>
            <p:cNvPr id="9" name="Picture 8" descr="Colored boxes representing nucleotide combinations that form an allele from one parent, mother. Same as allele from father." title="Allel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3904" y="2037269"/>
              <a:ext cx="1737278" cy="1560005"/>
            </a:xfrm>
            <a:prstGeom prst="rect">
              <a:avLst/>
            </a:prstGeom>
          </p:spPr>
        </p:pic>
        <p:pic>
          <p:nvPicPr>
            <p:cNvPr id="10" name="Picture 9" descr="Colored boxes representing nucleotide combinations that form an allele from one parent, father. Same as allele from mother." title="Allele"/>
            <p:cNvPicPr>
              <a:picLocks noChangeAspect="1"/>
            </p:cNvPicPr>
            <p:nvPr/>
          </p:nvPicPr>
          <p:blipFill>
            <a:blip r:embed="rId5"/>
            <a:stretch>
              <a:fillRect/>
            </a:stretch>
          </p:blipFill>
          <p:spPr>
            <a:xfrm>
              <a:off x="3996900" y="2035832"/>
              <a:ext cx="1743515" cy="1562881"/>
            </a:xfrm>
            <a:prstGeom prst="rect">
              <a:avLst/>
            </a:prstGeom>
          </p:spPr>
        </p:pic>
      </p:grpSp>
      <p:sp>
        <p:nvSpPr>
          <p:cNvPr id="14" name="TextBox 13"/>
          <p:cNvSpPr txBox="1"/>
          <p:nvPr/>
        </p:nvSpPr>
        <p:spPr>
          <a:xfrm>
            <a:off x="2298777" y="3684525"/>
            <a:ext cx="1297150" cy="646331"/>
          </a:xfrm>
          <a:prstGeom prst="rect">
            <a:avLst/>
          </a:prstGeom>
          <a:noFill/>
        </p:spPr>
        <p:txBody>
          <a:bodyPr wrap="none"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effectLst/>
                <a:uLnTx/>
                <a:uFillTx/>
                <a:latin typeface="Century Gothic" panose="020B0502020202020204"/>
                <a:ea typeface="+mn-ea"/>
                <a:cs typeface="+mn-cs"/>
              </a:rPr>
              <a:t>Recessive</a:t>
            </a:r>
            <a:endParaRPr lang="en-US" sz="1800" i="0" u="none" strike="noStrike" kern="1200" cap="none" spc="0" normalizeH="0" baseline="0" noProof="0" dirty="0">
              <a:ln>
                <a:noFill/>
              </a:ln>
              <a:effectLst/>
              <a:uLnTx/>
              <a:uFillTx/>
              <a:latin typeface="Century Gothic" panose="020B050202020202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effectLst/>
                <a:uLnTx/>
                <a:uFillTx/>
                <a:latin typeface="Century Gothic" panose="020B0502020202020204"/>
                <a:ea typeface="+mn-ea"/>
                <a:cs typeface="+mn-cs"/>
              </a:rPr>
              <a:t>Allele 1</a:t>
            </a:r>
            <a:endParaRPr lang="en-US" sz="1800" i="0" u="none" strike="noStrike" kern="1200" cap="none" spc="0" normalizeH="0" baseline="0" noProof="0" dirty="0">
              <a:ln>
                <a:noFill/>
              </a:ln>
              <a:effectLst/>
              <a:uLnTx/>
              <a:uFillTx/>
              <a:latin typeface="Century Gothic" panose="020B0502020202020204"/>
            </a:endParaRPr>
          </a:p>
        </p:txBody>
      </p:sp>
      <p:pic>
        <p:nvPicPr>
          <p:cNvPr id="18" name="Picture 17" descr="Recessive Allele 1"/>
          <p:cNvPicPr>
            <a:picLocks noChangeAspect="1"/>
          </p:cNvPicPr>
          <p:nvPr/>
        </p:nvPicPr>
        <p:blipFill>
          <a:blip r:embed="rId6"/>
          <a:stretch>
            <a:fillRect/>
          </a:stretch>
        </p:blipFill>
        <p:spPr>
          <a:xfrm>
            <a:off x="4173654" y="3623608"/>
            <a:ext cx="1390008" cy="768163"/>
          </a:xfrm>
          <a:prstGeom prst="rect">
            <a:avLst/>
          </a:prstGeom>
        </p:spPr>
      </p:pic>
      <p:sp>
        <p:nvSpPr>
          <p:cNvPr id="20" name="Down Arrow 19" descr="Down arrow pointing from the recessive alleles to the following:"/>
          <p:cNvSpPr/>
          <p:nvPr/>
        </p:nvSpPr>
        <p:spPr>
          <a:xfrm>
            <a:off x="3568866" y="4330856"/>
            <a:ext cx="484632" cy="38574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22" name="Picture 21" descr="Close up of blue eye from combination of identical alleles, homozygous individual" title="Blue Eye"/>
          <p:cNvPicPr>
            <a:picLocks noChangeAspect="1"/>
          </p:cNvPicPr>
          <p:nvPr/>
        </p:nvPicPr>
        <p:blipFill>
          <a:blip r:embed="rId7">
            <a:extLst>
              <a:ext uri="{BEBA8EAE-BF5A-486C-A8C5-ECC9F3942E4B}">
                <a14:imgProps xmlns:a14="http://schemas.microsoft.com/office/drawing/2010/main">
                  <a14:imgLayer r:embed="rId8">
                    <a14:imgEffect>
                      <a14:artisticCutout numberOfShades="4"/>
                    </a14:imgEffect>
                  </a14:imgLayer>
                </a14:imgProps>
              </a:ext>
            </a:extLst>
          </a:blip>
          <a:stretch>
            <a:fillRect/>
          </a:stretch>
        </p:blipFill>
        <p:spPr>
          <a:xfrm>
            <a:off x="3180881" y="4886767"/>
            <a:ext cx="2276585" cy="1609410"/>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AC72D7EA-9B16-4487-BB8C-CA9E524735C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986813" y="1605694"/>
            <a:ext cx="1874203" cy="2089705"/>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7618160" y="1561437"/>
            <a:ext cx="2365453" cy="493819"/>
          </a:xfrm>
          <a:prstGeom prst="rect">
            <a:avLst/>
          </a:prstGeom>
        </p:spPr>
      </p:pic>
      <p:sp>
        <p:nvSpPr>
          <p:cNvPr id="5" name="Title 1">
            <a:extLst>
              <a:ext uri="{FF2B5EF4-FFF2-40B4-BE49-F238E27FC236}">
                <a16:creationId xmlns:a16="http://schemas.microsoft.com/office/drawing/2014/main" id="{AFFBDDE6-9409-3015-23D0-78904861D64A}"/>
              </a:ext>
            </a:extLst>
          </p:cNvPr>
          <p:cNvSpPr txBox="1">
            <a:spLocks/>
          </p:cNvSpPr>
          <p:nvPr/>
        </p:nvSpPr>
        <p:spPr>
          <a:xfrm>
            <a:off x="6848633" y="482532"/>
            <a:ext cx="3892558" cy="944541"/>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Heterozygous</a:t>
            </a:r>
          </a:p>
        </p:txBody>
      </p:sp>
      <p:pic>
        <p:nvPicPr>
          <p:cNvPr id="12" name="Picture 11" descr="Allele&#10;&#10;Allele&#10;&#10;Allele&#10;&#10;Colored boxes representing nucleotide combinations that form an allele from one parent, mother. Different than allele from father." title="Allele"/>
          <p:cNvPicPr>
            <a:picLocks noChangeAspect="1"/>
          </p:cNvPicPr>
          <p:nvPr/>
        </p:nvPicPr>
        <p:blipFill>
          <a:blip r:embed="rId5"/>
          <a:stretch>
            <a:fillRect/>
          </a:stretch>
        </p:blipFill>
        <p:spPr>
          <a:xfrm>
            <a:off x="7053198" y="1953477"/>
            <a:ext cx="1833784" cy="1643798"/>
          </a:xfrm>
          <a:prstGeom prst="rect">
            <a:avLst/>
          </a:prstGeom>
        </p:spPr>
      </p:pic>
      <p:pic>
        <p:nvPicPr>
          <p:cNvPr id="19" name="Picture 18" descr="Recessive Allele 1"/>
          <p:cNvPicPr>
            <a:picLocks noChangeAspect="1"/>
          </p:cNvPicPr>
          <p:nvPr/>
        </p:nvPicPr>
        <p:blipFill>
          <a:blip r:embed="rId6"/>
          <a:stretch>
            <a:fillRect/>
          </a:stretch>
        </p:blipFill>
        <p:spPr>
          <a:xfrm>
            <a:off x="7275086" y="3623608"/>
            <a:ext cx="1390008" cy="768163"/>
          </a:xfrm>
          <a:prstGeom prst="rect">
            <a:avLst/>
          </a:prstGeom>
        </p:spPr>
      </p:pic>
      <p:sp>
        <p:nvSpPr>
          <p:cNvPr id="24" name="Rectangle 23">
            <a:extLst>
              <a:ext uri="{FF2B5EF4-FFF2-40B4-BE49-F238E27FC236}">
                <a16:creationId xmlns:a16="http://schemas.microsoft.com/office/drawing/2014/main" id="{FD56D9D2-D1C6-4679-85F2-ED81A0A601DF}"/>
              </a:ext>
              <a:ext uri="{C183D7F6-B498-43B3-948B-1728B52AA6E4}">
                <adec:decorative xmlns:adec="http://schemas.microsoft.com/office/drawing/2017/decorative" val="1"/>
              </a:ext>
            </a:extLst>
          </p:cNvPr>
          <p:cNvSpPr/>
          <p:nvPr/>
        </p:nvSpPr>
        <p:spPr>
          <a:xfrm>
            <a:off x="8877447" y="1605694"/>
            <a:ext cx="1941088" cy="2099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3" name="Picture 12" descr="Colored boxes representing nucleotide combinations that form an allele from one parent, father. Different than allele from mother." title="Allele"/>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794912" y="1947178"/>
            <a:ext cx="2015067" cy="1666306"/>
          </a:xfrm>
          <a:prstGeom prst="rect">
            <a:avLst/>
          </a:prstGeom>
        </p:spPr>
      </p:pic>
      <p:sp>
        <p:nvSpPr>
          <p:cNvPr id="17" name="TextBox 16"/>
          <p:cNvSpPr txBox="1"/>
          <p:nvPr/>
        </p:nvSpPr>
        <p:spPr>
          <a:xfrm>
            <a:off x="9162686" y="3684525"/>
            <a:ext cx="1287532"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Dominant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Allele 2</a:t>
            </a:r>
          </a:p>
        </p:txBody>
      </p:sp>
      <p:pic>
        <p:nvPicPr>
          <p:cNvPr id="21" name="Picture 20" descr="Down arrow pointing from the recessive and dominant allele to the following:"/>
          <p:cNvPicPr>
            <a:picLocks noChangeAspect="1"/>
          </p:cNvPicPr>
          <p:nvPr/>
        </p:nvPicPr>
        <p:blipFill>
          <a:blip r:embed="rId11"/>
          <a:stretch>
            <a:fillRect/>
          </a:stretch>
        </p:blipFill>
        <p:spPr>
          <a:xfrm>
            <a:off x="8645643" y="4302033"/>
            <a:ext cx="536494" cy="414564"/>
          </a:xfrm>
          <a:prstGeom prst="rect">
            <a:avLst/>
          </a:prstGeom>
        </p:spPr>
      </p:pic>
      <p:pic>
        <p:nvPicPr>
          <p:cNvPr id="23" name="Picture 22" descr="Close up of brown eye resulting from combination of distinct alleles, one dominant and one recessive, heterozygous individual" title="Brown Eye"/>
          <p:cNvPicPr>
            <a:picLocks noChangeAspect="1"/>
          </p:cNvPicPr>
          <p:nvPr/>
        </p:nvPicPr>
        <p:blipFill>
          <a:blip r:embed="rId12">
            <a:extLst>
              <a:ext uri="{BEBA8EAE-BF5A-486C-A8C5-ECC9F3942E4B}">
                <a14:imgProps xmlns:a14="http://schemas.microsoft.com/office/drawing/2010/main">
                  <a14:imgLayer r:embed="rId13">
                    <a14:imgEffect>
                      <a14:artisticCutout numberOfShades="6"/>
                    </a14:imgEffect>
                  </a14:imgLayer>
                </a14:imgProps>
              </a:ext>
            </a:extLst>
          </a:blip>
          <a:stretch>
            <a:fillRect/>
          </a:stretch>
        </p:blipFill>
        <p:spPr>
          <a:xfrm>
            <a:off x="7260193" y="4886768"/>
            <a:ext cx="2513573" cy="1609410"/>
          </a:xfrm>
          <a:prstGeom prst="rect">
            <a:avLst/>
          </a:prstGeom>
          <a:ln>
            <a:noFill/>
          </a:ln>
          <a:effectLst>
            <a:outerShdw blurRad="292100" dist="139700" dir="2700000" algn="tl" rotWithShape="0">
              <a:srgbClr val="333333">
                <a:alpha val="65000"/>
              </a:srgbClr>
            </a:outerShdw>
          </a:effectLst>
        </p:spPr>
      </p:pic>
      <p:sp>
        <p:nvSpPr>
          <p:cNvPr id="25" name="Rectangle 24">
            <a:extLst>
              <a:ext uri="{FF2B5EF4-FFF2-40B4-BE49-F238E27FC236}">
                <a16:creationId xmlns:a16="http://schemas.microsoft.com/office/drawing/2014/main" id="{0D5D9210-66E9-4D3E-B783-05047E81C161}"/>
              </a:ext>
              <a:ext uri="{C183D7F6-B498-43B3-948B-1728B52AA6E4}">
                <adec:decorative xmlns:adec="http://schemas.microsoft.com/office/drawing/2017/decorative" val="1"/>
              </a:ext>
            </a:extLst>
          </p:cNvPr>
          <p:cNvSpPr/>
          <p:nvPr/>
        </p:nvSpPr>
        <p:spPr>
          <a:xfrm>
            <a:off x="8885241" y="1947178"/>
            <a:ext cx="66385" cy="17454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6" name="Rectangle 25">
            <a:extLst>
              <a:ext uri="{FF2B5EF4-FFF2-40B4-BE49-F238E27FC236}">
                <a16:creationId xmlns:a16="http://schemas.microsoft.com/office/drawing/2014/main" id="{ABB5CF09-4ACD-400D-96B0-BEA6C86F409C}"/>
              </a:ext>
              <a:ext uri="{C183D7F6-B498-43B3-948B-1728B52AA6E4}">
                <adec:decorative xmlns:adec="http://schemas.microsoft.com/office/drawing/2017/decorative" val="1"/>
              </a:ext>
            </a:extLst>
          </p:cNvPr>
          <p:cNvSpPr/>
          <p:nvPr/>
        </p:nvSpPr>
        <p:spPr>
          <a:xfrm>
            <a:off x="8794912" y="1947178"/>
            <a:ext cx="45719" cy="164379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99634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1726" y="621687"/>
            <a:ext cx="2711838" cy="1280890"/>
          </a:xfrm>
        </p:spPr>
        <p:txBody>
          <a:bodyPr/>
          <a:lstStyle/>
          <a:p>
            <a:r>
              <a:rPr lang="en-US" dirty="0"/>
              <a:t>Genotype</a:t>
            </a:r>
          </a:p>
        </p:txBody>
      </p:sp>
      <p:pic>
        <p:nvPicPr>
          <p:cNvPr id="4" name="Content Placeholder 3" descr="Chromasomes&#10;&#10;Image of chromasomes that combine to form genotype, the full genetic makeup of an individual" title="Chromasome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66780" y="1771344"/>
            <a:ext cx="3633712" cy="29361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ight Arrow 4" descr="Arrow pointing from the chromosome image to the following:"/>
          <p:cNvSpPr/>
          <p:nvPr/>
        </p:nvSpPr>
        <p:spPr>
          <a:xfrm>
            <a:off x="5685546" y="2997089"/>
            <a:ext cx="851227" cy="4319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 name="Title 1">
            <a:extLst>
              <a:ext uri="{FF2B5EF4-FFF2-40B4-BE49-F238E27FC236}">
                <a16:creationId xmlns:a16="http://schemas.microsoft.com/office/drawing/2014/main" id="{433BE0A5-627F-EB0C-5BDD-D6ED346BEEA3}"/>
              </a:ext>
            </a:extLst>
          </p:cNvPr>
          <p:cNvSpPr txBox="1">
            <a:spLocks/>
          </p:cNvSpPr>
          <p:nvPr/>
        </p:nvSpPr>
        <p:spPr>
          <a:xfrm>
            <a:off x="7598438" y="633817"/>
            <a:ext cx="290857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Phenotype</a:t>
            </a:r>
          </a:p>
        </p:txBody>
      </p:sp>
      <p:pic>
        <p:nvPicPr>
          <p:cNvPr id="2050" name="Picture 2" descr="Girl facing left.&#10;&#10;1900 black and white image of a girl with braided hair facing left, depicting the genotype and physical attributes."/>
          <p:cNvPicPr>
            <a:picLocks noChangeAspect="1" noChangeArrowheads="1"/>
          </p:cNvPicPr>
          <p:nvPr/>
        </p:nvPicPr>
        <p:blipFill rotWithShape="1">
          <a:blip r:embed="rId4">
            <a:extLst>
              <a:ext uri="{28A0092B-C50C-407E-A947-70E740481C1C}">
                <a14:useLocalDpi xmlns:a14="http://schemas.microsoft.com/office/drawing/2010/main" val="0"/>
              </a:ext>
            </a:extLst>
          </a:blip>
          <a:srcRect l="12286" t="10309" r="11610" b="10309"/>
          <a:stretch/>
        </p:blipFill>
        <p:spPr bwMode="auto">
          <a:xfrm>
            <a:off x="7175501" y="1373118"/>
            <a:ext cx="3617912" cy="46820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Content Placeholder 22">
            <a:extLst>
              <a:ext uri="{FF2B5EF4-FFF2-40B4-BE49-F238E27FC236}">
                <a16:creationId xmlns:a16="http://schemas.microsoft.com/office/drawing/2014/main" id="{11B94DC8-27BF-4ED0-8582-07E0B9D43F25}"/>
              </a:ext>
            </a:extLst>
          </p:cNvPr>
          <p:cNvSpPr txBox="1">
            <a:spLocks/>
          </p:cNvSpPr>
          <p:nvPr/>
        </p:nvSpPr>
        <p:spPr>
          <a:xfrm>
            <a:off x="7610795" y="6236313"/>
            <a:ext cx="3414775" cy="357410"/>
          </a:xfrm>
          <a:prstGeom prst="rect">
            <a:avLst/>
          </a:prstGeom>
        </p:spPr>
        <p:txBody>
          <a:bodyPr vert="horz" lIns="91440" tIns="45720" rIns="91440" bIns="45720" rtlCol="0" anchor="t">
            <a:normAutofit fontScale="77500" lnSpcReduction="20000"/>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defTabSz="914400">
              <a:spcBef>
                <a:spcPts val="0"/>
              </a:spcBef>
              <a:buClrTx/>
              <a:defRPr/>
            </a:pPr>
            <a:r>
              <a:rPr lang="en-US" sz="900" dirty="0">
                <a:solidFill>
                  <a:schemeClr val="accent2">
                    <a:lumMod val="60000"/>
                    <a:lumOff val="40000"/>
                  </a:schemeClr>
                </a:solidFill>
              </a:rPr>
              <a:t>Image: LOC, Daniel Murray Collection, 1900. From Paris Exposition. PD</a:t>
            </a:r>
          </a:p>
          <a:p>
            <a:pPr defTabSz="914400">
              <a:spcBef>
                <a:spcPts val="0"/>
              </a:spcBef>
              <a:buClrTx/>
              <a:defRPr/>
            </a:pPr>
            <a:r>
              <a:rPr lang="en-US" sz="900" dirty="0">
                <a:solidFill>
                  <a:schemeClr val="accent2">
                    <a:lumMod val="60000"/>
                    <a:lumOff val="40000"/>
                  </a:schemeClr>
                </a:solidFill>
              </a:rPr>
              <a:t>.</a:t>
            </a:r>
          </a:p>
        </p:txBody>
      </p:sp>
    </p:spTree>
    <p:extLst>
      <p:ext uri="{BB962C8B-B14F-4D97-AF65-F5344CB8AC3E}">
        <p14:creationId xmlns:p14="http://schemas.microsoft.com/office/powerpoint/2010/main" val="1922983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75" name="Group 8">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0"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1"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2"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3"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4"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5"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6"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7"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8"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9"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0"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1"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76" name="Group 22">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4"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5"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6"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7"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8"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29"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0"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1"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2"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3"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4"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5"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77" name="Rectangle 36">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8" name="Freeform 6">
            <a:extLst>
              <a:ext uri="{FF2B5EF4-FFF2-40B4-BE49-F238E27FC236}">
                <a16:creationId xmlns:a16="http://schemas.microsoft.com/office/drawing/2014/main" id="{7BD08880-457D-4C62-A3B5-6A9B0878C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79" name="Rectangle 40">
            <a:extLst>
              <a:ext uri="{FF2B5EF4-FFF2-40B4-BE49-F238E27FC236}">
                <a16:creationId xmlns:a16="http://schemas.microsoft.com/office/drawing/2014/main" id="{95FFA5E0-4C70-431D-A19D-18415F6C4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Multicolored dried out corn ears laying side by side." title="Multicolored Corn"/>
          <p:cNvPicPr>
            <a:picLocks noChangeAspect="1"/>
          </p:cNvPicPr>
          <p:nvPr/>
        </p:nvPicPr>
        <p:blipFill rotWithShape="1">
          <a:blip r:embed="rId3">
            <a:extLst>
              <a:ext uri="{28A0092B-C50C-407E-A947-70E740481C1C}">
                <a14:useLocalDpi xmlns:a14="http://schemas.microsoft.com/office/drawing/2010/main" val="0"/>
              </a:ext>
            </a:extLst>
          </a:blip>
          <a:srcRect l="1292" t="36869" r="7799"/>
          <a:stretch/>
        </p:blipFill>
        <p:spPr>
          <a:xfrm>
            <a:off x="20" y="10"/>
            <a:ext cx="12191980" cy="6857990"/>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sp>
        <p:nvSpPr>
          <p:cNvPr id="80" name="Freeform 5">
            <a:extLst>
              <a:ext uri="{FF2B5EF4-FFF2-40B4-BE49-F238E27FC236}">
                <a16:creationId xmlns:a16="http://schemas.microsoft.com/office/drawing/2014/main" id="{4536C52F-C11B-4718-8B63-3E4A43465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3632297"/>
            <a:ext cx="10602096" cy="2170389"/>
          </a:xfrm>
          <a:custGeom>
            <a:avLst/>
            <a:gdLst>
              <a:gd name="T0" fmla="*/ 2253 w 2259"/>
              <a:gd name="T1" fmla="*/ 195 h 413"/>
              <a:gd name="T2" fmla="*/ 2064 w 2259"/>
              <a:gd name="T3" fmla="*/ 7 h 413"/>
              <a:gd name="T4" fmla="*/ 2062 w 2259"/>
              <a:gd name="T5" fmla="*/ 5 h 413"/>
              <a:gd name="T6" fmla="*/ 2048 w 2259"/>
              <a:gd name="T7" fmla="*/ 0 h 413"/>
              <a:gd name="T8" fmla="*/ 891 w 2259"/>
              <a:gd name="T9" fmla="*/ 0 h 413"/>
              <a:gd name="T10" fmla="*/ 851 w 2259"/>
              <a:gd name="T11" fmla="*/ 0 h 413"/>
              <a:gd name="T12" fmla="*/ 541 w 2259"/>
              <a:gd name="T13" fmla="*/ 0 h 413"/>
              <a:gd name="T14" fmla="*/ 54 w 2259"/>
              <a:gd name="T15" fmla="*/ 0 h 413"/>
              <a:gd name="T16" fmla="*/ 0 w 2259"/>
              <a:gd name="T17" fmla="*/ 0 h 413"/>
              <a:gd name="T18" fmla="*/ 0 w 2259"/>
              <a:gd name="T19" fmla="*/ 413 h 413"/>
              <a:gd name="T20" fmla="*/ 54 w 2259"/>
              <a:gd name="T21" fmla="*/ 413 h 413"/>
              <a:gd name="T22" fmla="*/ 541 w 2259"/>
              <a:gd name="T23" fmla="*/ 413 h 413"/>
              <a:gd name="T24" fmla="*/ 851 w 2259"/>
              <a:gd name="T25" fmla="*/ 413 h 413"/>
              <a:gd name="T26" fmla="*/ 891 w 2259"/>
              <a:gd name="T27" fmla="*/ 413 h 413"/>
              <a:gd name="T28" fmla="*/ 2048 w 2259"/>
              <a:gd name="T29" fmla="*/ 413 h 413"/>
              <a:gd name="T30" fmla="*/ 2062 w 2259"/>
              <a:gd name="T31" fmla="*/ 408 h 413"/>
              <a:gd name="T32" fmla="*/ 2064 w 2259"/>
              <a:gd name="T33" fmla="*/ 406 h 413"/>
              <a:gd name="T34" fmla="*/ 2253 w 2259"/>
              <a:gd name="T35" fmla="*/ 217 h 413"/>
              <a:gd name="T36" fmla="*/ 2253 w 2259"/>
              <a:gd name="T37" fmla="*/ 1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9" h="413">
                <a:moveTo>
                  <a:pt x="2253" y="195"/>
                </a:moveTo>
                <a:cubicBezTo>
                  <a:pt x="2064" y="7"/>
                  <a:pt x="2064" y="7"/>
                  <a:pt x="2064" y="7"/>
                </a:cubicBezTo>
                <a:cubicBezTo>
                  <a:pt x="2064" y="6"/>
                  <a:pt x="2063" y="5"/>
                  <a:pt x="2062" y="5"/>
                </a:cubicBezTo>
                <a:cubicBezTo>
                  <a:pt x="2058" y="2"/>
                  <a:pt x="2053" y="0"/>
                  <a:pt x="2048" y="0"/>
                </a:cubicBezTo>
                <a:cubicBezTo>
                  <a:pt x="891" y="0"/>
                  <a:pt x="891" y="0"/>
                  <a:pt x="891" y="0"/>
                </a:cubicBezTo>
                <a:cubicBezTo>
                  <a:pt x="851" y="0"/>
                  <a:pt x="851" y="0"/>
                  <a:pt x="851" y="0"/>
                </a:cubicBezTo>
                <a:cubicBezTo>
                  <a:pt x="541" y="0"/>
                  <a:pt x="541" y="0"/>
                  <a:pt x="541" y="0"/>
                </a:cubicBezTo>
                <a:cubicBezTo>
                  <a:pt x="54" y="0"/>
                  <a:pt x="54" y="0"/>
                  <a:pt x="54" y="0"/>
                </a:cubicBezTo>
                <a:cubicBezTo>
                  <a:pt x="0" y="0"/>
                  <a:pt x="0" y="0"/>
                  <a:pt x="0" y="0"/>
                </a:cubicBezTo>
                <a:cubicBezTo>
                  <a:pt x="0" y="413"/>
                  <a:pt x="0" y="413"/>
                  <a:pt x="0" y="413"/>
                </a:cubicBezTo>
                <a:cubicBezTo>
                  <a:pt x="54" y="413"/>
                  <a:pt x="54" y="413"/>
                  <a:pt x="54" y="413"/>
                </a:cubicBezTo>
                <a:cubicBezTo>
                  <a:pt x="541" y="413"/>
                  <a:pt x="541" y="413"/>
                  <a:pt x="541" y="413"/>
                </a:cubicBezTo>
                <a:cubicBezTo>
                  <a:pt x="851" y="413"/>
                  <a:pt x="851" y="413"/>
                  <a:pt x="851" y="413"/>
                </a:cubicBezTo>
                <a:cubicBezTo>
                  <a:pt x="891" y="413"/>
                  <a:pt x="891" y="413"/>
                  <a:pt x="891" y="413"/>
                </a:cubicBezTo>
                <a:cubicBezTo>
                  <a:pt x="2048" y="413"/>
                  <a:pt x="2048" y="413"/>
                  <a:pt x="2048" y="413"/>
                </a:cubicBezTo>
                <a:cubicBezTo>
                  <a:pt x="2053" y="413"/>
                  <a:pt x="2058" y="411"/>
                  <a:pt x="2062" y="408"/>
                </a:cubicBezTo>
                <a:cubicBezTo>
                  <a:pt x="2063" y="407"/>
                  <a:pt x="2064" y="406"/>
                  <a:pt x="2064" y="406"/>
                </a:cubicBezTo>
                <a:cubicBezTo>
                  <a:pt x="2253" y="217"/>
                  <a:pt x="2253" y="217"/>
                  <a:pt x="2253" y="217"/>
                </a:cubicBezTo>
                <a:cubicBezTo>
                  <a:pt x="2259" y="211"/>
                  <a:pt x="2259" y="201"/>
                  <a:pt x="2253" y="195"/>
                </a:cubicBezTo>
                <a:close/>
              </a:path>
            </a:pathLst>
          </a:custGeom>
          <a:solidFill>
            <a:schemeClr val="accent1">
              <a:alpha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1083733" y="3962400"/>
            <a:ext cx="8458200" cy="958911"/>
          </a:xfrm>
        </p:spPr>
        <p:txBody>
          <a:bodyPr vert="horz" lIns="91440" tIns="45720" rIns="91440" bIns="45720" rtlCol="0" anchor="b">
            <a:normAutofit/>
          </a:bodyPr>
          <a:lstStyle/>
          <a:p>
            <a:r>
              <a:rPr lang="en-US" sz="4400" dirty="0">
                <a:solidFill>
                  <a:srgbClr val="FEFFFF"/>
                </a:solidFill>
              </a:rPr>
              <a:t>Corn Reproduction</a:t>
            </a:r>
          </a:p>
        </p:txBody>
      </p:sp>
    </p:spTree>
    <p:extLst>
      <p:ext uri="{BB962C8B-B14F-4D97-AF65-F5344CB8AC3E}">
        <p14:creationId xmlns:p14="http://schemas.microsoft.com/office/powerpoint/2010/main" val="1922655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1" name="Group 10">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2"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3"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4"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5"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6"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7"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8"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9"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0"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1"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2"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3"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5" name="Group 24">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6"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7"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8"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9"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0"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1"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2"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3"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4"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5"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6"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7"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 name="Title 1"/>
          <p:cNvSpPr>
            <a:spLocks noGrp="1"/>
          </p:cNvSpPr>
          <p:nvPr>
            <p:ph type="title"/>
          </p:nvPr>
        </p:nvSpPr>
        <p:spPr>
          <a:xfrm>
            <a:off x="6483096" y="624110"/>
            <a:ext cx="5021516" cy="1280890"/>
          </a:xfrm>
        </p:spPr>
        <p:txBody>
          <a:bodyPr>
            <a:normAutofit/>
          </a:bodyPr>
          <a:lstStyle/>
          <a:p>
            <a:r>
              <a:rPr lang="en-US" dirty="0" err="1"/>
              <a:t>Gregor</a:t>
            </a:r>
            <a:r>
              <a:rPr lang="en-US" dirty="0"/>
              <a:t> Mendel</a:t>
            </a:r>
          </a:p>
        </p:txBody>
      </p:sp>
      <p:sp>
        <p:nvSpPr>
          <p:cNvPr id="39" name="Rectangle 38">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pic>
        <p:nvPicPr>
          <p:cNvPr id="4" name="Picture 3" descr="Black and white photo of Gregor Mendel, man with short hair wearing glasses and collared shirt" title="Black and White Photo"/>
          <p:cNvPicPr>
            <a:picLocks noChangeAspect="1"/>
          </p:cNvPicPr>
          <p:nvPr/>
        </p:nvPicPr>
        <p:blipFill rotWithShape="1">
          <a:blip r:embed="rId3"/>
          <a:srcRect l="1823" r="29156" b="-1"/>
          <a:stretch/>
        </p:blipFill>
        <p:spPr>
          <a:xfrm>
            <a:off x="0" y="0"/>
            <a:ext cx="4671091" cy="6858000"/>
          </a:xfrm>
          <a:prstGeom prst="rect">
            <a:avLst/>
          </a:prstGeom>
          <a:solidFill>
            <a:srgbClr val="FFFFFF">
              <a:shade val="85000"/>
            </a:srgbClr>
          </a:solidFill>
          <a:scene3d>
            <a:camera prst="orthographicFront"/>
            <a:lightRig rig="twoPt" dir="t">
              <a:rot lat="0" lon="0" rev="7800000"/>
            </a:lightRig>
          </a:scene3d>
          <a:sp3d contourW="6350">
            <a:bevelT w="50800" h="16510"/>
            <a:contourClr>
              <a:srgbClr val="C0C0C0"/>
            </a:contourClr>
          </a:sp3d>
        </p:spPr>
      </p:pic>
      <p:sp>
        <p:nvSpPr>
          <p:cNvPr id="3" name="Content Placeholder 2"/>
          <p:cNvSpPr>
            <a:spLocks noGrp="1"/>
          </p:cNvSpPr>
          <p:nvPr>
            <p:ph idx="1"/>
          </p:nvPr>
        </p:nvSpPr>
        <p:spPr>
          <a:xfrm>
            <a:off x="6438191" y="2133600"/>
            <a:ext cx="5066419" cy="3777622"/>
          </a:xfrm>
        </p:spPr>
        <p:txBody>
          <a:bodyPr>
            <a:normAutofit/>
          </a:bodyPr>
          <a:lstStyle/>
          <a:p>
            <a:r>
              <a:rPr lang="en-US" dirty="0"/>
              <a:t>Principles of Inheritance</a:t>
            </a:r>
          </a:p>
          <a:p>
            <a:pPr lvl="1"/>
            <a:r>
              <a:rPr lang="en-US" dirty="0"/>
              <a:t>Law of segregation</a:t>
            </a:r>
          </a:p>
          <a:p>
            <a:pPr lvl="1"/>
            <a:r>
              <a:rPr lang="en-US" dirty="0"/>
              <a:t>Law of dominance</a:t>
            </a:r>
          </a:p>
          <a:p>
            <a:pPr lvl="1"/>
            <a:r>
              <a:rPr lang="en-US" dirty="0"/>
              <a:t>Law of independent assortment</a:t>
            </a:r>
          </a:p>
          <a:p>
            <a:r>
              <a:rPr lang="en-US" b="1" dirty="0"/>
              <a:t>Punnett Squares</a:t>
            </a:r>
          </a:p>
        </p:txBody>
      </p:sp>
      <p:graphicFrame>
        <p:nvGraphicFramePr>
          <p:cNvPr id="40" name="Table 39" descr="Punnet Square&#10;&#10;Punnet square with sample alleles filled in" title="Punnet Square">
            <a:extLst>
              <a:ext uri="{FF2B5EF4-FFF2-40B4-BE49-F238E27FC236}">
                <a16:creationId xmlns:a16="http://schemas.microsoft.com/office/drawing/2014/main" id="{A5478ED4-4CB9-47FB-9761-F405FA5635D6}"/>
              </a:ext>
            </a:extLst>
          </p:cNvPr>
          <p:cNvGraphicFramePr>
            <a:graphicFrameLocks noGrp="1"/>
          </p:cNvGraphicFramePr>
          <p:nvPr>
            <p:extLst>
              <p:ext uri="{D42A27DB-BD31-4B8C-83A1-F6EECF244321}">
                <p14:modId xmlns:p14="http://schemas.microsoft.com/office/powerpoint/2010/main" val="27306609"/>
              </p:ext>
            </p:extLst>
          </p:nvPr>
        </p:nvGraphicFramePr>
        <p:xfrm>
          <a:off x="9354273" y="4225128"/>
          <a:ext cx="1386014" cy="1280890"/>
        </p:xfrm>
        <a:graphic>
          <a:graphicData uri="http://schemas.openxmlformats.org/drawingml/2006/table">
            <a:tbl>
              <a:tblPr firstRow="1" bandRow="1">
                <a:tableStyleId>{5C22544A-7EE6-4342-B048-85BDC9FD1C3A}</a:tableStyleId>
              </a:tblPr>
              <a:tblGrid>
                <a:gridCol w="466499">
                  <a:extLst>
                    <a:ext uri="{9D8B030D-6E8A-4147-A177-3AD203B41FA5}">
                      <a16:colId xmlns:a16="http://schemas.microsoft.com/office/drawing/2014/main" val="3618744970"/>
                    </a:ext>
                  </a:extLst>
                </a:gridCol>
                <a:gridCol w="473280">
                  <a:extLst>
                    <a:ext uri="{9D8B030D-6E8A-4147-A177-3AD203B41FA5}">
                      <a16:colId xmlns:a16="http://schemas.microsoft.com/office/drawing/2014/main" val="2759438009"/>
                    </a:ext>
                  </a:extLst>
                </a:gridCol>
                <a:gridCol w="446235">
                  <a:extLst>
                    <a:ext uri="{9D8B030D-6E8A-4147-A177-3AD203B41FA5}">
                      <a16:colId xmlns:a16="http://schemas.microsoft.com/office/drawing/2014/main" val="2923622583"/>
                    </a:ext>
                  </a:extLst>
                </a:gridCol>
              </a:tblGrid>
              <a:tr h="385042">
                <a:tc>
                  <a:txBody>
                    <a:bodyPr/>
                    <a:lstStyle/>
                    <a:p>
                      <a:endParaRPr lang="en-US" sz="1700" b="1" dirty="0"/>
                    </a:p>
                  </a:txBody>
                  <a:tcPr marL="38283" marR="38283" marT="19142" marB="191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0" lang="en-US" sz="1700" b="1" i="0" u="none" strike="noStrike" kern="1200" cap="none" spc="0" normalizeH="0" baseline="0" noProof="0" dirty="0">
                          <a:ln>
                            <a:noFill/>
                          </a:ln>
                          <a:solidFill>
                            <a:srgbClr val="FFC000"/>
                          </a:solidFill>
                          <a:effectLst/>
                          <a:uLnTx/>
                          <a:uFillTx/>
                          <a:latin typeface="+mn-lt"/>
                          <a:ea typeface="+mn-ea"/>
                          <a:cs typeface="+mn-cs"/>
                        </a:rPr>
                        <a:t>a</a:t>
                      </a:r>
                      <a:endParaRPr lang="en-US" sz="1700" b="1" dirty="0"/>
                    </a:p>
                  </a:txBody>
                  <a:tcPr marL="38283" marR="38283" marT="19142" marB="191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C000"/>
                          </a:solidFill>
                          <a:effectLst/>
                          <a:uLnTx/>
                          <a:uFillTx/>
                          <a:latin typeface="+mn-lt"/>
                          <a:ea typeface="+mn-ea"/>
                          <a:cs typeface="+mn-cs"/>
                        </a:rPr>
                        <a:t>a</a:t>
                      </a:r>
                      <a:endParaRPr lang="en-US" sz="1700" b="1" dirty="0"/>
                    </a:p>
                  </a:txBody>
                  <a:tcPr marL="38283" marR="38283" marT="19142" marB="191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3354140"/>
                  </a:ext>
                </a:extLst>
              </a:tr>
              <a:tr h="447924">
                <a:tc>
                  <a:txBody>
                    <a:bodyPr/>
                    <a:lstStyle/>
                    <a:p>
                      <a:r>
                        <a:rPr lang="en-US" sz="1700" b="1" dirty="0">
                          <a:solidFill>
                            <a:srgbClr val="7030A0"/>
                          </a:solidFill>
                        </a:rPr>
                        <a:t>A</a:t>
                      </a:r>
                    </a:p>
                  </a:txBody>
                  <a:tcPr marL="38283" marR="38283" marT="19142" marB="191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700" b="1" dirty="0">
                          <a:solidFill>
                            <a:srgbClr val="7030A0"/>
                          </a:solidFill>
                        </a:rPr>
                        <a:t>A</a:t>
                      </a:r>
                      <a:r>
                        <a:rPr kumimoji="0" lang="en-US" sz="1700" b="1" i="0" u="none" strike="noStrike" kern="1200" cap="none" spc="0" normalizeH="0" baseline="0" noProof="0" dirty="0">
                          <a:ln>
                            <a:noFill/>
                          </a:ln>
                          <a:solidFill>
                            <a:srgbClr val="FFC000"/>
                          </a:solidFill>
                          <a:effectLst/>
                          <a:uLnTx/>
                          <a:uFillTx/>
                          <a:latin typeface="+mn-lt"/>
                          <a:ea typeface="+mn-ea"/>
                          <a:cs typeface="+mn-cs"/>
                        </a:rPr>
                        <a:t>a</a:t>
                      </a:r>
                      <a:endParaRPr lang="en-US" sz="1700" b="1" dirty="0"/>
                    </a:p>
                  </a:txBody>
                  <a:tcPr marL="38283" marR="38283" marT="19142" marB="191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700" b="1" dirty="0">
                          <a:solidFill>
                            <a:srgbClr val="7030A0"/>
                          </a:solidFill>
                        </a:rPr>
                        <a:t>A</a:t>
                      </a:r>
                      <a:r>
                        <a:rPr kumimoji="0" lang="en-US" sz="1700" b="1" i="0" u="none" strike="noStrike" kern="1200" cap="none" spc="0" normalizeH="0" baseline="0" noProof="0" dirty="0">
                          <a:ln>
                            <a:noFill/>
                          </a:ln>
                          <a:solidFill>
                            <a:srgbClr val="FFC000"/>
                          </a:solidFill>
                          <a:effectLst/>
                          <a:uLnTx/>
                          <a:uFillTx/>
                          <a:latin typeface="+mn-lt"/>
                          <a:ea typeface="+mn-ea"/>
                          <a:cs typeface="+mn-cs"/>
                        </a:rPr>
                        <a:t>a</a:t>
                      </a:r>
                      <a:endParaRPr lang="en-US" sz="1700" b="1" dirty="0"/>
                    </a:p>
                  </a:txBody>
                  <a:tcPr marL="38283" marR="38283" marT="19142" marB="191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59641854"/>
                  </a:ext>
                </a:extLst>
              </a:tr>
              <a:tr h="447924">
                <a:tc>
                  <a:txBody>
                    <a:bodyPr/>
                    <a:lstStyle/>
                    <a:p>
                      <a:r>
                        <a:rPr lang="en-US" sz="1700" b="1" dirty="0">
                          <a:solidFill>
                            <a:srgbClr val="7030A0"/>
                          </a:solidFill>
                        </a:rPr>
                        <a:t>A</a:t>
                      </a:r>
                    </a:p>
                  </a:txBody>
                  <a:tcPr marL="38283" marR="38283" marT="19142" marB="191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700" b="1" dirty="0">
                          <a:solidFill>
                            <a:srgbClr val="7030A0"/>
                          </a:solidFill>
                        </a:rPr>
                        <a:t>A</a:t>
                      </a:r>
                      <a:r>
                        <a:rPr kumimoji="0" lang="en-US" sz="1700" b="1" i="0" u="none" strike="noStrike" kern="1200" cap="none" spc="0" normalizeH="0" baseline="0" noProof="0" dirty="0">
                          <a:ln>
                            <a:noFill/>
                          </a:ln>
                          <a:solidFill>
                            <a:srgbClr val="FFC000"/>
                          </a:solidFill>
                          <a:effectLst/>
                          <a:uLnTx/>
                          <a:uFillTx/>
                          <a:latin typeface="+mn-lt"/>
                          <a:ea typeface="+mn-ea"/>
                          <a:cs typeface="+mn-cs"/>
                        </a:rPr>
                        <a:t>a</a:t>
                      </a:r>
                      <a:endParaRPr lang="en-US" sz="1700" b="1" dirty="0"/>
                    </a:p>
                  </a:txBody>
                  <a:tcPr marL="38283" marR="38283" marT="19142" marB="191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700" b="1" dirty="0">
                          <a:solidFill>
                            <a:srgbClr val="7030A0"/>
                          </a:solidFill>
                        </a:rPr>
                        <a:t>A</a:t>
                      </a:r>
                      <a:r>
                        <a:rPr kumimoji="0" lang="en-US" sz="1700" b="1" i="0" u="none" strike="noStrike" kern="1200" cap="none" spc="0" normalizeH="0" baseline="0" noProof="0" dirty="0">
                          <a:ln>
                            <a:noFill/>
                          </a:ln>
                          <a:solidFill>
                            <a:srgbClr val="FFC000"/>
                          </a:solidFill>
                          <a:effectLst/>
                          <a:uLnTx/>
                          <a:uFillTx/>
                          <a:latin typeface="+mn-lt"/>
                          <a:ea typeface="+mn-ea"/>
                          <a:cs typeface="+mn-cs"/>
                        </a:rPr>
                        <a:t>a</a:t>
                      </a:r>
                      <a:endParaRPr lang="en-US" sz="1700" b="1" dirty="0"/>
                    </a:p>
                  </a:txBody>
                  <a:tcPr marL="38283" marR="38283" marT="19142" marB="191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962428"/>
                  </a:ext>
                </a:extLst>
              </a:tr>
            </a:tbl>
          </a:graphicData>
        </a:graphic>
      </p:graphicFrame>
      <p:sp>
        <p:nvSpPr>
          <p:cNvPr id="38" name="TextBox 37">
            <a:extLst>
              <a:ext uri="{FF2B5EF4-FFF2-40B4-BE49-F238E27FC236}">
                <a16:creationId xmlns:a16="http://schemas.microsoft.com/office/drawing/2014/main" id="{076725CE-4AB7-43B6-913B-FAE073833299}"/>
              </a:ext>
            </a:extLst>
          </p:cNvPr>
          <p:cNvSpPr txBox="1"/>
          <p:nvPr/>
        </p:nvSpPr>
        <p:spPr>
          <a:xfrm>
            <a:off x="7664479" y="6350848"/>
            <a:ext cx="3988592"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entury Gothic" panose="020B0502020202020204"/>
                <a:ea typeface="+mn-ea"/>
                <a:cs typeface="+mn-cs"/>
              </a:rPr>
              <a:t>Gregor Mendel, PD. courtesy of National Institute of Health</a:t>
            </a:r>
          </a:p>
        </p:txBody>
      </p:sp>
    </p:spTree>
    <p:extLst>
      <p:ext uri="{BB962C8B-B14F-4D97-AF65-F5344CB8AC3E}">
        <p14:creationId xmlns:p14="http://schemas.microsoft.com/office/powerpoint/2010/main" val="20717761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4380" y="385904"/>
            <a:ext cx="6001215" cy="723238"/>
          </a:xfrm>
        </p:spPr>
        <p:txBody>
          <a:bodyPr>
            <a:normAutofit fontScale="90000"/>
          </a:bodyPr>
          <a:lstStyle/>
          <a:p>
            <a:r>
              <a:rPr lang="en-US" dirty="0"/>
              <a:t>Generation F</a:t>
            </a:r>
            <a:r>
              <a:rPr lang="en-US" baseline="-25000" dirty="0"/>
              <a:t>0   </a:t>
            </a:r>
            <a:r>
              <a:rPr lang="en-US" dirty="0"/>
              <a:t>(Parent Plants)</a:t>
            </a:r>
          </a:p>
        </p:txBody>
      </p:sp>
      <p:sp>
        <p:nvSpPr>
          <p:cNvPr id="3" name="Content Placeholder 2"/>
          <p:cNvSpPr>
            <a:spLocks noGrp="1"/>
          </p:cNvSpPr>
          <p:nvPr>
            <p:ph idx="1"/>
          </p:nvPr>
        </p:nvSpPr>
        <p:spPr>
          <a:xfrm>
            <a:off x="4042611" y="1109142"/>
            <a:ext cx="5598693" cy="713451"/>
          </a:xfrm>
        </p:spPr>
        <p:txBody>
          <a:bodyPr>
            <a:normAutofit fontScale="92500"/>
          </a:bodyPr>
          <a:lstStyle/>
          <a:p>
            <a:pPr marL="0" indent="0">
              <a:buClr>
                <a:srgbClr val="A53010"/>
              </a:buClr>
              <a:buNone/>
            </a:pPr>
            <a:r>
              <a:rPr lang="en-US" sz="3600" b="1" dirty="0">
                <a:solidFill>
                  <a:srgbClr val="7030A0"/>
                </a:solidFill>
              </a:rPr>
              <a:t>AA </a:t>
            </a:r>
            <a:r>
              <a:rPr lang="en-US" sz="3600" b="1" dirty="0">
                <a:solidFill>
                  <a:schemeClr val="tx1"/>
                </a:solidFill>
              </a:rPr>
              <a:t>x</a:t>
            </a:r>
            <a:r>
              <a:rPr lang="en-US" sz="3600" b="1" dirty="0">
                <a:solidFill>
                  <a:srgbClr val="7030A0"/>
                </a:solidFill>
              </a:rPr>
              <a:t> </a:t>
            </a:r>
            <a:r>
              <a:rPr lang="en-US" sz="3600" b="1" dirty="0">
                <a:solidFill>
                  <a:srgbClr val="DAA600"/>
                </a:solidFill>
              </a:rPr>
              <a:t>aa    (“A” for Allele)</a:t>
            </a:r>
            <a:endParaRPr lang="en-US" sz="3600" b="1" dirty="0">
              <a:solidFill>
                <a:prstClr val="black">
                  <a:lumMod val="75000"/>
                  <a:lumOff val="25000"/>
                </a:prstClr>
              </a:solidFill>
            </a:endParaRPr>
          </a:p>
        </p:txBody>
      </p:sp>
      <p:grpSp>
        <p:nvGrpSpPr>
          <p:cNvPr id="8" name="Group 7" descr="A blue ear of corn next to a yellow ear of corn">
            <a:extLst>
              <a:ext uri="{FF2B5EF4-FFF2-40B4-BE49-F238E27FC236}">
                <a16:creationId xmlns:a16="http://schemas.microsoft.com/office/drawing/2014/main" id="{983CD7CB-A34F-4A32-B3F4-BEBB9162BC3E}"/>
              </a:ext>
            </a:extLst>
          </p:cNvPr>
          <p:cNvGrpSpPr/>
          <p:nvPr/>
        </p:nvGrpSpPr>
        <p:grpSpPr>
          <a:xfrm>
            <a:off x="2760842" y="2030021"/>
            <a:ext cx="8467000" cy="3566972"/>
            <a:chOff x="2760842" y="2030021"/>
            <a:chExt cx="8467000" cy="3566972"/>
          </a:xfrm>
        </p:grpSpPr>
        <p:pic>
          <p:nvPicPr>
            <p:cNvPr id="7" name="Picture 6" descr="Ear of yellow corn with leaves pulled back against white background. Example of homozygous recessive genes" title="Yellow corn"/>
            <p:cNvPicPr>
              <a:picLocks noChangeAspect="1"/>
            </p:cNvPicPr>
            <p:nvPr/>
          </p:nvPicPr>
          <p:blipFill rotWithShape="1">
            <a:blip r:embed="rId3"/>
            <a:srcRect l="32994" t="389" r="-518" b="-4444"/>
            <a:stretch/>
          </p:blipFill>
          <p:spPr>
            <a:xfrm rot="16200000">
              <a:off x="7612110" y="1981261"/>
              <a:ext cx="3566970" cy="3664494"/>
            </a:xfrm>
            <a:prstGeom prst="rect">
              <a:avLst/>
            </a:prstGeom>
            <a:ln>
              <a:noFill/>
            </a:ln>
            <a:effectLst>
              <a:outerShdw blurRad="292100" dist="139700" dir="2700000" algn="tl" rotWithShape="0">
                <a:srgbClr val="333333">
                  <a:alpha val="65000"/>
                </a:srgbClr>
              </a:outerShdw>
            </a:effectLst>
          </p:spPr>
        </p:pic>
        <p:pic>
          <p:nvPicPr>
            <p:cNvPr id="5" name="Picture 4" descr="Ear of purple corn with leaves peeled back on stalk. Example of homozygous dominant genes" title="Purple corn">
              <a:extLst>
                <a:ext uri="{FF2B5EF4-FFF2-40B4-BE49-F238E27FC236}">
                  <a16:creationId xmlns:a16="http://schemas.microsoft.com/office/drawing/2014/main" id="{2CF8EF4A-2CEB-4C38-BE08-E6110BA625A8}"/>
                </a:ext>
              </a:extLst>
            </p:cNvPr>
            <p:cNvPicPr>
              <a:picLocks noChangeAspect="1"/>
            </p:cNvPicPr>
            <p:nvPr/>
          </p:nvPicPr>
          <p:blipFill>
            <a:blip r:embed="rId4"/>
            <a:stretch>
              <a:fillRect/>
            </a:stretch>
          </p:blipFill>
          <p:spPr>
            <a:xfrm>
              <a:off x="2760842" y="2030021"/>
              <a:ext cx="3735623" cy="3566972"/>
            </a:xfrm>
            <a:prstGeom prst="rect">
              <a:avLst/>
            </a:prstGeom>
            <a:ln>
              <a:noFill/>
            </a:ln>
            <a:effectLst>
              <a:outerShdw blurRad="292100" dist="139700" dir="2700000" algn="tl" rotWithShape="0">
                <a:srgbClr val="333333">
                  <a:alpha val="65000"/>
                </a:srgbClr>
              </a:outerShdw>
            </a:effectLst>
          </p:spPr>
        </p:pic>
      </p:grpSp>
      <p:sp>
        <p:nvSpPr>
          <p:cNvPr id="6" name="TextBox 5"/>
          <p:cNvSpPr txBox="1"/>
          <p:nvPr/>
        </p:nvSpPr>
        <p:spPr>
          <a:xfrm>
            <a:off x="2760842" y="5804422"/>
            <a:ext cx="33528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entury Gothic" panose="020B0502020202020204"/>
                <a:ea typeface="+mn-ea"/>
                <a:cs typeface="+mn-cs"/>
              </a:rPr>
              <a:t>AA</a:t>
            </a:r>
            <a:r>
              <a:rPr kumimoji="0" lang="en-US" sz="1800" b="0" i="0" u="none" strike="noStrike" kern="1200" cap="none" spc="0" normalizeH="0" baseline="0" noProof="0" dirty="0">
                <a:ln>
                  <a:noFill/>
                </a:ln>
                <a:solidFill>
                  <a:srgbClr val="7030A0"/>
                </a:solidFill>
                <a:effectLst/>
                <a:uLnTx/>
                <a:uFillTx/>
                <a:latin typeface="Century Gothic" panose="020B0502020202020204"/>
                <a:ea typeface="+mn-ea"/>
                <a:cs typeface="+mn-cs"/>
              </a:rPr>
              <a:t> </a:t>
            </a: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homozygous dominant</a:t>
            </a:r>
          </a:p>
        </p:txBody>
      </p:sp>
      <p:sp>
        <p:nvSpPr>
          <p:cNvPr id="4" name="TextBox 3"/>
          <p:cNvSpPr txBox="1"/>
          <p:nvPr/>
        </p:nvSpPr>
        <p:spPr>
          <a:xfrm>
            <a:off x="7590370" y="5804422"/>
            <a:ext cx="33528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AA600"/>
                </a:solidFill>
                <a:effectLst/>
                <a:uLnTx/>
                <a:uFillTx/>
                <a:latin typeface="Century Gothic" panose="020B0502020202020204"/>
                <a:ea typeface="+mn-ea"/>
                <a:cs typeface="+mn-cs"/>
              </a:rPr>
              <a:t>aa</a:t>
            </a: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 homozygous recessive</a:t>
            </a:r>
          </a:p>
        </p:txBody>
      </p:sp>
    </p:spTree>
    <p:extLst>
      <p:ext uri="{BB962C8B-B14F-4D97-AF65-F5344CB8AC3E}">
        <p14:creationId xmlns:p14="http://schemas.microsoft.com/office/powerpoint/2010/main" val="15106627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8811" y="508392"/>
            <a:ext cx="7201864" cy="1280890"/>
          </a:xfrm>
        </p:spPr>
        <p:txBody>
          <a:bodyPr/>
          <a:lstStyle/>
          <a:p>
            <a:r>
              <a:rPr lang="en-US" b="1" dirty="0"/>
              <a:t>STEP 1</a:t>
            </a:r>
            <a:r>
              <a:rPr lang="en-US" dirty="0"/>
              <a:t>:    F</a:t>
            </a:r>
            <a:r>
              <a:rPr lang="en-US" baseline="-25000" dirty="0"/>
              <a:t>1</a:t>
            </a:r>
            <a:r>
              <a:rPr lang="en-US" dirty="0"/>
              <a:t> First Generation </a:t>
            </a:r>
            <a:r>
              <a:rPr lang="en-US" dirty="0" err="1"/>
              <a:t>Selu</a:t>
            </a:r>
            <a:endParaRPr lang="en-US" dirty="0"/>
          </a:p>
        </p:txBody>
      </p:sp>
      <p:graphicFrame>
        <p:nvGraphicFramePr>
          <p:cNvPr id="4" name="Table 3" descr="A punnett square, with 9 boxes. The top left box is grayed out. The other two boxes in the top row each have a small yellow a in them. The second row has a blue color large letter a and blank boxes beneath the top row moving to the right. The last row also has a large blue A in the first box and two empty boxes."/>
          <p:cNvGraphicFramePr>
            <a:graphicFrameLocks noGrp="1"/>
          </p:cNvGraphicFramePr>
          <p:nvPr>
            <p:extLst>
              <p:ext uri="{D42A27DB-BD31-4B8C-83A1-F6EECF244321}">
                <p14:modId xmlns:p14="http://schemas.microsoft.com/office/powerpoint/2010/main" val="3719158411"/>
              </p:ext>
            </p:extLst>
          </p:nvPr>
        </p:nvGraphicFramePr>
        <p:xfrm>
          <a:off x="2272336" y="2000481"/>
          <a:ext cx="3536778" cy="3279437"/>
        </p:xfrm>
        <a:graphic>
          <a:graphicData uri="http://schemas.openxmlformats.org/drawingml/2006/table">
            <a:tbl>
              <a:tblPr firstRow="1" bandRow="1">
                <a:tableStyleId>{5C22544A-7EE6-4342-B048-85BDC9FD1C3A}</a:tableStyleId>
              </a:tblPr>
              <a:tblGrid>
                <a:gridCol w="1190394">
                  <a:extLst>
                    <a:ext uri="{9D8B030D-6E8A-4147-A177-3AD203B41FA5}">
                      <a16:colId xmlns:a16="http://schemas.microsoft.com/office/drawing/2014/main" val="3618744970"/>
                    </a:ext>
                  </a:extLst>
                </a:gridCol>
                <a:gridCol w="1207698">
                  <a:extLst>
                    <a:ext uri="{9D8B030D-6E8A-4147-A177-3AD203B41FA5}">
                      <a16:colId xmlns:a16="http://schemas.microsoft.com/office/drawing/2014/main" val="2759438009"/>
                    </a:ext>
                  </a:extLst>
                </a:gridCol>
                <a:gridCol w="1138686">
                  <a:extLst>
                    <a:ext uri="{9D8B030D-6E8A-4147-A177-3AD203B41FA5}">
                      <a16:colId xmlns:a16="http://schemas.microsoft.com/office/drawing/2014/main" val="2923622583"/>
                    </a:ext>
                  </a:extLst>
                </a:gridCol>
              </a:tblGrid>
              <a:tr h="1105767">
                <a:tc>
                  <a:txBody>
                    <a:bodyPr/>
                    <a:lstStyle/>
                    <a:p>
                      <a:endParaRPr lang="en-US" sz="4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kumimoji="0" lang="en-US" sz="4000" b="1" i="0" u="none" strike="noStrike" kern="1200" cap="none" spc="0" normalizeH="0" baseline="0" noProof="0" dirty="0">
                          <a:ln>
                            <a:noFill/>
                          </a:ln>
                          <a:solidFill>
                            <a:srgbClr val="FFC000"/>
                          </a:solidFill>
                          <a:effectLst/>
                          <a:uLnTx/>
                          <a:uFillTx/>
                          <a:latin typeface="+mn-lt"/>
                          <a:ea typeface="+mn-ea"/>
                          <a:cs typeface="+mn-cs"/>
                        </a:rPr>
                        <a:t>a</a:t>
                      </a:r>
                      <a:endParaRPr lang="en-US" sz="4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solidFill>
                          <a:effectLst/>
                          <a:uLnTx/>
                          <a:uFillTx/>
                          <a:latin typeface="+mn-lt"/>
                          <a:ea typeface="+mn-ea"/>
                          <a:cs typeface="+mn-cs"/>
                        </a:rPr>
                        <a:t>a</a:t>
                      </a:r>
                      <a:endParaRPr lang="en-US" sz="4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3354140"/>
                  </a:ext>
                </a:extLst>
              </a:tr>
              <a:tr h="1046952">
                <a:tc>
                  <a:txBody>
                    <a:bodyPr/>
                    <a:lstStyle/>
                    <a:p>
                      <a:r>
                        <a:rPr lang="en-US" sz="4000" b="1" dirty="0">
                          <a:solidFill>
                            <a:srgbClr val="7030A0"/>
                          </a:solidFill>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4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4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59641854"/>
                  </a:ext>
                </a:extLst>
              </a:tr>
              <a:tr h="1126718">
                <a:tc>
                  <a:txBody>
                    <a:bodyPr/>
                    <a:lstStyle/>
                    <a:p>
                      <a:r>
                        <a:rPr lang="en-US" sz="4000" b="1" dirty="0">
                          <a:solidFill>
                            <a:srgbClr val="7030A0"/>
                          </a:solidFill>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4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4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962428"/>
                  </a:ext>
                </a:extLst>
              </a:tr>
            </a:tbl>
          </a:graphicData>
        </a:graphic>
      </p:graphicFrame>
      <p:pic>
        <p:nvPicPr>
          <p:cNvPr id="3" name="Picture 2" descr="Yellow Corn&#10;&#10;Yellow corn with two recessive alleles, represented as two lowercase &quot;a&quot;s colored yellow underneath" title="Yellow Corn">
            <a:extLst>
              <a:ext uri="{FF2B5EF4-FFF2-40B4-BE49-F238E27FC236}">
                <a16:creationId xmlns:a16="http://schemas.microsoft.com/office/drawing/2014/main" id="{9DF60A08-AD62-470C-A051-424251C3F693}"/>
              </a:ext>
            </a:extLst>
          </p:cNvPr>
          <p:cNvPicPr>
            <a:picLocks noChangeAspect="1"/>
          </p:cNvPicPr>
          <p:nvPr/>
        </p:nvPicPr>
        <p:blipFill>
          <a:blip r:embed="rId3"/>
          <a:stretch>
            <a:fillRect/>
          </a:stretch>
        </p:blipFill>
        <p:spPr>
          <a:xfrm>
            <a:off x="6319743" y="2812977"/>
            <a:ext cx="2090744" cy="2177590"/>
          </a:xfrm>
          <a:prstGeom prst="rect">
            <a:avLst/>
          </a:prstGeom>
          <a:ln>
            <a:noFill/>
          </a:ln>
          <a:effectLst>
            <a:outerShdw blurRad="292100" dist="139700" dir="2700000" algn="tl" rotWithShape="0">
              <a:srgbClr val="333333">
                <a:alpha val="65000"/>
              </a:srgbClr>
            </a:outerShdw>
          </a:effectLst>
        </p:spPr>
      </p:pic>
      <p:pic>
        <p:nvPicPr>
          <p:cNvPr id="5" name="Picture 4" descr="Purple Corn&#10;&#10;Purple corn with two dominant alleles, represented as two uppercase &quot;A&quot;s colored purple underneath&#10;&#10;Yellow corn with two recessive alleles, represented as two lowercase &quot;a&quot;s colored yellow underneath" title="Purple Corn">
            <a:extLst>
              <a:ext uri="{FF2B5EF4-FFF2-40B4-BE49-F238E27FC236}">
                <a16:creationId xmlns:a16="http://schemas.microsoft.com/office/drawing/2014/main" id="{FB92BF11-0881-453B-9C3A-EEE64D3774C7}"/>
              </a:ext>
            </a:extLst>
          </p:cNvPr>
          <p:cNvPicPr>
            <a:picLocks noChangeAspect="1"/>
          </p:cNvPicPr>
          <p:nvPr/>
        </p:nvPicPr>
        <p:blipFill>
          <a:blip r:embed="rId4"/>
          <a:stretch>
            <a:fillRect/>
          </a:stretch>
        </p:blipFill>
        <p:spPr>
          <a:xfrm>
            <a:off x="9119134" y="2776746"/>
            <a:ext cx="2320255" cy="2213822"/>
          </a:xfrm>
          <a:prstGeom prst="rect">
            <a:avLst/>
          </a:prstGeom>
          <a:ln>
            <a:noFill/>
          </a:ln>
          <a:effectLst>
            <a:outerShdw blurRad="292100" dist="139700" dir="2700000" algn="tl" rotWithShape="0">
              <a:srgbClr val="333333">
                <a:alpha val="65000"/>
              </a:srgbClr>
            </a:outerShdw>
          </a:effectLst>
        </p:spPr>
      </p:pic>
      <p:sp>
        <p:nvSpPr>
          <p:cNvPr id="9" name="Cross 8" descr="Plus icon">
            <a:extLst>
              <a:ext uri="{FF2B5EF4-FFF2-40B4-BE49-F238E27FC236}">
                <a16:creationId xmlns:a16="http://schemas.microsoft.com/office/drawing/2014/main" id="{E2E69BD9-42E6-4763-9D52-3586A4C3FB4C}"/>
              </a:ext>
            </a:extLst>
          </p:cNvPr>
          <p:cNvSpPr/>
          <p:nvPr/>
        </p:nvSpPr>
        <p:spPr>
          <a:xfrm>
            <a:off x="8516951" y="3683057"/>
            <a:ext cx="495719" cy="437429"/>
          </a:xfrm>
          <a:prstGeom prst="plus">
            <a:avLst/>
          </a:prstGeom>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1" name="Rectangle 10">
            <a:extLst>
              <a:ext uri="{FF2B5EF4-FFF2-40B4-BE49-F238E27FC236}">
                <a16:creationId xmlns:a16="http://schemas.microsoft.com/office/drawing/2014/main" id="{3DD0BD6A-0E3E-4063-BE0E-9497C1D518EE}"/>
              </a:ext>
            </a:extLst>
          </p:cNvPr>
          <p:cNvSpPr/>
          <p:nvPr/>
        </p:nvSpPr>
        <p:spPr>
          <a:xfrm>
            <a:off x="7233693" y="5412965"/>
            <a:ext cx="3422732" cy="646331"/>
          </a:xfrm>
          <a:prstGeom prst="rect">
            <a:avLst/>
          </a:prstGeom>
          <a:ln>
            <a:solidFill>
              <a:schemeClr val="accent2">
                <a:lumMod val="60000"/>
                <a:lumOff val="40000"/>
              </a:schemeClr>
            </a:solidFill>
          </a:ln>
        </p:spPr>
        <p:txBody>
          <a:bodyPr wrap="none">
            <a:spAutoFit/>
          </a:bodyPr>
          <a:lstStyle/>
          <a:p>
            <a:pPr marL="0" marR="0" lvl="0" indent="0" algn="l" defTabSz="457200" rtl="0" eaLnBrk="1" fontAlgn="auto" latinLnBrk="0" hangingPunct="1">
              <a:lnSpc>
                <a:spcPct val="100000"/>
              </a:lnSpc>
              <a:spcBef>
                <a:spcPts val="1000"/>
              </a:spcBef>
              <a:spcAft>
                <a:spcPts val="0"/>
              </a:spcAft>
              <a:buClr>
                <a:srgbClr val="A53010"/>
              </a:buClr>
              <a:buSzTx/>
              <a:buFontTx/>
              <a:buNone/>
              <a:tabLst/>
              <a:defRPr/>
            </a:pPr>
            <a:r>
              <a:rPr kumimoji="0" lang="en-US" sz="3600" b="1" i="0" u="none" strike="noStrike" kern="1200" cap="none" spc="0" normalizeH="0" baseline="0" noProof="0" dirty="0">
                <a:ln>
                  <a:noFill/>
                </a:ln>
                <a:solidFill>
                  <a:srgbClr val="DAA600"/>
                </a:solidFill>
                <a:effectLst/>
                <a:uLnTx/>
                <a:uFillTx/>
                <a:latin typeface="Century Gothic" panose="020B0502020202020204"/>
                <a:ea typeface="+mn-ea"/>
                <a:cs typeface="+mn-cs"/>
              </a:rPr>
              <a:t>aa</a:t>
            </a:r>
            <a:r>
              <a:rPr kumimoji="0" lang="en-US" sz="3600" b="1" i="0" u="none" strike="noStrike" kern="1200" cap="none" spc="0" normalizeH="0" baseline="0" noProof="0" dirty="0">
                <a:ln>
                  <a:noFill/>
                </a:ln>
                <a:solidFill>
                  <a:srgbClr val="F5CF2B"/>
                </a:solidFill>
                <a:effectLst/>
                <a:uLnTx/>
                <a:uFillTx/>
                <a:latin typeface="Century Gothic" panose="020B0502020202020204"/>
                <a:ea typeface="+mn-ea"/>
                <a:cs typeface="+mn-cs"/>
              </a:rPr>
              <a:t>     </a:t>
            </a:r>
            <a:r>
              <a:rPr kumimoji="0" lang="en-US" sz="3600" b="1"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 x       </a:t>
            </a:r>
            <a:r>
              <a:rPr kumimoji="0" lang="en-US" sz="3600" b="1" i="0" u="none" strike="noStrike" kern="1200" cap="none" spc="0" normalizeH="0" baseline="0" noProof="0" dirty="0">
                <a:ln>
                  <a:noFill/>
                </a:ln>
                <a:solidFill>
                  <a:srgbClr val="7030A0"/>
                </a:solidFill>
                <a:effectLst/>
                <a:uLnTx/>
                <a:uFillTx/>
                <a:latin typeface="Century Gothic" panose="020B0502020202020204"/>
                <a:ea typeface="+mn-ea"/>
                <a:cs typeface="+mn-cs"/>
              </a:rPr>
              <a:t>AA</a:t>
            </a:r>
            <a:endParaRPr kumimoji="0" lang="en-US" sz="3600" b="1"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312477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725" y="586544"/>
            <a:ext cx="5433475" cy="1280890"/>
          </a:xfrm>
        </p:spPr>
        <p:txBody>
          <a:bodyPr/>
          <a:lstStyle/>
          <a:p>
            <a:r>
              <a:rPr lang="en-US" dirty="0"/>
              <a:t>F</a:t>
            </a:r>
            <a:r>
              <a:rPr lang="en-US" baseline="-25000" dirty="0"/>
              <a:t>1</a:t>
            </a:r>
            <a:r>
              <a:rPr lang="en-US" dirty="0"/>
              <a:t> First Generation </a:t>
            </a:r>
            <a:r>
              <a:rPr lang="en-US" dirty="0" err="1"/>
              <a:t>Selu</a:t>
            </a:r>
            <a:endParaRPr lang="en-US" dirty="0"/>
          </a:p>
        </p:txBody>
      </p:sp>
      <p:graphicFrame>
        <p:nvGraphicFramePr>
          <p:cNvPr id="4" name="Table 3" descr="A punnett square, with 9 boxes. The top left box is grayed out. The other two boxes in the top row each have a small yellow a in them. The second row has, in the first box, a blue color large letter a, in the second box, one blue color large letter A and one small yellow a, and a blank box beneath the top row moving to the right. The last row has a large blue A in the first box and two empty boxes."/>
          <p:cNvGraphicFramePr>
            <a:graphicFrameLocks noGrp="1"/>
          </p:cNvGraphicFramePr>
          <p:nvPr>
            <p:extLst>
              <p:ext uri="{D42A27DB-BD31-4B8C-83A1-F6EECF244321}">
                <p14:modId xmlns:p14="http://schemas.microsoft.com/office/powerpoint/2010/main" val="1106878391"/>
              </p:ext>
            </p:extLst>
          </p:nvPr>
        </p:nvGraphicFramePr>
        <p:xfrm>
          <a:off x="2759789" y="2792490"/>
          <a:ext cx="3211804" cy="2943641"/>
        </p:xfrm>
        <a:graphic>
          <a:graphicData uri="http://schemas.openxmlformats.org/drawingml/2006/table">
            <a:tbl>
              <a:tblPr firstRow="1" bandRow="1">
                <a:tableStyleId>{5C22544A-7EE6-4342-B048-85BDC9FD1C3A}</a:tableStyleId>
              </a:tblPr>
              <a:tblGrid>
                <a:gridCol w="1605902">
                  <a:extLst>
                    <a:ext uri="{9D8B030D-6E8A-4147-A177-3AD203B41FA5}">
                      <a16:colId xmlns:a16="http://schemas.microsoft.com/office/drawing/2014/main" val="2759438009"/>
                    </a:ext>
                  </a:extLst>
                </a:gridCol>
                <a:gridCol w="1605902">
                  <a:extLst>
                    <a:ext uri="{9D8B030D-6E8A-4147-A177-3AD203B41FA5}">
                      <a16:colId xmlns:a16="http://schemas.microsoft.com/office/drawing/2014/main" val="2923622583"/>
                    </a:ext>
                  </a:extLst>
                </a:gridCol>
              </a:tblGrid>
              <a:tr h="1456196">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59641854"/>
                  </a:ext>
                </a:extLst>
              </a:tr>
              <a:tr h="1487445">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962428"/>
                  </a:ext>
                </a:extLst>
              </a:tr>
            </a:tbl>
          </a:graphicData>
        </a:graphic>
      </p:graphicFrame>
      <p:sp>
        <p:nvSpPr>
          <p:cNvPr id="6" name="Rectangle 5">
            <a:extLst>
              <a:ext uri="{C183D7F6-B498-43B3-948B-1728B52AA6E4}">
                <adec:decorative xmlns:adec="http://schemas.microsoft.com/office/drawing/2017/decorative" val="1"/>
              </a:ext>
            </a:extLst>
          </p:cNvPr>
          <p:cNvSpPr/>
          <p:nvPr/>
        </p:nvSpPr>
        <p:spPr>
          <a:xfrm>
            <a:off x="3525931" y="2176466"/>
            <a:ext cx="1880643"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Century Gothic" panose="020B0502020202020204"/>
                <a:ea typeface="+mn-ea"/>
                <a:cs typeface="+mn-cs"/>
              </a:rPr>
              <a:t>a          a</a:t>
            </a:r>
          </a:p>
        </p:txBody>
      </p:sp>
      <p:sp>
        <p:nvSpPr>
          <p:cNvPr id="7" name="TextBox 6">
            <a:extLst>
              <a:ext uri="{C183D7F6-B498-43B3-948B-1728B52AA6E4}">
                <adec:decorative xmlns:adec="http://schemas.microsoft.com/office/drawing/2017/decorative" val="1"/>
              </a:ext>
            </a:extLst>
          </p:cNvPr>
          <p:cNvSpPr txBox="1"/>
          <p:nvPr/>
        </p:nvSpPr>
        <p:spPr>
          <a:xfrm>
            <a:off x="2239347" y="3377682"/>
            <a:ext cx="487634" cy="58477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030A0"/>
                </a:solidFill>
                <a:effectLst/>
                <a:uLnTx/>
                <a:uFillTx/>
                <a:latin typeface="Century Gothic" panose="020B0502020202020204"/>
                <a:ea typeface="+mn-ea"/>
                <a:cs typeface="+mn-cs"/>
              </a:rPr>
              <a:t>A</a:t>
            </a: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pic>
        <p:nvPicPr>
          <p:cNvPr id="3" name="Picture 2" descr="Yellow Corn&#10;&#10;Yellow corn with two recessive alleles, represented as two lowercase &quot;a&quot;s colored yellow underneath" title="Yellow Corn">
            <a:extLst>
              <a:ext uri="{FF2B5EF4-FFF2-40B4-BE49-F238E27FC236}">
                <a16:creationId xmlns:a16="http://schemas.microsoft.com/office/drawing/2014/main" id="{9DF60A08-AD62-470C-A051-424251C3F693}"/>
              </a:ext>
            </a:extLst>
          </p:cNvPr>
          <p:cNvPicPr>
            <a:picLocks noChangeAspect="1"/>
          </p:cNvPicPr>
          <p:nvPr/>
        </p:nvPicPr>
        <p:blipFill>
          <a:blip r:embed="rId3"/>
          <a:stretch>
            <a:fillRect/>
          </a:stretch>
        </p:blipFill>
        <p:spPr>
          <a:xfrm>
            <a:off x="6283550" y="2989859"/>
            <a:ext cx="2164865" cy="2234936"/>
          </a:xfrm>
          <a:prstGeom prst="rect">
            <a:avLst/>
          </a:prstGeom>
          <a:ln>
            <a:noFill/>
          </a:ln>
          <a:effectLst>
            <a:outerShdw blurRad="292100" dist="139700" dir="2700000" algn="tl" rotWithShape="0">
              <a:srgbClr val="333333">
                <a:alpha val="65000"/>
              </a:srgbClr>
            </a:outerShdw>
          </a:effectLst>
        </p:spPr>
      </p:pic>
      <p:sp>
        <p:nvSpPr>
          <p:cNvPr id="9" name="Cross 8" descr="Plus icon">
            <a:extLst>
              <a:ext uri="{FF2B5EF4-FFF2-40B4-BE49-F238E27FC236}">
                <a16:creationId xmlns:a16="http://schemas.microsoft.com/office/drawing/2014/main" id="{E2E69BD9-42E6-4763-9D52-3586A4C3FB4C}"/>
              </a:ext>
            </a:extLst>
          </p:cNvPr>
          <p:cNvSpPr/>
          <p:nvPr/>
        </p:nvSpPr>
        <p:spPr>
          <a:xfrm>
            <a:off x="8496751" y="3727578"/>
            <a:ext cx="534572" cy="508036"/>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5" name="Picture 4" descr="Purple Corn&#10;&#10;Purple corn with two dominant alleles, represented as two uppercase &quot;A&quot;s colored purple underneath" title="Purple Corn">
            <a:extLst>
              <a:ext uri="{FF2B5EF4-FFF2-40B4-BE49-F238E27FC236}">
                <a16:creationId xmlns:a16="http://schemas.microsoft.com/office/drawing/2014/main" id="{FB92BF11-0881-453B-9C3A-EEE64D3774C7}"/>
              </a:ext>
            </a:extLst>
          </p:cNvPr>
          <p:cNvPicPr>
            <a:picLocks noChangeAspect="1"/>
          </p:cNvPicPr>
          <p:nvPr/>
        </p:nvPicPr>
        <p:blipFill>
          <a:blip r:embed="rId4"/>
          <a:stretch>
            <a:fillRect/>
          </a:stretch>
        </p:blipFill>
        <p:spPr>
          <a:xfrm>
            <a:off x="9333000" y="3142826"/>
            <a:ext cx="2213201" cy="2111679"/>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84E2DA85-5838-4BB5-BCD7-95865C97BA1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083841" y="4511554"/>
            <a:ext cx="798645" cy="859611"/>
          </a:xfrm>
          <a:prstGeom prst="rect">
            <a:avLst/>
          </a:prstGeom>
        </p:spPr>
      </p:pic>
      <p:pic>
        <p:nvPicPr>
          <p:cNvPr id="11" name="Picture 10">
            <a:extLst>
              <a:ext uri="{FF2B5EF4-FFF2-40B4-BE49-F238E27FC236}">
                <a16:creationId xmlns:a16="http://schemas.microsoft.com/office/drawing/2014/main" id="{D98F72E5-78EA-48F1-B410-F6AD2844756B}"/>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10385" y="2989859"/>
            <a:ext cx="1522465" cy="998737"/>
          </a:xfrm>
          <a:prstGeom prst="rect">
            <a:avLst/>
          </a:prstGeom>
        </p:spPr>
      </p:pic>
      <p:pic>
        <p:nvPicPr>
          <p:cNvPr id="12" name="Picture 11" descr="lowercase yellow aa X uppercase blue AA">
            <a:extLst>
              <a:ext uri="{FF2B5EF4-FFF2-40B4-BE49-F238E27FC236}">
                <a16:creationId xmlns:a16="http://schemas.microsoft.com/office/drawing/2014/main" id="{8FCB1FB3-D38B-46D4-940C-D5AB8C3898D6}"/>
              </a:ext>
            </a:extLst>
          </p:cNvPr>
          <p:cNvPicPr>
            <a:picLocks noChangeAspect="1"/>
          </p:cNvPicPr>
          <p:nvPr/>
        </p:nvPicPr>
        <p:blipFill>
          <a:blip r:embed="rId7"/>
          <a:stretch>
            <a:fillRect/>
          </a:stretch>
        </p:blipFill>
        <p:spPr>
          <a:xfrm>
            <a:off x="7067328" y="5254505"/>
            <a:ext cx="3755461" cy="963251"/>
          </a:xfrm>
          <a:prstGeom prst="rect">
            <a:avLst/>
          </a:prstGeom>
        </p:spPr>
      </p:pic>
    </p:spTree>
    <p:extLst>
      <p:ext uri="{BB962C8B-B14F-4D97-AF65-F5344CB8AC3E}">
        <p14:creationId xmlns:p14="http://schemas.microsoft.com/office/powerpoint/2010/main" val="669982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725" y="586544"/>
            <a:ext cx="5433475" cy="1280890"/>
          </a:xfrm>
        </p:spPr>
        <p:txBody>
          <a:bodyPr/>
          <a:lstStyle/>
          <a:p>
            <a:r>
              <a:rPr lang="en-US" dirty="0"/>
              <a:t>F</a:t>
            </a:r>
            <a:r>
              <a:rPr lang="en-US" baseline="-25000" dirty="0"/>
              <a:t>1</a:t>
            </a:r>
            <a:r>
              <a:rPr lang="en-US" dirty="0"/>
              <a:t> First Generation </a:t>
            </a:r>
            <a:r>
              <a:rPr lang="en-US" dirty="0" err="1"/>
              <a:t>Selu</a:t>
            </a:r>
            <a:endParaRPr lang="en-US" dirty="0"/>
          </a:p>
        </p:txBody>
      </p:sp>
      <p:graphicFrame>
        <p:nvGraphicFramePr>
          <p:cNvPr id="8" name="Table 7" descr="A punnett square with four boxes. Outside the box are two yellow, small letter A along the top boxes and outside the box going down are two blue Large letter A. The first box in the top left is filled in with a large Blue letter A and a small yellow letter a. The top box next to is has the same filling, representing 25% heterozygous in each box.">
            <a:extLst>
              <a:ext uri="{FF2B5EF4-FFF2-40B4-BE49-F238E27FC236}">
                <a16:creationId xmlns:a16="http://schemas.microsoft.com/office/drawing/2014/main" id="{58ED2D47-9DF3-43BF-AB52-861AADCC2109}"/>
              </a:ext>
            </a:extLst>
          </p:cNvPr>
          <p:cNvGraphicFramePr>
            <a:graphicFrameLocks noGrp="1"/>
          </p:cNvGraphicFramePr>
          <p:nvPr>
            <p:extLst>
              <p:ext uri="{D42A27DB-BD31-4B8C-83A1-F6EECF244321}">
                <p14:modId xmlns:p14="http://schemas.microsoft.com/office/powerpoint/2010/main" val="344932651"/>
              </p:ext>
            </p:extLst>
          </p:nvPr>
        </p:nvGraphicFramePr>
        <p:xfrm>
          <a:off x="2759789" y="2792490"/>
          <a:ext cx="3211804" cy="2943641"/>
        </p:xfrm>
        <a:graphic>
          <a:graphicData uri="http://schemas.openxmlformats.org/drawingml/2006/table">
            <a:tbl>
              <a:tblPr firstRow="1" bandRow="1">
                <a:tableStyleId>{5C22544A-7EE6-4342-B048-85BDC9FD1C3A}</a:tableStyleId>
              </a:tblPr>
              <a:tblGrid>
                <a:gridCol w="1605902">
                  <a:extLst>
                    <a:ext uri="{9D8B030D-6E8A-4147-A177-3AD203B41FA5}">
                      <a16:colId xmlns:a16="http://schemas.microsoft.com/office/drawing/2014/main" val="2759438009"/>
                    </a:ext>
                  </a:extLst>
                </a:gridCol>
                <a:gridCol w="1605902">
                  <a:extLst>
                    <a:ext uri="{9D8B030D-6E8A-4147-A177-3AD203B41FA5}">
                      <a16:colId xmlns:a16="http://schemas.microsoft.com/office/drawing/2014/main" val="2923622583"/>
                    </a:ext>
                  </a:extLst>
                </a:gridCol>
              </a:tblGrid>
              <a:tr h="1456196">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59641854"/>
                  </a:ext>
                </a:extLst>
              </a:tr>
              <a:tr h="1487445">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962428"/>
                  </a:ext>
                </a:extLst>
              </a:tr>
            </a:tbl>
          </a:graphicData>
        </a:graphic>
      </p:graphicFrame>
      <p:pic>
        <p:nvPicPr>
          <p:cNvPr id="3" name="Picture 2" descr="Yellow Corn&#10;&#10;Yellow corn with two recessive alleles, represented as two lowercase &quot;a&quot;s colored yellow underneath">
            <a:extLst>
              <a:ext uri="{FF2B5EF4-FFF2-40B4-BE49-F238E27FC236}">
                <a16:creationId xmlns:a16="http://schemas.microsoft.com/office/drawing/2014/main" id="{9DF60A08-AD62-470C-A051-424251C3F693}"/>
              </a:ext>
            </a:extLst>
          </p:cNvPr>
          <p:cNvPicPr>
            <a:picLocks noChangeAspect="1"/>
          </p:cNvPicPr>
          <p:nvPr/>
        </p:nvPicPr>
        <p:blipFill>
          <a:blip r:embed="rId3"/>
          <a:stretch>
            <a:fillRect/>
          </a:stretch>
        </p:blipFill>
        <p:spPr>
          <a:xfrm>
            <a:off x="6329022" y="3144303"/>
            <a:ext cx="2144451" cy="2233528"/>
          </a:xfrm>
          <a:prstGeom prst="rect">
            <a:avLst/>
          </a:prstGeom>
          <a:ln>
            <a:noFill/>
          </a:ln>
          <a:effectLst>
            <a:outerShdw blurRad="292100" dist="139700" dir="2700000" algn="tl" rotWithShape="0">
              <a:srgbClr val="333333">
                <a:alpha val="65000"/>
              </a:srgbClr>
            </a:outerShdw>
          </a:effectLst>
        </p:spPr>
      </p:pic>
      <p:sp>
        <p:nvSpPr>
          <p:cNvPr id="9" name="Cross 8" descr="Plus icon">
            <a:extLst>
              <a:ext uri="{FF2B5EF4-FFF2-40B4-BE49-F238E27FC236}">
                <a16:creationId xmlns:a16="http://schemas.microsoft.com/office/drawing/2014/main" id="{E2E69BD9-42E6-4763-9D52-3586A4C3FB4C}"/>
              </a:ext>
            </a:extLst>
          </p:cNvPr>
          <p:cNvSpPr/>
          <p:nvPr/>
        </p:nvSpPr>
        <p:spPr>
          <a:xfrm>
            <a:off x="8562884" y="3670069"/>
            <a:ext cx="534572" cy="508036"/>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5" name="Picture 4" descr="Purple Corn&#10;&#10;Purple corn with two dominant alleles, represented as two uppercase &quot;A&quot;s colored purple underneath">
            <a:extLst>
              <a:ext uri="{FF2B5EF4-FFF2-40B4-BE49-F238E27FC236}">
                <a16:creationId xmlns:a16="http://schemas.microsoft.com/office/drawing/2014/main" id="{FB92BF11-0881-453B-9C3A-EEE64D3774C7}"/>
              </a:ext>
            </a:extLst>
          </p:cNvPr>
          <p:cNvPicPr>
            <a:picLocks noChangeAspect="1"/>
          </p:cNvPicPr>
          <p:nvPr/>
        </p:nvPicPr>
        <p:blipFill>
          <a:blip r:embed="rId4"/>
          <a:stretch>
            <a:fillRect/>
          </a:stretch>
        </p:blipFill>
        <p:spPr>
          <a:xfrm>
            <a:off x="9267163" y="3144303"/>
            <a:ext cx="2293932" cy="2188706"/>
          </a:xfrm>
          <a:prstGeom prst="rect">
            <a:avLst/>
          </a:prstGeom>
          <a:ln>
            <a:noFill/>
          </a:ln>
          <a:effectLst>
            <a:outerShdw blurRad="292100" dist="139700" dir="2700000" algn="tl" rotWithShape="0">
              <a:srgbClr val="333333">
                <a:alpha val="65000"/>
              </a:srgbClr>
            </a:outerShdw>
          </a:effectLst>
        </p:spPr>
      </p:pic>
      <p:pic>
        <p:nvPicPr>
          <p:cNvPr id="13" name="Picture 12" descr="lowercase yellow aa X uppercase blue AA">
            <a:extLst>
              <a:ext uri="{FF2B5EF4-FFF2-40B4-BE49-F238E27FC236}">
                <a16:creationId xmlns:a16="http://schemas.microsoft.com/office/drawing/2014/main" id="{0D6C3E67-2FAF-4B70-A624-97A5CB377A7D}"/>
              </a:ext>
            </a:extLst>
          </p:cNvPr>
          <p:cNvPicPr>
            <a:picLocks noChangeAspect="1"/>
          </p:cNvPicPr>
          <p:nvPr/>
        </p:nvPicPr>
        <p:blipFill>
          <a:blip r:embed="rId5"/>
          <a:stretch>
            <a:fillRect/>
          </a:stretch>
        </p:blipFill>
        <p:spPr>
          <a:xfrm>
            <a:off x="7067328" y="5254505"/>
            <a:ext cx="3755461" cy="963251"/>
          </a:xfrm>
          <a:prstGeom prst="rect">
            <a:avLst/>
          </a:prstGeom>
        </p:spPr>
      </p:pic>
      <p:sp>
        <p:nvSpPr>
          <p:cNvPr id="18" name="Rectangle 17">
            <a:extLst>
              <a:ext uri="{FF2B5EF4-FFF2-40B4-BE49-F238E27FC236}">
                <a16:creationId xmlns:a16="http://schemas.microsoft.com/office/drawing/2014/main" id="{CC499227-421A-43E9-A4E0-BC4C5C622A26}"/>
              </a:ext>
              <a:ext uri="{C183D7F6-B498-43B3-948B-1728B52AA6E4}">
                <adec:decorative xmlns:adec="http://schemas.microsoft.com/office/drawing/2017/decorative" val="1"/>
              </a:ext>
            </a:extLst>
          </p:cNvPr>
          <p:cNvSpPr/>
          <p:nvPr/>
        </p:nvSpPr>
        <p:spPr>
          <a:xfrm>
            <a:off x="3525931" y="2176466"/>
            <a:ext cx="1880643" cy="584775"/>
          </a:xfrm>
          <a:prstGeom prst="rect">
            <a:avLst/>
          </a:prstGeom>
        </p:spPr>
        <p:txBody>
          <a:bodyPr wrap="none">
            <a:spAutoFit/>
          </a:bodyPr>
          <a:lstStyle/>
          <a:p>
            <a:r>
              <a:rPr lang="en-US" sz="3200" b="1" dirty="0">
                <a:solidFill>
                  <a:srgbClr val="FFC000"/>
                </a:solidFill>
              </a:rPr>
              <a:t>a          a</a:t>
            </a:r>
          </a:p>
        </p:txBody>
      </p:sp>
      <p:sp>
        <p:nvSpPr>
          <p:cNvPr id="20" name="TextBox 19">
            <a:extLst>
              <a:ext uri="{FF2B5EF4-FFF2-40B4-BE49-F238E27FC236}">
                <a16:creationId xmlns:a16="http://schemas.microsoft.com/office/drawing/2014/main" id="{287525F5-410C-4FCD-A361-B5FDFC948924}"/>
              </a:ext>
              <a:ext uri="{C183D7F6-B498-43B3-948B-1728B52AA6E4}">
                <adec:decorative xmlns:adec="http://schemas.microsoft.com/office/drawing/2017/decorative" val="1"/>
              </a:ext>
            </a:extLst>
          </p:cNvPr>
          <p:cNvSpPr txBox="1"/>
          <p:nvPr/>
        </p:nvSpPr>
        <p:spPr>
          <a:xfrm>
            <a:off x="2239347" y="3205154"/>
            <a:ext cx="487634" cy="584775"/>
          </a:xfrm>
          <a:prstGeom prst="rect">
            <a:avLst/>
          </a:prstGeom>
          <a:noFill/>
        </p:spPr>
        <p:txBody>
          <a:bodyPr wrap="none" rtlCol="0" anchor="t">
            <a:spAutoFit/>
          </a:bodyPr>
          <a:lstStyle/>
          <a:p>
            <a:r>
              <a:rPr lang="en-US" sz="3200" b="1" dirty="0">
                <a:solidFill>
                  <a:srgbClr val="7030A0"/>
                </a:solidFill>
              </a:rPr>
              <a:t>A</a:t>
            </a:r>
            <a:endParaRPr lang="en-US" dirty="0"/>
          </a:p>
        </p:txBody>
      </p:sp>
      <p:pic>
        <p:nvPicPr>
          <p:cNvPr id="22" name="Picture 21">
            <a:extLst>
              <a:ext uri="{FF2B5EF4-FFF2-40B4-BE49-F238E27FC236}">
                <a16:creationId xmlns:a16="http://schemas.microsoft.com/office/drawing/2014/main" id="{683FF5C7-7AE8-4335-8DB9-5FB91C77208A}"/>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10385" y="2989859"/>
            <a:ext cx="1522465" cy="998737"/>
          </a:xfrm>
          <a:prstGeom prst="rect">
            <a:avLst/>
          </a:prstGeom>
        </p:spPr>
      </p:pic>
      <p:pic>
        <p:nvPicPr>
          <p:cNvPr id="24" name="Picture 23">
            <a:extLst>
              <a:ext uri="{FF2B5EF4-FFF2-40B4-BE49-F238E27FC236}">
                <a16:creationId xmlns:a16="http://schemas.microsoft.com/office/drawing/2014/main" id="{65990F56-ACE9-43C3-9A8E-9D827772649D}"/>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61130" y="2985720"/>
            <a:ext cx="1553263" cy="1018941"/>
          </a:xfrm>
          <a:prstGeom prst="rect">
            <a:avLst/>
          </a:prstGeom>
        </p:spPr>
      </p:pic>
      <p:sp>
        <p:nvSpPr>
          <p:cNvPr id="32" name="TextBox 31">
            <a:extLst>
              <a:ext uri="{FF2B5EF4-FFF2-40B4-BE49-F238E27FC236}">
                <a16:creationId xmlns:a16="http://schemas.microsoft.com/office/drawing/2014/main" id="{652C341A-8BC9-4AEF-94D8-1F0FE3142BFE}"/>
              </a:ext>
              <a:ext uri="{C183D7F6-B498-43B3-948B-1728B52AA6E4}">
                <adec:decorative xmlns:adec="http://schemas.microsoft.com/office/drawing/2017/decorative" val="1"/>
              </a:ext>
            </a:extLst>
          </p:cNvPr>
          <p:cNvSpPr txBox="1"/>
          <p:nvPr/>
        </p:nvSpPr>
        <p:spPr>
          <a:xfrm>
            <a:off x="2239346" y="4614134"/>
            <a:ext cx="487634" cy="584775"/>
          </a:xfrm>
          <a:prstGeom prst="rect">
            <a:avLst/>
          </a:prstGeom>
          <a:noFill/>
        </p:spPr>
        <p:txBody>
          <a:bodyPr wrap="none" rtlCol="0" anchor="t">
            <a:spAutoFit/>
          </a:bodyPr>
          <a:lstStyle/>
          <a:p>
            <a:r>
              <a:rPr lang="en-US" sz="3200" b="1" dirty="0">
                <a:solidFill>
                  <a:srgbClr val="7030A0"/>
                </a:solidFill>
              </a:rPr>
              <a:t>A</a:t>
            </a:r>
            <a:endParaRPr lang="en-US" dirty="0"/>
          </a:p>
        </p:txBody>
      </p:sp>
    </p:spTree>
    <p:extLst>
      <p:ext uri="{BB962C8B-B14F-4D97-AF65-F5344CB8AC3E}">
        <p14:creationId xmlns:p14="http://schemas.microsoft.com/office/powerpoint/2010/main" val="32673158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725" y="586544"/>
            <a:ext cx="5433475" cy="1280890"/>
          </a:xfrm>
        </p:spPr>
        <p:txBody>
          <a:bodyPr/>
          <a:lstStyle/>
          <a:p>
            <a:r>
              <a:rPr lang="en-US" dirty="0"/>
              <a:t>F</a:t>
            </a:r>
            <a:r>
              <a:rPr lang="en-US" baseline="-25000" dirty="0"/>
              <a:t>1</a:t>
            </a:r>
            <a:r>
              <a:rPr lang="en-US" dirty="0"/>
              <a:t> First Generation </a:t>
            </a:r>
            <a:r>
              <a:rPr lang="en-US" dirty="0" err="1"/>
              <a:t>Selu</a:t>
            </a:r>
            <a:endParaRPr lang="en-US" dirty="0"/>
          </a:p>
        </p:txBody>
      </p:sp>
      <p:graphicFrame>
        <p:nvGraphicFramePr>
          <p:cNvPr id="17" name="Table 16" descr="A punnett square with four boxes. Outside the box are two yellow, small letter A along the top boxes and outside the box going down are two blue Large letter A. The first box in the top left is filled in with a large Blue letter A and a small yellow letter a.  The top box next to is has the same filling. The first box in the second row is filled with a large Blue letter A and a small yellow letter a. Each filled in box represents 25% heterozygous.">
            <a:extLst>
              <a:ext uri="{FF2B5EF4-FFF2-40B4-BE49-F238E27FC236}">
                <a16:creationId xmlns:a16="http://schemas.microsoft.com/office/drawing/2014/main" id="{02DA8831-6CF0-41A1-82C5-313E72AB9593}"/>
              </a:ext>
            </a:extLst>
          </p:cNvPr>
          <p:cNvGraphicFramePr>
            <a:graphicFrameLocks noGrp="1"/>
          </p:cNvGraphicFramePr>
          <p:nvPr>
            <p:extLst>
              <p:ext uri="{D42A27DB-BD31-4B8C-83A1-F6EECF244321}">
                <p14:modId xmlns:p14="http://schemas.microsoft.com/office/powerpoint/2010/main" val="4087708625"/>
              </p:ext>
            </p:extLst>
          </p:nvPr>
        </p:nvGraphicFramePr>
        <p:xfrm>
          <a:off x="2759789" y="2792490"/>
          <a:ext cx="3211804" cy="2943641"/>
        </p:xfrm>
        <a:graphic>
          <a:graphicData uri="http://schemas.openxmlformats.org/drawingml/2006/table">
            <a:tbl>
              <a:tblPr firstRow="1" bandRow="1">
                <a:tableStyleId>{5C22544A-7EE6-4342-B048-85BDC9FD1C3A}</a:tableStyleId>
              </a:tblPr>
              <a:tblGrid>
                <a:gridCol w="1605902">
                  <a:extLst>
                    <a:ext uri="{9D8B030D-6E8A-4147-A177-3AD203B41FA5}">
                      <a16:colId xmlns:a16="http://schemas.microsoft.com/office/drawing/2014/main" val="2759438009"/>
                    </a:ext>
                  </a:extLst>
                </a:gridCol>
                <a:gridCol w="1605902">
                  <a:extLst>
                    <a:ext uri="{9D8B030D-6E8A-4147-A177-3AD203B41FA5}">
                      <a16:colId xmlns:a16="http://schemas.microsoft.com/office/drawing/2014/main" val="2923622583"/>
                    </a:ext>
                  </a:extLst>
                </a:gridCol>
              </a:tblGrid>
              <a:tr h="1456196">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59641854"/>
                  </a:ext>
                </a:extLst>
              </a:tr>
              <a:tr h="1487445">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962428"/>
                  </a:ext>
                </a:extLst>
              </a:tr>
            </a:tbl>
          </a:graphicData>
        </a:graphic>
      </p:graphicFrame>
      <p:sp>
        <p:nvSpPr>
          <p:cNvPr id="19" name="Rectangle 18">
            <a:extLst>
              <a:ext uri="{FF2B5EF4-FFF2-40B4-BE49-F238E27FC236}">
                <a16:creationId xmlns:a16="http://schemas.microsoft.com/office/drawing/2014/main" id="{0526A8E9-6840-41E9-9C27-E93D5BCA928C}"/>
              </a:ext>
              <a:ext uri="{C183D7F6-B498-43B3-948B-1728B52AA6E4}">
                <adec:decorative xmlns:adec="http://schemas.microsoft.com/office/drawing/2017/decorative" val="1"/>
              </a:ext>
            </a:extLst>
          </p:cNvPr>
          <p:cNvSpPr/>
          <p:nvPr/>
        </p:nvSpPr>
        <p:spPr>
          <a:xfrm>
            <a:off x="3525931" y="2176466"/>
            <a:ext cx="1880643" cy="584775"/>
          </a:xfrm>
          <a:prstGeom prst="rect">
            <a:avLst/>
          </a:prstGeom>
        </p:spPr>
        <p:txBody>
          <a:bodyPr wrap="none">
            <a:spAutoFit/>
          </a:bodyPr>
          <a:lstStyle/>
          <a:p>
            <a:r>
              <a:rPr lang="en-US" sz="3200" b="1" dirty="0">
                <a:solidFill>
                  <a:srgbClr val="FFC000"/>
                </a:solidFill>
              </a:rPr>
              <a:t>a          a</a:t>
            </a:r>
          </a:p>
        </p:txBody>
      </p:sp>
      <p:sp>
        <p:nvSpPr>
          <p:cNvPr id="21" name="TextBox 20">
            <a:extLst>
              <a:ext uri="{FF2B5EF4-FFF2-40B4-BE49-F238E27FC236}">
                <a16:creationId xmlns:a16="http://schemas.microsoft.com/office/drawing/2014/main" id="{919749DD-C85E-4D3F-95A3-459E8DA2C406}"/>
              </a:ext>
              <a:ext uri="{C183D7F6-B498-43B3-948B-1728B52AA6E4}">
                <adec:decorative xmlns:adec="http://schemas.microsoft.com/office/drawing/2017/decorative" val="1"/>
              </a:ext>
            </a:extLst>
          </p:cNvPr>
          <p:cNvSpPr txBox="1"/>
          <p:nvPr/>
        </p:nvSpPr>
        <p:spPr>
          <a:xfrm>
            <a:off x="2239347" y="3205154"/>
            <a:ext cx="487634" cy="584775"/>
          </a:xfrm>
          <a:prstGeom prst="rect">
            <a:avLst/>
          </a:prstGeom>
          <a:noFill/>
        </p:spPr>
        <p:txBody>
          <a:bodyPr wrap="none" rtlCol="0" anchor="t">
            <a:spAutoFit/>
          </a:bodyPr>
          <a:lstStyle/>
          <a:p>
            <a:r>
              <a:rPr lang="en-US" sz="3200" b="1" dirty="0">
                <a:solidFill>
                  <a:srgbClr val="7030A0"/>
                </a:solidFill>
              </a:rPr>
              <a:t>A</a:t>
            </a:r>
            <a:endParaRPr lang="en-US" dirty="0"/>
          </a:p>
        </p:txBody>
      </p:sp>
      <p:pic>
        <p:nvPicPr>
          <p:cNvPr id="23" name="Picture 22">
            <a:extLst>
              <a:ext uri="{FF2B5EF4-FFF2-40B4-BE49-F238E27FC236}">
                <a16:creationId xmlns:a16="http://schemas.microsoft.com/office/drawing/2014/main" id="{4FA0BE5D-42EA-475C-AEA1-6CE037FDAD8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0385" y="2989859"/>
            <a:ext cx="1522465" cy="998737"/>
          </a:xfrm>
          <a:prstGeom prst="rect">
            <a:avLst/>
          </a:prstGeom>
        </p:spPr>
      </p:pic>
      <p:pic>
        <p:nvPicPr>
          <p:cNvPr id="25" name="Picture 24">
            <a:extLst>
              <a:ext uri="{FF2B5EF4-FFF2-40B4-BE49-F238E27FC236}">
                <a16:creationId xmlns:a16="http://schemas.microsoft.com/office/drawing/2014/main" id="{472A4A5D-C0D8-48F3-A7DE-07F227873B3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1130" y="2985720"/>
            <a:ext cx="1553263" cy="1018941"/>
          </a:xfrm>
          <a:prstGeom prst="rect">
            <a:avLst/>
          </a:prstGeom>
        </p:spPr>
      </p:pic>
      <p:pic>
        <p:nvPicPr>
          <p:cNvPr id="27" name="Picture 26">
            <a:extLst>
              <a:ext uri="{FF2B5EF4-FFF2-40B4-BE49-F238E27FC236}">
                <a16:creationId xmlns:a16="http://schemas.microsoft.com/office/drawing/2014/main" id="{BBDC9574-C43B-4A71-A5B4-C07AA771D1A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789141" y="4404592"/>
            <a:ext cx="1554615" cy="1018120"/>
          </a:xfrm>
          <a:prstGeom prst="rect">
            <a:avLst/>
          </a:prstGeom>
        </p:spPr>
      </p:pic>
      <p:sp>
        <p:nvSpPr>
          <p:cNvPr id="33" name="TextBox 32">
            <a:extLst>
              <a:ext uri="{FF2B5EF4-FFF2-40B4-BE49-F238E27FC236}">
                <a16:creationId xmlns:a16="http://schemas.microsoft.com/office/drawing/2014/main" id="{777CDD2F-CD08-4009-AF35-E7C4AA9E351E}"/>
              </a:ext>
              <a:ext uri="{C183D7F6-B498-43B3-948B-1728B52AA6E4}">
                <adec:decorative xmlns:adec="http://schemas.microsoft.com/office/drawing/2017/decorative" val="1"/>
              </a:ext>
            </a:extLst>
          </p:cNvPr>
          <p:cNvSpPr txBox="1"/>
          <p:nvPr/>
        </p:nvSpPr>
        <p:spPr>
          <a:xfrm>
            <a:off x="2239346" y="4614134"/>
            <a:ext cx="487634" cy="584775"/>
          </a:xfrm>
          <a:prstGeom prst="rect">
            <a:avLst/>
          </a:prstGeom>
          <a:noFill/>
        </p:spPr>
        <p:txBody>
          <a:bodyPr wrap="none" rtlCol="0" anchor="t">
            <a:spAutoFit/>
          </a:bodyPr>
          <a:lstStyle/>
          <a:p>
            <a:r>
              <a:rPr lang="en-US" sz="3200" b="1" dirty="0">
                <a:solidFill>
                  <a:srgbClr val="7030A0"/>
                </a:solidFill>
              </a:rPr>
              <a:t>A</a:t>
            </a:r>
            <a:endParaRPr lang="en-US" dirty="0"/>
          </a:p>
        </p:txBody>
      </p:sp>
      <p:pic>
        <p:nvPicPr>
          <p:cNvPr id="8" name="Picture 7" descr="Yellow corn with two recessive alleles, represented as two lowercase &quot;a&quot;s colored yellow underneath" title="Yellow Corn">
            <a:extLst>
              <a:ext uri="{FF2B5EF4-FFF2-40B4-BE49-F238E27FC236}">
                <a16:creationId xmlns:a16="http://schemas.microsoft.com/office/drawing/2014/main" id="{7466C89C-508F-49A6-9E80-D0B1D3C774D6}"/>
              </a:ext>
            </a:extLst>
          </p:cNvPr>
          <p:cNvPicPr>
            <a:picLocks noChangeAspect="1"/>
          </p:cNvPicPr>
          <p:nvPr/>
        </p:nvPicPr>
        <p:blipFill>
          <a:blip r:embed="rId5"/>
          <a:stretch>
            <a:fillRect/>
          </a:stretch>
        </p:blipFill>
        <p:spPr>
          <a:xfrm>
            <a:off x="6283550" y="2989859"/>
            <a:ext cx="2164865" cy="2234936"/>
          </a:xfrm>
          <a:prstGeom prst="rect">
            <a:avLst/>
          </a:prstGeom>
          <a:ln>
            <a:noFill/>
          </a:ln>
          <a:effectLst>
            <a:outerShdw blurRad="292100" dist="139700" dir="2700000" algn="tl" rotWithShape="0">
              <a:srgbClr val="333333">
                <a:alpha val="65000"/>
              </a:srgbClr>
            </a:outerShdw>
          </a:effectLst>
        </p:spPr>
      </p:pic>
      <p:sp>
        <p:nvSpPr>
          <p:cNvPr id="11" name="Cross 10" descr="Plus icon">
            <a:extLst>
              <a:ext uri="{FF2B5EF4-FFF2-40B4-BE49-F238E27FC236}">
                <a16:creationId xmlns:a16="http://schemas.microsoft.com/office/drawing/2014/main" id="{615BFD63-31C0-46A0-B70D-68C2C7FF59F4}"/>
              </a:ext>
            </a:extLst>
          </p:cNvPr>
          <p:cNvSpPr/>
          <p:nvPr/>
        </p:nvSpPr>
        <p:spPr>
          <a:xfrm>
            <a:off x="8496751" y="3727578"/>
            <a:ext cx="534572" cy="508036"/>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0" name="Picture 9" descr="Purple corn with two dominant alleles, represented as two uppercase &quot;A&quot;s colored purple underneath&#10;" title="Purple Corn">
            <a:extLst>
              <a:ext uri="{FF2B5EF4-FFF2-40B4-BE49-F238E27FC236}">
                <a16:creationId xmlns:a16="http://schemas.microsoft.com/office/drawing/2014/main" id="{6DC601CD-9C94-4AE2-BDDE-672D8524D40B}"/>
              </a:ext>
            </a:extLst>
          </p:cNvPr>
          <p:cNvPicPr>
            <a:picLocks noChangeAspect="1"/>
          </p:cNvPicPr>
          <p:nvPr/>
        </p:nvPicPr>
        <p:blipFill>
          <a:blip r:embed="rId6"/>
          <a:stretch>
            <a:fillRect/>
          </a:stretch>
        </p:blipFill>
        <p:spPr>
          <a:xfrm>
            <a:off x="9333000" y="3142826"/>
            <a:ext cx="2213201" cy="2111679"/>
          </a:xfrm>
          <a:prstGeom prst="rect">
            <a:avLst/>
          </a:prstGeom>
          <a:ln>
            <a:noFill/>
          </a:ln>
          <a:effectLst>
            <a:outerShdw blurRad="292100" dist="139700" dir="2700000" algn="tl" rotWithShape="0">
              <a:srgbClr val="333333">
                <a:alpha val="65000"/>
              </a:srgbClr>
            </a:outerShdw>
          </a:effectLst>
        </p:spPr>
      </p:pic>
      <p:pic>
        <p:nvPicPr>
          <p:cNvPr id="13" name="Picture 12" descr="lowercase yellow aa X uppercase blue AA">
            <a:extLst>
              <a:ext uri="{FF2B5EF4-FFF2-40B4-BE49-F238E27FC236}">
                <a16:creationId xmlns:a16="http://schemas.microsoft.com/office/drawing/2014/main" id="{D873ECD9-DB31-47D7-AA6D-47411C4966BF}"/>
              </a:ext>
            </a:extLst>
          </p:cNvPr>
          <p:cNvPicPr>
            <a:picLocks noChangeAspect="1"/>
          </p:cNvPicPr>
          <p:nvPr/>
        </p:nvPicPr>
        <p:blipFill>
          <a:blip r:embed="rId7"/>
          <a:stretch>
            <a:fillRect/>
          </a:stretch>
        </p:blipFill>
        <p:spPr>
          <a:xfrm>
            <a:off x="7067328" y="5254505"/>
            <a:ext cx="3755461" cy="963251"/>
          </a:xfrm>
          <a:prstGeom prst="rect">
            <a:avLst/>
          </a:prstGeom>
        </p:spPr>
      </p:pic>
    </p:spTree>
    <p:extLst>
      <p:ext uri="{BB962C8B-B14F-4D97-AF65-F5344CB8AC3E}">
        <p14:creationId xmlns:p14="http://schemas.microsoft.com/office/powerpoint/2010/main" val="15088098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725" y="586544"/>
            <a:ext cx="5433475" cy="1280890"/>
          </a:xfrm>
        </p:spPr>
        <p:txBody>
          <a:bodyPr/>
          <a:lstStyle/>
          <a:p>
            <a:r>
              <a:rPr lang="en-US" dirty="0"/>
              <a:t>F</a:t>
            </a:r>
            <a:r>
              <a:rPr lang="en-US" baseline="-25000" dirty="0"/>
              <a:t>1</a:t>
            </a:r>
            <a:r>
              <a:rPr lang="en-US" dirty="0"/>
              <a:t> First Generation </a:t>
            </a:r>
            <a:r>
              <a:rPr lang="en-US" dirty="0" err="1"/>
              <a:t>Selu</a:t>
            </a:r>
            <a:endParaRPr lang="en-US" dirty="0"/>
          </a:p>
        </p:txBody>
      </p:sp>
      <p:graphicFrame>
        <p:nvGraphicFramePr>
          <p:cNvPr id="18" name="Table 17" descr="A punnett square with four boxes. Outside the box are two yellow, small letter A along the top boxes and outside the box going down are two blue Large letter A. The first box in the top left is filled in with a large Blue letter A and a small yellow letter a.  The top box next to is has the same filling. The first box in the second row is filled with a large Blue letter A and a small yellow letter a. The box next to it on the bottom right has the same filling. Each filled in box represents 25% heterozygous.">
            <a:extLst>
              <a:ext uri="{FF2B5EF4-FFF2-40B4-BE49-F238E27FC236}">
                <a16:creationId xmlns:a16="http://schemas.microsoft.com/office/drawing/2014/main" id="{CAF996CA-F815-40EA-BE1E-0F57E7A0FDA1}"/>
              </a:ext>
            </a:extLst>
          </p:cNvPr>
          <p:cNvGraphicFramePr>
            <a:graphicFrameLocks noGrp="1"/>
          </p:cNvGraphicFramePr>
          <p:nvPr>
            <p:extLst>
              <p:ext uri="{D42A27DB-BD31-4B8C-83A1-F6EECF244321}">
                <p14:modId xmlns:p14="http://schemas.microsoft.com/office/powerpoint/2010/main" val="1212249647"/>
              </p:ext>
            </p:extLst>
          </p:nvPr>
        </p:nvGraphicFramePr>
        <p:xfrm>
          <a:off x="2759789" y="2792490"/>
          <a:ext cx="3211804" cy="2943641"/>
        </p:xfrm>
        <a:graphic>
          <a:graphicData uri="http://schemas.openxmlformats.org/drawingml/2006/table">
            <a:tbl>
              <a:tblPr firstRow="1" bandRow="1">
                <a:tableStyleId>{5C22544A-7EE6-4342-B048-85BDC9FD1C3A}</a:tableStyleId>
              </a:tblPr>
              <a:tblGrid>
                <a:gridCol w="1605902">
                  <a:extLst>
                    <a:ext uri="{9D8B030D-6E8A-4147-A177-3AD203B41FA5}">
                      <a16:colId xmlns:a16="http://schemas.microsoft.com/office/drawing/2014/main" val="2759438009"/>
                    </a:ext>
                  </a:extLst>
                </a:gridCol>
                <a:gridCol w="1605902">
                  <a:extLst>
                    <a:ext uri="{9D8B030D-6E8A-4147-A177-3AD203B41FA5}">
                      <a16:colId xmlns:a16="http://schemas.microsoft.com/office/drawing/2014/main" val="2923622583"/>
                    </a:ext>
                  </a:extLst>
                </a:gridCol>
              </a:tblGrid>
              <a:tr h="1456196">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59641854"/>
                  </a:ext>
                </a:extLst>
              </a:tr>
              <a:tr h="1487445">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962428"/>
                  </a:ext>
                </a:extLst>
              </a:tr>
            </a:tbl>
          </a:graphicData>
        </a:graphic>
      </p:graphicFrame>
      <p:sp>
        <p:nvSpPr>
          <p:cNvPr id="20" name="Rectangle 19">
            <a:extLst>
              <a:ext uri="{FF2B5EF4-FFF2-40B4-BE49-F238E27FC236}">
                <a16:creationId xmlns:a16="http://schemas.microsoft.com/office/drawing/2014/main" id="{FEF5E195-DD65-46C3-8796-73EADB175959}"/>
              </a:ext>
              <a:ext uri="{C183D7F6-B498-43B3-948B-1728B52AA6E4}">
                <adec:decorative xmlns:adec="http://schemas.microsoft.com/office/drawing/2017/decorative" val="1"/>
              </a:ext>
            </a:extLst>
          </p:cNvPr>
          <p:cNvSpPr/>
          <p:nvPr/>
        </p:nvSpPr>
        <p:spPr>
          <a:xfrm>
            <a:off x="3525931" y="2176466"/>
            <a:ext cx="1880643" cy="584775"/>
          </a:xfrm>
          <a:prstGeom prst="rect">
            <a:avLst/>
          </a:prstGeom>
        </p:spPr>
        <p:txBody>
          <a:bodyPr wrap="none">
            <a:spAutoFit/>
          </a:bodyPr>
          <a:lstStyle/>
          <a:p>
            <a:r>
              <a:rPr lang="en-US" sz="3200" b="1" dirty="0">
                <a:solidFill>
                  <a:srgbClr val="FFC000"/>
                </a:solidFill>
              </a:rPr>
              <a:t>a          a</a:t>
            </a:r>
          </a:p>
        </p:txBody>
      </p:sp>
      <p:sp>
        <p:nvSpPr>
          <p:cNvPr id="22" name="TextBox 21">
            <a:extLst>
              <a:ext uri="{FF2B5EF4-FFF2-40B4-BE49-F238E27FC236}">
                <a16:creationId xmlns:a16="http://schemas.microsoft.com/office/drawing/2014/main" id="{CF786230-0A75-4B68-99FD-3FFF06EDAC3A}"/>
              </a:ext>
              <a:ext uri="{C183D7F6-B498-43B3-948B-1728B52AA6E4}">
                <adec:decorative xmlns:adec="http://schemas.microsoft.com/office/drawing/2017/decorative" val="1"/>
              </a:ext>
            </a:extLst>
          </p:cNvPr>
          <p:cNvSpPr txBox="1"/>
          <p:nvPr/>
        </p:nvSpPr>
        <p:spPr>
          <a:xfrm>
            <a:off x="2239347" y="3205154"/>
            <a:ext cx="487634" cy="584775"/>
          </a:xfrm>
          <a:prstGeom prst="rect">
            <a:avLst/>
          </a:prstGeom>
          <a:noFill/>
        </p:spPr>
        <p:txBody>
          <a:bodyPr wrap="none" rtlCol="0" anchor="t">
            <a:spAutoFit/>
          </a:bodyPr>
          <a:lstStyle/>
          <a:p>
            <a:r>
              <a:rPr lang="en-US" sz="3200" b="1" dirty="0">
                <a:solidFill>
                  <a:srgbClr val="7030A0"/>
                </a:solidFill>
              </a:rPr>
              <a:t>A</a:t>
            </a:r>
            <a:endParaRPr lang="en-US" dirty="0"/>
          </a:p>
        </p:txBody>
      </p:sp>
      <p:pic>
        <p:nvPicPr>
          <p:cNvPr id="24" name="Picture 23">
            <a:extLst>
              <a:ext uri="{FF2B5EF4-FFF2-40B4-BE49-F238E27FC236}">
                <a16:creationId xmlns:a16="http://schemas.microsoft.com/office/drawing/2014/main" id="{EB1416AD-9087-4568-971A-9979920E0BC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0385" y="2989859"/>
            <a:ext cx="1522465" cy="998737"/>
          </a:xfrm>
          <a:prstGeom prst="rect">
            <a:avLst/>
          </a:prstGeom>
        </p:spPr>
      </p:pic>
      <p:pic>
        <p:nvPicPr>
          <p:cNvPr id="26" name="Picture 25">
            <a:extLst>
              <a:ext uri="{FF2B5EF4-FFF2-40B4-BE49-F238E27FC236}">
                <a16:creationId xmlns:a16="http://schemas.microsoft.com/office/drawing/2014/main" id="{C5452AD6-7B5F-45FE-B8DE-4803889869D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1130" y="2985720"/>
            <a:ext cx="1553263" cy="1018941"/>
          </a:xfrm>
          <a:prstGeom prst="rect">
            <a:avLst/>
          </a:prstGeom>
        </p:spPr>
      </p:pic>
      <p:pic>
        <p:nvPicPr>
          <p:cNvPr id="28" name="Picture 27">
            <a:extLst>
              <a:ext uri="{FF2B5EF4-FFF2-40B4-BE49-F238E27FC236}">
                <a16:creationId xmlns:a16="http://schemas.microsoft.com/office/drawing/2014/main" id="{E9E55A17-DD20-40E0-ADAB-EE81607AADC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789141" y="4404592"/>
            <a:ext cx="1554615" cy="1018120"/>
          </a:xfrm>
          <a:prstGeom prst="rect">
            <a:avLst/>
          </a:prstGeom>
        </p:spPr>
      </p:pic>
      <p:pic>
        <p:nvPicPr>
          <p:cNvPr id="30" name="Picture 29">
            <a:extLst>
              <a:ext uri="{FF2B5EF4-FFF2-40B4-BE49-F238E27FC236}">
                <a16:creationId xmlns:a16="http://schemas.microsoft.com/office/drawing/2014/main" id="{B6B85DDB-7620-4693-8152-40DD734ABE3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447395" y="4404592"/>
            <a:ext cx="1468351" cy="1018120"/>
          </a:xfrm>
          <a:prstGeom prst="rect">
            <a:avLst/>
          </a:prstGeom>
        </p:spPr>
      </p:pic>
      <p:sp>
        <p:nvSpPr>
          <p:cNvPr id="34" name="TextBox 33">
            <a:extLst>
              <a:ext uri="{FF2B5EF4-FFF2-40B4-BE49-F238E27FC236}">
                <a16:creationId xmlns:a16="http://schemas.microsoft.com/office/drawing/2014/main" id="{05C05665-2B5A-4277-896C-DF20FF496141}"/>
              </a:ext>
              <a:ext uri="{C183D7F6-B498-43B3-948B-1728B52AA6E4}">
                <adec:decorative xmlns:adec="http://schemas.microsoft.com/office/drawing/2017/decorative" val="1"/>
              </a:ext>
            </a:extLst>
          </p:cNvPr>
          <p:cNvSpPr txBox="1"/>
          <p:nvPr/>
        </p:nvSpPr>
        <p:spPr>
          <a:xfrm>
            <a:off x="2239346" y="4614134"/>
            <a:ext cx="487634" cy="584775"/>
          </a:xfrm>
          <a:prstGeom prst="rect">
            <a:avLst/>
          </a:prstGeom>
          <a:noFill/>
        </p:spPr>
        <p:txBody>
          <a:bodyPr wrap="none" rtlCol="0" anchor="t">
            <a:spAutoFit/>
          </a:bodyPr>
          <a:lstStyle/>
          <a:p>
            <a:r>
              <a:rPr lang="en-US" sz="3200" b="1" dirty="0">
                <a:solidFill>
                  <a:srgbClr val="7030A0"/>
                </a:solidFill>
              </a:rPr>
              <a:t>A</a:t>
            </a:r>
            <a:endParaRPr lang="en-US" dirty="0"/>
          </a:p>
        </p:txBody>
      </p:sp>
      <p:pic>
        <p:nvPicPr>
          <p:cNvPr id="4" name="Picture 3" descr="Yellow corn with two recessive alleles, represented as two lowercase &quot;a&quot;s colored yellow underneath" title="Yellow Corn">
            <a:extLst>
              <a:ext uri="{FF2B5EF4-FFF2-40B4-BE49-F238E27FC236}">
                <a16:creationId xmlns:a16="http://schemas.microsoft.com/office/drawing/2014/main" id="{8D8F911B-9BFC-4E81-B252-2C01A7AA68B7}"/>
              </a:ext>
            </a:extLst>
          </p:cNvPr>
          <p:cNvPicPr>
            <a:picLocks noChangeAspect="1"/>
          </p:cNvPicPr>
          <p:nvPr/>
        </p:nvPicPr>
        <p:blipFill>
          <a:blip r:embed="rId5"/>
          <a:stretch>
            <a:fillRect/>
          </a:stretch>
        </p:blipFill>
        <p:spPr>
          <a:xfrm>
            <a:off x="6283550" y="2989859"/>
            <a:ext cx="2164865" cy="2234936"/>
          </a:xfrm>
          <a:prstGeom prst="rect">
            <a:avLst/>
          </a:prstGeom>
          <a:ln>
            <a:noFill/>
          </a:ln>
          <a:effectLst>
            <a:outerShdw blurRad="292100" dist="139700" dir="2700000" algn="tl" rotWithShape="0">
              <a:srgbClr val="333333">
                <a:alpha val="65000"/>
              </a:srgbClr>
            </a:outerShdw>
          </a:effectLst>
        </p:spPr>
      </p:pic>
      <p:sp>
        <p:nvSpPr>
          <p:cNvPr id="7" name="Cross 6" descr="Plus icon">
            <a:extLst>
              <a:ext uri="{FF2B5EF4-FFF2-40B4-BE49-F238E27FC236}">
                <a16:creationId xmlns:a16="http://schemas.microsoft.com/office/drawing/2014/main" id="{D4C70C29-B26E-407D-B4EB-FA2EB125ED2A}"/>
              </a:ext>
            </a:extLst>
          </p:cNvPr>
          <p:cNvSpPr/>
          <p:nvPr/>
        </p:nvSpPr>
        <p:spPr>
          <a:xfrm>
            <a:off x="8496751" y="3727578"/>
            <a:ext cx="534572" cy="508036"/>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6" name="Picture 5" descr="Purple corn with two dominant alleles, represented as two uppercase &quot;A&quot;s colored purple underneath&#10;" title="Purple Corn">
            <a:extLst>
              <a:ext uri="{FF2B5EF4-FFF2-40B4-BE49-F238E27FC236}">
                <a16:creationId xmlns:a16="http://schemas.microsoft.com/office/drawing/2014/main" id="{14C3D1FC-1150-41B7-96EC-BBDB0F4C090C}"/>
              </a:ext>
            </a:extLst>
          </p:cNvPr>
          <p:cNvPicPr>
            <a:picLocks noChangeAspect="1"/>
          </p:cNvPicPr>
          <p:nvPr/>
        </p:nvPicPr>
        <p:blipFill>
          <a:blip r:embed="rId6"/>
          <a:stretch>
            <a:fillRect/>
          </a:stretch>
        </p:blipFill>
        <p:spPr>
          <a:xfrm>
            <a:off x="9333000" y="3142826"/>
            <a:ext cx="2213201" cy="2111679"/>
          </a:xfrm>
          <a:prstGeom prst="rect">
            <a:avLst/>
          </a:prstGeom>
          <a:ln>
            <a:noFill/>
          </a:ln>
          <a:effectLst>
            <a:outerShdw blurRad="292100" dist="139700" dir="2700000" algn="tl" rotWithShape="0">
              <a:srgbClr val="333333">
                <a:alpha val="65000"/>
              </a:srgbClr>
            </a:outerShdw>
          </a:effectLst>
        </p:spPr>
      </p:pic>
      <p:pic>
        <p:nvPicPr>
          <p:cNvPr id="14" name="Picture 13" descr="lowercase yellow aa X uppercase blue AA">
            <a:extLst>
              <a:ext uri="{FF2B5EF4-FFF2-40B4-BE49-F238E27FC236}">
                <a16:creationId xmlns:a16="http://schemas.microsoft.com/office/drawing/2014/main" id="{DB6D30C2-A67E-4886-A115-3233FD3479A0}"/>
              </a:ext>
            </a:extLst>
          </p:cNvPr>
          <p:cNvPicPr>
            <a:picLocks noChangeAspect="1"/>
          </p:cNvPicPr>
          <p:nvPr/>
        </p:nvPicPr>
        <p:blipFill>
          <a:blip r:embed="rId7"/>
          <a:stretch>
            <a:fillRect/>
          </a:stretch>
        </p:blipFill>
        <p:spPr>
          <a:xfrm>
            <a:off x="7067328" y="5254505"/>
            <a:ext cx="3755461" cy="963251"/>
          </a:xfrm>
          <a:prstGeom prst="rect">
            <a:avLst/>
          </a:prstGeom>
        </p:spPr>
      </p:pic>
    </p:spTree>
    <p:extLst>
      <p:ext uri="{BB962C8B-B14F-4D97-AF65-F5344CB8AC3E}">
        <p14:creationId xmlns:p14="http://schemas.microsoft.com/office/powerpoint/2010/main" val="19396945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descr="A punnett square with four boxes. Outside the box are two yellow, small letter A along the top boxes and outside the box going down are two blue Large letter A. The first box in the top left is filled in with a large Blue letter A and a small yellow letter a.  The top box next to is has the same filling. The first box in the second row is filled with a large Blue letter A and a small yellow letter a. The box next to it on the bottom right has the same filling. Each filled in box represents 25% heterozygous.">
            <a:extLst>
              <a:ext uri="{FF2B5EF4-FFF2-40B4-BE49-F238E27FC236}">
                <a16:creationId xmlns:a16="http://schemas.microsoft.com/office/drawing/2014/main" id="{28F1F0E6-CEEE-4C06-B1FD-010AD040A17C}"/>
              </a:ext>
            </a:extLst>
          </p:cNvPr>
          <p:cNvGraphicFramePr>
            <a:graphicFrameLocks noGrp="1"/>
          </p:cNvGraphicFramePr>
          <p:nvPr>
            <p:extLst>
              <p:ext uri="{D42A27DB-BD31-4B8C-83A1-F6EECF244321}">
                <p14:modId xmlns:p14="http://schemas.microsoft.com/office/powerpoint/2010/main" val="306434130"/>
              </p:ext>
            </p:extLst>
          </p:nvPr>
        </p:nvGraphicFramePr>
        <p:xfrm>
          <a:off x="2759789" y="2792490"/>
          <a:ext cx="3211804" cy="2943641"/>
        </p:xfrm>
        <a:graphic>
          <a:graphicData uri="http://schemas.openxmlformats.org/drawingml/2006/table">
            <a:tbl>
              <a:tblPr firstRow="1" bandRow="1">
                <a:tableStyleId>{5C22544A-7EE6-4342-B048-85BDC9FD1C3A}</a:tableStyleId>
              </a:tblPr>
              <a:tblGrid>
                <a:gridCol w="1605902">
                  <a:extLst>
                    <a:ext uri="{9D8B030D-6E8A-4147-A177-3AD203B41FA5}">
                      <a16:colId xmlns:a16="http://schemas.microsoft.com/office/drawing/2014/main" val="2759438009"/>
                    </a:ext>
                  </a:extLst>
                </a:gridCol>
                <a:gridCol w="1605902">
                  <a:extLst>
                    <a:ext uri="{9D8B030D-6E8A-4147-A177-3AD203B41FA5}">
                      <a16:colId xmlns:a16="http://schemas.microsoft.com/office/drawing/2014/main" val="2923622583"/>
                    </a:ext>
                  </a:extLst>
                </a:gridCol>
              </a:tblGrid>
              <a:tr h="1456196">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59641854"/>
                  </a:ext>
                </a:extLst>
              </a:tr>
              <a:tr h="1487445">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962428"/>
                  </a:ext>
                </a:extLst>
              </a:tr>
            </a:tbl>
          </a:graphicData>
        </a:graphic>
      </p:graphicFrame>
      <p:sp>
        <p:nvSpPr>
          <p:cNvPr id="8" name="Rectangle 7">
            <a:extLst>
              <a:ext uri="{FF2B5EF4-FFF2-40B4-BE49-F238E27FC236}">
                <a16:creationId xmlns:a16="http://schemas.microsoft.com/office/drawing/2014/main" id="{4F0AFF50-7981-4185-BA62-947E2723418D}"/>
              </a:ext>
              <a:ext uri="{C183D7F6-B498-43B3-948B-1728B52AA6E4}">
                <adec:decorative xmlns:adec="http://schemas.microsoft.com/office/drawing/2017/decorative" val="1"/>
              </a:ext>
            </a:extLst>
          </p:cNvPr>
          <p:cNvSpPr/>
          <p:nvPr/>
        </p:nvSpPr>
        <p:spPr>
          <a:xfrm>
            <a:off x="3525931" y="2176466"/>
            <a:ext cx="1880643" cy="584775"/>
          </a:xfrm>
          <a:prstGeom prst="rect">
            <a:avLst/>
          </a:prstGeom>
        </p:spPr>
        <p:txBody>
          <a:bodyPr wrap="none">
            <a:spAutoFit/>
          </a:bodyPr>
          <a:lstStyle/>
          <a:p>
            <a:r>
              <a:rPr lang="en-US" sz="3200" b="1" dirty="0">
                <a:solidFill>
                  <a:srgbClr val="FFC000"/>
                </a:solidFill>
              </a:rPr>
              <a:t>a          a</a:t>
            </a:r>
          </a:p>
        </p:txBody>
      </p:sp>
      <p:sp>
        <p:nvSpPr>
          <p:cNvPr id="10" name="TextBox 9">
            <a:extLst>
              <a:ext uri="{FF2B5EF4-FFF2-40B4-BE49-F238E27FC236}">
                <a16:creationId xmlns:a16="http://schemas.microsoft.com/office/drawing/2014/main" id="{FA430373-FEEB-4705-A7A8-A97674FD6091}"/>
              </a:ext>
              <a:ext uri="{C183D7F6-B498-43B3-948B-1728B52AA6E4}">
                <adec:decorative xmlns:adec="http://schemas.microsoft.com/office/drawing/2017/decorative" val="1"/>
              </a:ext>
            </a:extLst>
          </p:cNvPr>
          <p:cNvSpPr txBox="1"/>
          <p:nvPr/>
        </p:nvSpPr>
        <p:spPr>
          <a:xfrm>
            <a:off x="2239347" y="3205154"/>
            <a:ext cx="487634" cy="584775"/>
          </a:xfrm>
          <a:prstGeom prst="rect">
            <a:avLst/>
          </a:prstGeom>
          <a:noFill/>
        </p:spPr>
        <p:txBody>
          <a:bodyPr wrap="none" rtlCol="0" anchor="t">
            <a:spAutoFit/>
          </a:bodyPr>
          <a:lstStyle/>
          <a:p>
            <a:r>
              <a:rPr lang="en-US" sz="3200" b="1" dirty="0">
                <a:solidFill>
                  <a:srgbClr val="7030A0"/>
                </a:solidFill>
              </a:rPr>
              <a:t>A</a:t>
            </a:r>
            <a:endParaRPr lang="en-US" dirty="0"/>
          </a:p>
        </p:txBody>
      </p:sp>
      <p:pic>
        <p:nvPicPr>
          <p:cNvPr id="12" name="Picture 11">
            <a:extLst>
              <a:ext uri="{FF2B5EF4-FFF2-40B4-BE49-F238E27FC236}">
                <a16:creationId xmlns:a16="http://schemas.microsoft.com/office/drawing/2014/main" id="{83322599-0501-4ECE-AC19-FA00F91DAFA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0385" y="2989859"/>
            <a:ext cx="1522465" cy="998737"/>
          </a:xfrm>
          <a:prstGeom prst="rect">
            <a:avLst/>
          </a:prstGeom>
        </p:spPr>
      </p:pic>
      <p:pic>
        <p:nvPicPr>
          <p:cNvPr id="14" name="Picture 13">
            <a:extLst>
              <a:ext uri="{FF2B5EF4-FFF2-40B4-BE49-F238E27FC236}">
                <a16:creationId xmlns:a16="http://schemas.microsoft.com/office/drawing/2014/main" id="{F998EB28-2F5D-4B10-8B0F-4E7BAAFA98C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1130" y="2985720"/>
            <a:ext cx="1553263" cy="1018941"/>
          </a:xfrm>
          <a:prstGeom prst="rect">
            <a:avLst/>
          </a:prstGeom>
        </p:spPr>
      </p:pic>
      <p:pic>
        <p:nvPicPr>
          <p:cNvPr id="16" name="Picture 15">
            <a:extLst>
              <a:ext uri="{FF2B5EF4-FFF2-40B4-BE49-F238E27FC236}">
                <a16:creationId xmlns:a16="http://schemas.microsoft.com/office/drawing/2014/main" id="{2CC2B57F-D2D5-4781-9B3C-8DA877F8D6B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789141" y="4404592"/>
            <a:ext cx="1554615" cy="1018120"/>
          </a:xfrm>
          <a:prstGeom prst="rect">
            <a:avLst/>
          </a:prstGeom>
        </p:spPr>
      </p:pic>
      <p:pic>
        <p:nvPicPr>
          <p:cNvPr id="18" name="Picture 17">
            <a:extLst>
              <a:ext uri="{FF2B5EF4-FFF2-40B4-BE49-F238E27FC236}">
                <a16:creationId xmlns:a16="http://schemas.microsoft.com/office/drawing/2014/main" id="{D09BAB84-41BA-4D2A-9BAB-7074D317E88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447395" y="4404592"/>
            <a:ext cx="1468351" cy="1018120"/>
          </a:xfrm>
          <a:prstGeom prst="rect">
            <a:avLst/>
          </a:prstGeom>
        </p:spPr>
      </p:pic>
      <p:pic>
        <p:nvPicPr>
          <p:cNvPr id="20" name="Picture 19" descr="Arrow pointing left from the punnet square to a blank part of the slide">
            <a:extLst>
              <a:ext uri="{FF2B5EF4-FFF2-40B4-BE49-F238E27FC236}">
                <a16:creationId xmlns:a16="http://schemas.microsoft.com/office/drawing/2014/main" id="{7D8250CA-300E-4286-AC49-07F4CAB8636E}"/>
              </a:ext>
            </a:extLst>
          </p:cNvPr>
          <p:cNvPicPr>
            <a:picLocks noChangeAspect="1"/>
          </p:cNvPicPr>
          <p:nvPr/>
        </p:nvPicPr>
        <p:blipFill>
          <a:blip r:embed="rId5"/>
          <a:stretch>
            <a:fillRect/>
          </a:stretch>
        </p:blipFill>
        <p:spPr>
          <a:xfrm>
            <a:off x="6340758" y="3975060"/>
            <a:ext cx="420660" cy="536494"/>
          </a:xfrm>
          <a:prstGeom prst="rect">
            <a:avLst/>
          </a:prstGeom>
        </p:spPr>
      </p:pic>
      <p:sp>
        <p:nvSpPr>
          <p:cNvPr id="22" name="TextBox 21">
            <a:extLst>
              <a:ext uri="{FF2B5EF4-FFF2-40B4-BE49-F238E27FC236}">
                <a16:creationId xmlns:a16="http://schemas.microsoft.com/office/drawing/2014/main" id="{AD708980-EEB6-45F4-A6F8-1AC454BABD37}"/>
              </a:ext>
              <a:ext uri="{C183D7F6-B498-43B3-948B-1728B52AA6E4}">
                <adec:decorative xmlns:adec="http://schemas.microsoft.com/office/drawing/2017/decorative" val="1"/>
              </a:ext>
            </a:extLst>
          </p:cNvPr>
          <p:cNvSpPr txBox="1"/>
          <p:nvPr/>
        </p:nvSpPr>
        <p:spPr>
          <a:xfrm>
            <a:off x="2239346" y="4614134"/>
            <a:ext cx="487634" cy="584775"/>
          </a:xfrm>
          <a:prstGeom prst="rect">
            <a:avLst/>
          </a:prstGeom>
          <a:noFill/>
        </p:spPr>
        <p:txBody>
          <a:bodyPr wrap="none" rtlCol="0" anchor="t">
            <a:spAutoFit/>
          </a:bodyPr>
          <a:lstStyle/>
          <a:p>
            <a:r>
              <a:rPr lang="en-US" sz="3200" b="1" dirty="0">
                <a:solidFill>
                  <a:srgbClr val="7030A0"/>
                </a:solidFill>
              </a:rPr>
              <a:t>A</a:t>
            </a:r>
            <a:endParaRPr lang="en-US" dirty="0"/>
          </a:p>
        </p:txBody>
      </p:sp>
      <p:sp>
        <p:nvSpPr>
          <p:cNvPr id="5" name="Title 1">
            <a:extLst>
              <a:ext uri="{FF2B5EF4-FFF2-40B4-BE49-F238E27FC236}">
                <a16:creationId xmlns:a16="http://schemas.microsoft.com/office/drawing/2014/main" id="{195281B2-2D5A-C743-A4FB-0E41B89F20F4}"/>
              </a:ext>
            </a:extLst>
          </p:cNvPr>
          <p:cNvSpPr txBox="1">
            <a:spLocks noGrp="1"/>
          </p:cNvSpPr>
          <p:nvPr>
            <p:ph type="title" idx="4294967295"/>
          </p:nvPr>
        </p:nvSpPr>
        <p:spPr>
          <a:xfrm>
            <a:off x="3508109" y="742478"/>
            <a:ext cx="5433475" cy="7689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lumMod val="85000"/>
                    <a:lumOff val="15000"/>
                  </a:schemeClr>
                </a:solidFill>
                <a:effectLst/>
                <a:uLnTx/>
                <a:uFillTx/>
                <a:latin typeface="+mj-lt"/>
                <a:ea typeface="+mj-ea"/>
                <a:cs typeface="+mj-cs"/>
              </a:rPr>
              <a:t>F</a:t>
            </a:r>
            <a:r>
              <a:rPr kumimoji="0" lang="en-US" sz="3600" b="0" i="0" u="none" strike="noStrike" kern="1200" cap="none" spc="0" normalizeH="0" baseline="-25000" noProof="0" dirty="0">
                <a:ln>
                  <a:noFill/>
                </a:ln>
                <a:solidFill>
                  <a:schemeClr val="tx1">
                    <a:lumMod val="85000"/>
                    <a:lumOff val="15000"/>
                  </a:schemeClr>
                </a:solidFill>
                <a:effectLst/>
                <a:uLnTx/>
                <a:uFillTx/>
                <a:latin typeface="+mj-lt"/>
                <a:ea typeface="+mj-ea"/>
                <a:cs typeface="+mj-cs"/>
              </a:rPr>
              <a:t>1</a:t>
            </a:r>
            <a:r>
              <a:rPr kumimoji="0" lang="en-US" sz="3600" b="0" i="0" u="none" strike="noStrike" kern="1200" cap="none" spc="0" normalizeH="0" baseline="0" noProof="0" dirty="0">
                <a:ln>
                  <a:noFill/>
                </a:ln>
                <a:solidFill>
                  <a:schemeClr val="tx1">
                    <a:lumMod val="85000"/>
                    <a:lumOff val="15000"/>
                  </a:schemeClr>
                </a:solidFill>
                <a:effectLst/>
                <a:uLnTx/>
                <a:uFillTx/>
                <a:latin typeface="+mj-lt"/>
                <a:ea typeface="+mj-ea"/>
                <a:cs typeface="+mj-cs"/>
              </a:rPr>
              <a:t> First Generation </a:t>
            </a:r>
            <a:r>
              <a:rPr kumimoji="0" lang="en-US" sz="3600" b="0" i="0" u="none" strike="noStrike" kern="1200" cap="none" spc="0" normalizeH="0" baseline="0" noProof="0" dirty="0" err="1">
                <a:ln>
                  <a:noFill/>
                </a:ln>
                <a:solidFill>
                  <a:schemeClr val="tx1">
                    <a:lumMod val="85000"/>
                    <a:lumOff val="15000"/>
                  </a:schemeClr>
                </a:solidFill>
                <a:effectLst/>
                <a:uLnTx/>
                <a:uFillTx/>
                <a:latin typeface="+mj-lt"/>
                <a:ea typeface="+mj-ea"/>
                <a:cs typeface="+mj-cs"/>
              </a:rPr>
              <a:t>Selu</a:t>
            </a:r>
            <a:endParaRPr kumimoji="0" lang="en-US" sz="3600" b="0" i="0" u="none" strike="noStrike" kern="1200" cap="none" spc="0" normalizeH="0" baseline="0" noProof="0" dirty="0">
              <a:ln>
                <a:noFill/>
              </a:ln>
              <a:solidFill>
                <a:schemeClr val="tx1">
                  <a:lumMod val="85000"/>
                  <a:lumOff val="15000"/>
                </a:schemeClr>
              </a:solidFill>
              <a:effectLst/>
              <a:uLnTx/>
              <a:uFillTx/>
              <a:latin typeface="+mj-lt"/>
              <a:ea typeface="+mj-ea"/>
              <a:cs typeface="+mj-cs"/>
            </a:endParaRPr>
          </a:p>
        </p:txBody>
      </p:sp>
      <p:sp>
        <p:nvSpPr>
          <p:cNvPr id="6" name="TextBox 5">
            <a:extLst>
              <a:ext uri="{FF2B5EF4-FFF2-40B4-BE49-F238E27FC236}">
                <a16:creationId xmlns:a16="http://schemas.microsoft.com/office/drawing/2014/main" id="{8A023BDA-93E4-B3B7-0026-121A64033DB9}"/>
              </a:ext>
            </a:extLst>
          </p:cNvPr>
          <p:cNvSpPr txBox="1"/>
          <p:nvPr/>
        </p:nvSpPr>
        <p:spPr>
          <a:xfrm>
            <a:off x="3870573" y="1631823"/>
            <a:ext cx="3897221" cy="584775"/>
          </a:xfrm>
          <a:prstGeom prst="rect">
            <a:avLst/>
          </a:prstGeom>
          <a:noFill/>
        </p:spPr>
        <p:txBody>
          <a:bodyPr wrap="none" rtlCol="0">
            <a:spAutoFit/>
          </a:bodyPr>
          <a:lstStyle/>
          <a:p>
            <a:pPr lvl="0">
              <a:spcBef>
                <a:spcPts val="1000"/>
              </a:spcBef>
              <a:buClr>
                <a:srgbClr val="A53010"/>
              </a:buClr>
            </a:pPr>
            <a:r>
              <a:rPr lang="en-US" sz="3200" b="1" dirty="0">
                <a:solidFill>
                  <a:srgbClr val="7030A0"/>
                </a:solidFill>
              </a:rPr>
              <a:t>A</a:t>
            </a:r>
            <a:r>
              <a:rPr lang="en-US" sz="3200" b="1" dirty="0">
                <a:solidFill>
                  <a:srgbClr val="F5CF2B"/>
                </a:solidFill>
              </a:rPr>
              <a:t>a</a:t>
            </a:r>
            <a:r>
              <a:rPr lang="en-US" sz="3200" dirty="0">
                <a:solidFill>
                  <a:prstClr val="black">
                    <a:lumMod val="75000"/>
                    <a:lumOff val="25000"/>
                  </a:prstClr>
                </a:solidFill>
              </a:rPr>
              <a:t> = heterozygous</a:t>
            </a:r>
          </a:p>
        </p:txBody>
      </p:sp>
    </p:spTree>
    <p:extLst>
      <p:ext uri="{BB962C8B-B14F-4D97-AF65-F5344CB8AC3E}">
        <p14:creationId xmlns:p14="http://schemas.microsoft.com/office/powerpoint/2010/main" val="19871981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5845B-69BE-4E58-82B5-ECA8EDA781E4}"/>
              </a:ext>
            </a:extLst>
          </p:cNvPr>
          <p:cNvSpPr txBox="1">
            <a:spLocks noGrp="1"/>
          </p:cNvSpPr>
          <p:nvPr>
            <p:ph type="title" idx="4294967295"/>
          </p:nvPr>
        </p:nvSpPr>
        <p:spPr>
          <a:xfrm>
            <a:off x="4040725" y="586544"/>
            <a:ext cx="5433475" cy="7689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lumMod val="85000"/>
                    <a:lumOff val="15000"/>
                  </a:schemeClr>
                </a:solidFill>
                <a:effectLst/>
                <a:uLnTx/>
                <a:uFillTx/>
                <a:latin typeface="+mj-lt"/>
                <a:ea typeface="+mj-ea"/>
                <a:cs typeface="+mj-cs"/>
              </a:rPr>
              <a:t>F</a:t>
            </a:r>
            <a:r>
              <a:rPr kumimoji="0" lang="en-US" sz="3600" b="0" i="0" u="none" strike="noStrike" kern="1200" cap="none" spc="0" normalizeH="0" baseline="-25000" noProof="0" dirty="0">
                <a:ln>
                  <a:noFill/>
                </a:ln>
                <a:solidFill>
                  <a:schemeClr val="tx1">
                    <a:lumMod val="85000"/>
                    <a:lumOff val="15000"/>
                  </a:schemeClr>
                </a:solidFill>
                <a:effectLst/>
                <a:uLnTx/>
                <a:uFillTx/>
                <a:latin typeface="+mj-lt"/>
                <a:ea typeface="+mj-ea"/>
                <a:cs typeface="+mj-cs"/>
              </a:rPr>
              <a:t>1</a:t>
            </a:r>
            <a:r>
              <a:rPr kumimoji="0" lang="en-US" sz="3600" b="0" i="0" u="none" strike="noStrike" kern="1200" cap="none" spc="0" normalizeH="0" baseline="0" noProof="0" dirty="0">
                <a:ln>
                  <a:noFill/>
                </a:ln>
                <a:solidFill>
                  <a:schemeClr val="tx1">
                    <a:lumMod val="85000"/>
                    <a:lumOff val="15000"/>
                  </a:schemeClr>
                </a:solidFill>
                <a:effectLst/>
                <a:uLnTx/>
                <a:uFillTx/>
                <a:latin typeface="+mj-lt"/>
                <a:ea typeface="+mj-ea"/>
                <a:cs typeface="+mj-cs"/>
              </a:rPr>
              <a:t> First Generation </a:t>
            </a:r>
            <a:r>
              <a:rPr kumimoji="0" lang="en-US" sz="3600" b="0" i="0" u="none" strike="noStrike" kern="1200" cap="none" spc="0" normalizeH="0" baseline="0" noProof="0" dirty="0" err="1">
                <a:ln>
                  <a:noFill/>
                </a:ln>
                <a:solidFill>
                  <a:schemeClr val="tx1">
                    <a:lumMod val="85000"/>
                    <a:lumOff val="15000"/>
                  </a:schemeClr>
                </a:solidFill>
                <a:effectLst/>
                <a:uLnTx/>
                <a:uFillTx/>
                <a:latin typeface="+mj-lt"/>
                <a:ea typeface="+mj-ea"/>
                <a:cs typeface="+mj-cs"/>
              </a:rPr>
              <a:t>Selu</a:t>
            </a:r>
            <a:endParaRPr kumimoji="0" lang="en-US" sz="3600" b="0" i="0" u="none" strike="noStrike" kern="1200" cap="none" spc="0" normalizeH="0" baseline="0" noProof="0" dirty="0">
              <a:ln>
                <a:noFill/>
              </a:ln>
              <a:solidFill>
                <a:schemeClr val="tx1">
                  <a:lumMod val="85000"/>
                  <a:lumOff val="15000"/>
                </a:schemeClr>
              </a:solidFill>
              <a:effectLst/>
              <a:uLnTx/>
              <a:uFillTx/>
              <a:latin typeface="+mj-lt"/>
              <a:ea typeface="+mj-ea"/>
              <a:cs typeface="+mj-cs"/>
            </a:endParaRPr>
          </a:p>
        </p:txBody>
      </p:sp>
      <p:sp>
        <p:nvSpPr>
          <p:cNvPr id="11" name="TextBox 10">
            <a:extLst>
              <a:ext uri="{FF2B5EF4-FFF2-40B4-BE49-F238E27FC236}">
                <a16:creationId xmlns:a16="http://schemas.microsoft.com/office/drawing/2014/main" id="{E84B7B28-C7C9-4523-81A9-00005119B1EE}"/>
              </a:ext>
            </a:extLst>
          </p:cNvPr>
          <p:cNvSpPr txBox="1"/>
          <p:nvPr/>
        </p:nvSpPr>
        <p:spPr>
          <a:xfrm>
            <a:off x="4403189" y="1475889"/>
            <a:ext cx="3897221" cy="584775"/>
          </a:xfrm>
          <a:prstGeom prst="rect">
            <a:avLst/>
          </a:prstGeom>
          <a:noFill/>
        </p:spPr>
        <p:txBody>
          <a:bodyPr wrap="none" rtlCol="0">
            <a:spAutoFit/>
          </a:bodyPr>
          <a:lstStyle/>
          <a:p>
            <a:pPr lvl="0">
              <a:spcBef>
                <a:spcPts val="1000"/>
              </a:spcBef>
              <a:buClr>
                <a:srgbClr val="A53010"/>
              </a:buClr>
            </a:pPr>
            <a:r>
              <a:rPr lang="en-US" sz="3200" b="1" dirty="0">
                <a:solidFill>
                  <a:srgbClr val="7030A0"/>
                </a:solidFill>
              </a:rPr>
              <a:t>A</a:t>
            </a:r>
            <a:r>
              <a:rPr lang="en-US" sz="3200" b="1" dirty="0">
                <a:solidFill>
                  <a:srgbClr val="F5CF2B"/>
                </a:solidFill>
              </a:rPr>
              <a:t>a</a:t>
            </a:r>
            <a:r>
              <a:rPr lang="en-US" sz="3200" dirty="0">
                <a:solidFill>
                  <a:prstClr val="black">
                    <a:lumMod val="75000"/>
                    <a:lumOff val="25000"/>
                  </a:prstClr>
                </a:solidFill>
              </a:rPr>
              <a:t> = heterozygous</a:t>
            </a:r>
          </a:p>
        </p:txBody>
      </p:sp>
      <p:graphicFrame>
        <p:nvGraphicFramePr>
          <p:cNvPr id="3" name="Table 2" descr="A punnett square with four boxes. Outside the box are two yellow, small letter A along the top boxes and outside the box going down are two blue Large letter A. The first box in the top left is filled in with a large Blue letter A and a small yellow letter a.  The top box next to is has the same filling. The first box in the second row is filled with a large Blue letter A and a small yellow letter a. The box next to it on the bottom right has the same filling. Each filled in box represents 25% heterozygous.">
            <a:extLst>
              <a:ext uri="{FF2B5EF4-FFF2-40B4-BE49-F238E27FC236}">
                <a16:creationId xmlns:a16="http://schemas.microsoft.com/office/drawing/2014/main" id="{438D77DA-93ED-4F74-82A4-C365C020FB4C}"/>
              </a:ext>
            </a:extLst>
          </p:cNvPr>
          <p:cNvGraphicFramePr>
            <a:graphicFrameLocks noGrp="1"/>
          </p:cNvGraphicFramePr>
          <p:nvPr>
            <p:extLst>
              <p:ext uri="{D42A27DB-BD31-4B8C-83A1-F6EECF244321}">
                <p14:modId xmlns:p14="http://schemas.microsoft.com/office/powerpoint/2010/main" val="1473544550"/>
              </p:ext>
            </p:extLst>
          </p:nvPr>
        </p:nvGraphicFramePr>
        <p:xfrm>
          <a:off x="2759789" y="2792490"/>
          <a:ext cx="3211804" cy="2943641"/>
        </p:xfrm>
        <a:graphic>
          <a:graphicData uri="http://schemas.openxmlformats.org/drawingml/2006/table">
            <a:tbl>
              <a:tblPr firstRow="1" bandRow="1">
                <a:tableStyleId>{5C22544A-7EE6-4342-B048-85BDC9FD1C3A}</a:tableStyleId>
              </a:tblPr>
              <a:tblGrid>
                <a:gridCol w="1605902">
                  <a:extLst>
                    <a:ext uri="{9D8B030D-6E8A-4147-A177-3AD203B41FA5}">
                      <a16:colId xmlns:a16="http://schemas.microsoft.com/office/drawing/2014/main" val="2759438009"/>
                    </a:ext>
                  </a:extLst>
                </a:gridCol>
                <a:gridCol w="1605902">
                  <a:extLst>
                    <a:ext uri="{9D8B030D-6E8A-4147-A177-3AD203B41FA5}">
                      <a16:colId xmlns:a16="http://schemas.microsoft.com/office/drawing/2014/main" val="2923622583"/>
                    </a:ext>
                  </a:extLst>
                </a:gridCol>
              </a:tblGrid>
              <a:tr h="1456196">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59641854"/>
                  </a:ext>
                </a:extLst>
              </a:tr>
              <a:tr h="1487445">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962428"/>
                  </a:ext>
                </a:extLst>
              </a:tr>
            </a:tbl>
          </a:graphicData>
        </a:graphic>
      </p:graphicFrame>
      <p:sp>
        <p:nvSpPr>
          <p:cNvPr id="5" name="TextBox 4">
            <a:extLst>
              <a:ext uri="{FF2B5EF4-FFF2-40B4-BE49-F238E27FC236}">
                <a16:creationId xmlns:a16="http://schemas.microsoft.com/office/drawing/2014/main" id="{4D29024B-4EC0-4962-A3BD-37AD62C29F90}"/>
              </a:ext>
              <a:ext uri="{C183D7F6-B498-43B3-948B-1728B52AA6E4}">
                <adec:decorative xmlns:adec="http://schemas.microsoft.com/office/drawing/2017/decorative" val="1"/>
              </a:ext>
            </a:extLst>
          </p:cNvPr>
          <p:cNvSpPr txBox="1"/>
          <p:nvPr/>
        </p:nvSpPr>
        <p:spPr>
          <a:xfrm>
            <a:off x="2239347" y="3205154"/>
            <a:ext cx="487634" cy="584775"/>
          </a:xfrm>
          <a:prstGeom prst="rect">
            <a:avLst/>
          </a:prstGeom>
          <a:noFill/>
        </p:spPr>
        <p:txBody>
          <a:bodyPr wrap="none" rtlCol="0" anchor="t">
            <a:spAutoFit/>
          </a:bodyPr>
          <a:lstStyle/>
          <a:p>
            <a:r>
              <a:rPr lang="en-US" sz="3200" b="1" dirty="0">
                <a:solidFill>
                  <a:srgbClr val="7030A0"/>
                </a:solidFill>
              </a:rPr>
              <a:t>A</a:t>
            </a:r>
            <a:endParaRPr lang="en-US" dirty="0"/>
          </a:p>
        </p:txBody>
      </p:sp>
      <p:pic>
        <p:nvPicPr>
          <p:cNvPr id="6" name="Picture 5">
            <a:extLst>
              <a:ext uri="{FF2B5EF4-FFF2-40B4-BE49-F238E27FC236}">
                <a16:creationId xmlns:a16="http://schemas.microsoft.com/office/drawing/2014/main" id="{CADBC258-88A9-4FAD-BAF7-D097AB24C93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0385" y="2989859"/>
            <a:ext cx="1522465" cy="998737"/>
          </a:xfrm>
          <a:prstGeom prst="rect">
            <a:avLst/>
          </a:prstGeom>
        </p:spPr>
      </p:pic>
      <p:pic>
        <p:nvPicPr>
          <p:cNvPr id="7" name="Picture 6">
            <a:extLst>
              <a:ext uri="{FF2B5EF4-FFF2-40B4-BE49-F238E27FC236}">
                <a16:creationId xmlns:a16="http://schemas.microsoft.com/office/drawing/2014/main" id="{17A1781D-AF42-4FC3-A42C-FD148582917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1130" y="2985720"/>
            <a:ext cx="1553263" cy="1018941"/>
          </a:xfrm>
          <a:prstGeom prst="rect">
            <a:avLst/>
          </a:prstGeom>
        </p:spPr>
      </p:pic>
      <p:sp>
        <p:nvSpPr>
          <p:cNvPr id="4" name="Rectangle 3">
            <a:extLst>
              <a:ext uri="{FF2B5EF4-FFF2-40B4-BE49-F238E27FC236}">
                <a16:creationId xmlns:a16="http://schemas.microsoft.com/office/drawing/2014/main" id="{E044AA19-E2AA-4525-B54D-9151AD56760A}"/>
              </a:ext>
              <a:ext uri="{C183D7F6-B498-43B3-948B-1728B52AA6E4}">
                <adec:decorative xmlns:adec="http://schemas.microsoft.com/office/drawing/2017/decorative" val="1"/>
              </a:ext>
            </a:extLst>
          </p:cNvPr>
          <p:cNvSpPr/>
          <p:nvPr/>
        </p:nvSpPr>
        <p:spPr>
          <a:xfrm>
            <a:off x="3525931" y="2176466"/>
            <a:ext cx="1880643" cy="584775"/>
          </a:xfrm>
          <a:prstGeom prst="rect">
            <a:avLst/>
          </a:prstGeom>
        </p:spPr>
        <p:txBody>
          <a:bodyPr wrap="none">
            <a:spAutoFit/>
          </a:bodyPr>
          <a:lstStyle/>
          <a:p>
            <a:r>
              <a:rPr lang="en-US" sz="3200" b="1" dirty="0">
                <a:solidFill>
                  <a:srgbClr val="FFC000"/>
                </a:solidFill>
              </a:rPr>
              <a:t>a          a</a:t>
            </a:r>
          </a:p>
        </p:txBody>
      </p:sp>
      <p:pic>
        <p:nvPicPr>
          <p:cNvPr id="8" name="Picture 7">
            <a:extLst>
              <a:ext uri="{FF2B5EF4-FFF2-40B4-BE49-F238E27FC236}">
                <a16:creationId xmlns:a16="http://schemas.microsoft.com/office/drawing/2014/main" id="{1247970E-30B2-4F13-9DC4-21E5492B7C5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789141" y="4404592"/>
            <a:ext cx="1554615" cy="1018120"/>
          </a:xfrm>
          <a:prstGeom prst="rect">
            <a:avLst/>
          </a:prstGeom>
        </p:spPr>
      </p:pic>
      <p:pic>
        <p:nvPicPr>
          <p:cNvPr id="9" name="Picture 8">
            <a:extLst>
              <a:ext uri="{FF2B5EF4-FFF2-40B4-BE49-F238E27FC236}">
                <a16:creationId xmlns:a16="http://schemas.microsoft.com/office/drawing/2014/main" id="{F2C2870E-9789-4C6E-A947-1AE4D6E12D1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447395" y="4404592"/>
            <a:ext cx="1468351" cy="1018120"/>
          </a:xfrm>
          <a:prstGeom prst="rect">
            <a:avLst/>
          </a:prstGeom>
        </p:spPr>
      </p:pic>
      <p:pic>
        <p:nvPicPr>
          <p:cNvPr id="10" name="Picture 9" descr="Arrow pointing from the punnet square to the following:">
            <a:extLst>
              <a:ext uri="{FF2B5EF4-FFF2-40B4-BE49-F238E27FC236}">
                <a16:creationId xmlns:a16="http://schemas.microsoft.com/office/drawing/2014/main" id="{92D8956B-DB2A-41CB-96CA-A7F327337D16}"/>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6547132" y="3968773"/>
            <a:ext cx="420660" cy="536494"/>
          </a:xfrm>
          <a:prstGeom prst="rect">
            <a:avLst/>
          </a:prstGeom>
        </p:spPr>
      </p:pic>
      <p:pic>
        <p:nvPicPr>
          <p:cNvPr id="14" name="Picture 13" descr="Purple Corn&#10;&#10;Purple corn with two dominant alleles, represented as two uppercase &quot;A&quot;s colored purple underneath">
            <a:extLst>
              <a:ext uri="{FF2B5EF4-FFF2-40B4-BE49-F238E27FC236}">
                <a16:creationId xmlns:a16="http://schemas.microsoft.com/office/drawing/2014/main" id="{DCACB4F6-76EA-48EB-96C9-F12A91C57880}"/>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7572934" y="2850360"/>
            <a:ext cx="3154682" cy="3017793"/>
          </a:xfrm>
          <a:prstGeom prst="rect">
            <a:avLst/>
          </a:prstGeom>
          <a:ln>
            <a:noFill/>
          </a:ln>
          <a:effectLst>
            <a:outerShdw blurRad="292100" dist="139700" dir="2700000" algn="tl" rotWithShape="0">
              <a:srgbClr val="333333">
                <a:alpha val="65000"/>
              </a:srgbClr>
            </a:outerShdw>
          </a:effectLst>
        </p:spPr>
      </p:pic>
      <p:pic>
        <p:nvPicPr>
          <p:cNvPr id="12" name="Picture 11" descr="F1 Phenotype: 100% purple">
            <a:extLst>
              <a:ext uri="{FF2B5EF4-FFF2-40B4-BE49-F238E27FC236}">
                <a16:creationId xmlns:a16="http://schemas.microsoft.com/office/drawing/2014/main" id="{D47E6470-FC32-4418-9251-A00B0435D090}"/>
              </a:ext>
            </a:extLst>
          </p:cNvPr>
          <p:cNvPicPr>
            <a:picLocks noChangeAspect="1"/>
          </p:cNvPicPr>
          <p:nvPr/>
        </p:nvPicPr>
        <p:blipFill>
          <a:blip r:embed="rId7"/>
          <a:stretch>
            <a:fillRect/>
          </a:stretch>
        </p:blipFill>
        <p:spPr>
          <a:xfrm>
            <a:off x="3965263" y="6000176"/>
            <a:ext cx="4261473" cy="646232"/>
          </a:xfrm>
          <a:prstGeom prst="rect">
            <a:avLst/>
          </a:prstGeom>
        </p:spPr>
      </p:pic>
      <p:sp>
        <p:nvSpPr>
          <p:cNvPr id="17" name="TextBox 16">
            <a:extLst>
              <a:ext uri="{FF2B5EF4-FFF2-40B4-BE49-F238E27FC236}">
                <a16:creationId xmlns:a16="http://schemas.microsoft.com/office/drawing/2014/main" id="{FA841850-2E46-45E4-A717-7B6938BAC755}"/>
              </a:ext>
              <a:ext uri="{C183D7F6-B498-43B3-948B-1728B52AA6E4}">
                <adec:decorative xmlns:adec="http://schemas.microsoft.com/office/drawing/2017/decorative" val="1"/>
              </a:ext>
            </a:extLst>
          </p:cNvPr>
          <p:cNvSpPr txBox="1"/>
          <p:nvPr/>
        </p:nvSpPr>
        <p:spPr>
          <a:xfrm>
            <a:off x="2239346" y="4614134"/>
            <a:ext cx="487634" cy="584775"/>
          </a:xfrm>
          <a:prstGeom prst="rect">
            <a:avLst/>
          </a:prstGeom>
          <a:noFill/>
        </p:spPr>
        <p:txBody>
          <a:bodyPr wrap="none" rtlCol="0" anchor="t">
            <a:spAutoFit/>
          </a:bodyPr>
          <a:lstStyle/>
          <a:p>
            <a:r>
              <a:rPr lang="en-US" sz="3200" b="1" dirty="0">
                <a:solidFill>
                  <a:srgbClr val="7030A0"/>
                </a:solidFill>
              </a:rPr>
              <a:t>A</a:t>
            </a:r>
            <a:endParaRPr lang="en-US" dirty="0"/>
          </a:p>
        </p:txBody>
      </p:sp>
    </p:spTree>
    <p:extLst>
      <p:ext uri="{BB962C8B-B14F-4D97-AF65-F5344CB8AC3E}">
        <p14:creationId xmlns:p14="http://schemas.microsoft.com/office/powerpoint/2010/main" val="14329446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9EB2E-C587-4B30-BA7E-7BBD101486D2}"/>
              </a:ext>
            </a:extLst>
          </p:cNvPr>
          <p:cNvSpPr txBox="1">
            <a:spLocks noGrp="1"/>
          </p:cNvSpPr>
          <p:nvPr>
            <p:ph type="title" idx="4294967295"/>
          </p:nvPr>
        </p:nvSpPr>
        <p:spPr>
          <a:xfrm>
            <a:off x="1835853" y="366198"/>
            <a:ext cx="8520294"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tx1">
                    <a:lumMod val="85000"/>
                    <a:lumOff val="15000"/>
                  </a:schemeClr>
                </a:solidFill>
                <a:effectLst/>
                <a:uLnTx/>
                <a:uFillTx/>
                <a:latin typeface="+mj-lt"/>
                <a:ea typeface="+mj-ea"/>
                <a:cs typeface="+mj-cs"/>
              </a:rPr>
              <a:t>STEP 2</a:t>
            </a:r>
            <a:r>
              <a:rPr kumimoji="0" lang="en-US" sz="3600" b="0" i="0" u="none" strike="noStrike" kern="1200" cap="none" spc="0" normalizeH="0" baseline="0" noProof="0" dirty="0">
                <a:ln>
                  <a:noFill/>
                </a:ln>
                <a:solidFill>
                  <a:schemeClr val="tx1">
                    <a:lumMod val="85000"/>
                    <a:lumOff val="15000"/>
                  </a:schemeClr>
                </a:solidFill>
                <a:effectLst/>
                <a:uLnTx/>
                <a:uFillTx/>
                <a:latin typeface="+mj-lt"/>
                <a:ea typeface="+mj-ea"/>
                <a:cs typeface="+mj-cs"/>
              </a:rPr>
              <a:t>:      F</a:t>
            </a:r>
            <a:r>
              <a:rPr kumimoji="0" lang="en-US" sz="3600" b="0" i="0" u="none" strike="noStrike" kern="1200" cap="none" spc="0" normalizeH="0" baseline="-25000" noProof="0" dirty="0">
                <a:ln>
                  <a:noFill/>
                </a:ln>
                <a:solidFill>
                  <a:schemeClr val="tx1">
                    <a:lumMod val="85000"/>
                    <a:lumOff val="15000"/>
                  </a:schemeClr>
                </a:solidFill>
                <a:effectLst/>
                <a:uLnTx/>
                <a:uFillTx/>
                <a:latin typeface="+mj-lt"/>
                <a:ea typeface="+mj-ea"/>
                <a:cs typeface="+mj-cs"/>
              </a:rPr>
              <a:t>2</a:t>
            </a:r>
            <a:r>
              <a:rPr kumimoji="0" lang="en-US" sz="3600" b="0" i="0" u="none" strike="noStrike" kern="1200" cap="none" spc="0" normalizeH="0" baseline="0" noProof="0" dirty="0">
                <a:ln>
                  <a:noFill/>
                </a:ln>
                <a:solidFill>
                  <a:schemeClr val="tx1">
                    <a:lumMod val="85000"/>
                    <a:lumOff val="15000"/>
                  </a:schemeClr>
                </a:solidFill>
                <a:effectLst/>
                <a:uLnTx/>
                <a:uFillTx/>
                <a:latin typeface="+mj-lt"/>
                <a:ea typeface="+mj-ea"/>
                <a:cs typeface="+mj-cs"/>
              </a:rPr>
              <a:t> Second Generation </a:t>
            </a:r>
            <a:r>
              <a:rPr kumimoji="0" lang="en-US" sz="3600" b="0" i="0" u="none" strike="noStrike" kern="1200" cap="none" spc="0" normalizeH="0" baseline="0" noProof="0" dirty="0" err="1">
                <a:ln>
                  <a:noFill/>
                </a:ln>
                <a:solidFill>
                  <a:schemeClr val="tx1">
                    <a:lumMod val="85000"/>
                    <a:lumOff val="15000"/>
                  </a:schemeClr>
                </a:solidFill>
                <a:effectLst/>
                <a:uLnTx/>
                <a:uFillTx/>
                <a:latin typeface="+mj-lt"/>
                <a:ea typeface="+mj-ea"/>
                <a:cs typeface="+mj-cs"/>
              </a:rPr>
              <a:t>Selu</a:t>
            </a:r>
            <a:endParaRPr kumimoji="0" lang="en-US" sz="3600" b="0" i="0" u="none" strike="noStrike" kern="1200" cap="none" spc="0" normalizeH="0" baseline="0" noProof="0" dirty="0">
              <a:ln>
                <a:noFill/>
              </a:ln>
              <a:solidFill>
                <a:schemeClr val="tx1">
                  <a:lumMod val="85000"/>
                  <a:lumOff val="15000"/>
                </a:schemeClr>
              </a:solidFill>
              <a:effectLst/>
              <a:uLnTx/>
              <a:uFillTx/>
              <a:latin typeface="+mj-lt"/>
              <a:ea typeface="+mj-ea"/>
              <a:cs typeface="+mj-cs"/>
            </a:endParaRPr>
          </a:p>
        </p:txBody>
      </p:sp>
      <p:sp>
        <p:nvSpPr>
          <p:cNvPr id="3" name="Content Placeholder 2">
            <a:extLst>
              <a:ext uri="{FF2B5EF4-FFF2-40B4-BE49-F238E27FC236}">
                <a16:creationId xmlns:a16="http://schemas.microsoft.com/office/drawing/2014/main" id="{2415A7EA-2A4A-4664-A295-D46977163CAF}"/>
              </a:ext>
            </a:extLst>
          </p:cNvPr>
          <p:cNvSpPr txBox="1">
            <a:spLocks/>
          </p:cNvSpPr>
          <p:nvPr/>
        </p:nvSpPr>
        <p:spPr>
          <a:xfrm>
            <a:off x="4940568" y="1083791"/>
            <a:ext cx="2643188" cy="92710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sz="3200" b="1" dirty="0">
                <a:solidFill>
                  <a:srgbClr val="7030A0"/>
                </a:solidFill>
              </a:rPr>
              <a:t>A</a:t>
            </a:r>
            <a:r>
              <a:rPr lang="en-US" sz="3200" b="1" dirty="0">
                <a:solidFill>
                  <a:srgbClr val="F5CF2B"/>
                </a:solidFill>
              </a:rPr>
              <a:t>a</a:t>
            </a:r>
            <a:r>
              <a:rPr lang="en-US" sz="3200" dirty="0"/>
              <a:t> x </a:t>
            </a:r>
            <a:r>
              <a:rPr lang="en-US" sz="3200" b="1" dirty="0">
                <a:solidFill>
                  <a:srgbClr val="7030A0"/>
                </a:solidFill>
              </a:rPr>
              <a:t>A</a:t>
            </a:r>
            <a:r>
              <a:rPr lang="en-US" sz="3200" b="1" dirty="0">
                <a:solidFill>
                  <a:srgbClr val="F5CF2B"/>
                </a:solidFill>
              </a:rPr>
              <a:t>a</a:t>
            </a:r>
            <a:r>
              <a:rPr lang="en-US" sz="3200" dirty="0">
                <a:solidFill>
                  <a:srgbClr val="F5CF2B"/>
                </a:solidFill>
              </a:rPr>
              <a:t> </a:t>
            </a:r>
            <a:r>
              <a:rPr lang="en-US" sz="3200" dirty="0">
                <a:solidFill>
                  <a:schemeClr val="tx1"/>
                </a:solidFill>
              </a:rPr>
              <a:t>=</a:t>
            </a:r>
            <a:r>
              <a:rPr lang="en-US" sz="3200" dirty="0">
                <a:solidFill>
                  <a:srgbClr val="F5CF2B"/>
                </a:solidFill>
              </a:rPr>
              <a:t> </a:t>
            </a:r>
            <a:r>
              <a:rPr lang="en-US" sz="3200" dirty="0"/>
              <a:t> </a:t>
            </a:r>
          </a:p>
        </p:txBody>
      </p:sp>
      <p:graphicFrame>
        <p:nvGraphicFramePr>
          <p:cNvPr id="4" name="Table 3" descr="An empty Punnett Square with 4 empty boxes in it. It shows  a large Blue letter A outside of the top left box and a small yellow a outside of the top right box. Down the left side of the square is a large blue letter A and below that is a small yellow letter a.">
            <a:extLst>
              <a:ext uri="{FF2B5EF4-FFF2-40B4-BE49-F238E27FC236}">
                <a16:creationId xmlns:a16="http://schemas.microsoft.com/office/drawing/2014/main" id="{3517CD0E-9417-4E89-84F2-9B2FD03C3271}"/>
              </a:ext>
            </a:extLst>
          </p:cNvPr>
          <p:cNvGraphicFramePr>
            <a:graphicFrameLocks noGrp="1"/>
          </p:cNvGraphicFramePr>
          <p:nvPr>
            <p:extLst>
              <p:ext uri="{D42A27DB-BD31-4B8C-83A1-F6EECF244321}">
                <p14:modId xmlns:p14="http://schemas.microsoft.com/office/powerpoint/2010/main" val="530072792"/>
              </p:ext>
            </p:extLst>
          </p:nvPr>
        </p:nvGraphicFramePr>
        <p:xfrm>
          <a:off x="4052016" y="3010742"/>
          <a:ext cx="4503050" cy="3357904"/>
        </p:xfrm>
        <a:graphic>
          <a:graphicData uri="http://schemas.openxmlformats.org/drawingml/2006/table">
            <a:tbl>
              <a:tblPr firstRow="1" bandRow="1">
                <a:tableStyleId>{5C22544A-7EE6-4342-B048-85BDC9FD1C3A}</a:tableStyleId>
              </a:tblPr>
              <a:tblGrid>
                <a:gridCol w="2251525">
                  <a:extLst>
                    <a:ext uri="{9D8B030D-6E8A-4147-A177-3AD203B41FA5}">
                      <a16:colId xmlns:a16="http://schemas.microsoft.com/office/drawing/2014/main" val="117071281"/>
                    </a:ext>
                  </a:extLst>
                </a:gridCol>
                <a:gridCol w="2251525">
                  <a:extLst>
                    <a:ext uri="{9D8B030D-6E8A-4147-A177-3AD203B41FA5}">
                      <a16:colId xmlns:a16="http://schemas.microsoft.com/office/drawing/2014/main" val="2025499127"/>
                    </a:ext>
                  </a:extLst>
                </a:gridCol>
              </a:tblGrid>
              <a:tr h="1678952">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13373363"/>
                  </a:ext>
                </a:extLst>
              </a:tr>
              <a:tr h="1678952">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93960698"/>
                  </a:ext>
                </a:extLst>
              </a:tr>
            </a:tbl>
          </a:graphicData>
        </a:graphic>
      </p:graphicFrame>
      <p:sp>
        <p:nvSpPr>
          <p:cNvPr id="5" name="TextBox 4">
            <a:extLst>
              <a:ext uri="{FF2B5EF4-FFF2-40B4-BE49-F238E27FC236}">
                <a16:creationId xmlns:a16="http://schemas.microsoft.com/office/drawing/2014/main" id="{EC6F8D45-6944-4804-B03A-A68185BA4A86}"/>
              </a:ext>
              <a:ext uri="{C183D7F6-B498-43B3-948B-1728B52AA6E4}">
                <adec:decorative xmlns:adec="http://schemas.microsoft.com/office/drawing/2017/decorative" val="1"/>
              </a:ext>
            </a:extLst>
          </p:cNvPr>
          <p:cNvSpPr txBox="1"/>
          <p:nvPr/>
        </p:nvSpPr>
        <p:spPr>
          <a:xfrm>
            <a:off x="4873106" y="2235372"/>
            <a:ext cx="2518638" cy="646331"/>
          </a:xfrm>
          <a:prstGeom prst="rect">
            <a:avLst/>
          </a:prstGeom>
          <a:noFill/>
        </p:spPr>
        <p:txBody>
          <a:bodyPr wrap="none" rtlCol="0">
            <a:spAutoFit/>
          </a:bodyPr>
          <a:lstStyle/>
          <a:p>
            <a:r>
              <a:rPr lang="en-US" sz="3600" b="1" dirty="0">
                <a:solidFill>
                  <a:srgbClr val="7030A0"/>
                </a:solidFill>
              </a:rPr>
              <a:t>A             </a:t>
            </a:r>
            <a:r>
              <a:rPr lang="en-US" sz="3600" b="1" dirty="0">
                <a:solidFill>
                  <a:srgbClr val="F5CF2B"/>
                </a:solidFill>
              </a:rPr>
              <a:t>a</a:t>
            </a:r>
            <a:endParaRPr lang="en-US" dirty="0"/>
          </a:p>
        </p:txBody>
      </p:sp>
      <p:sp>
        <p:nvSpPr>
          <p:cNvPr id="6" name="TextBox 5">
            <a:extLst>
              <a:ext uri="{FF2B5EF4-FFF2-40B4-BE49-F238E27FC236}">
                <a16:creationId xmlns:a16="http://schemas.microsoft.com/office/drawing/2014/main" id="{A02AAE63-D0F7-4BEC-81BD-11232992FF96}"/>
              </a:ext>
              <a:ext uri="{C183D7F6-B498-43B3-948B-1728B52AA6E4}">
                <adec:decorative xmlns:adec="http://schemas.microsoft.com/office/drawing/2017/decorative" val="1"/>
              </a:ext>
            </a:extLst>
          </p:cNvPr>
          <p:cNvSpPr txBox="1"/>
          <p:nvPr/>
        </p:nvSpPr>
        <p:spPr>
          <a:xfrm>
            <a:off x="3219221" y="3368525"/>
            <a:ext cx="526106" cy="646331"/>
          </a:xfrm>
          <a:prstGeom prst="rect">
            <a:avLst/>
          </a:prstGeom>
          <a:noFill/>
        </p:spPr>
        <p:txBody>
          <a:bodyPr wrap="none" rtlCol="0">
            <a:spAutoFit/>
          </a:bodyPr>
          <a:lstStyle/>
          <a:p>
            <a:r>
              <a:rPr lang="en-US" sz="3600" b="1" dirty="0">
                <a:solidFill>
                  <a:srgbClr val="7030A0"/>
                </a:solidFill>
              </a:rPr>
              <a:t>A</a:t>
            </a:r>
            <a:endParaRPr lang="en-US" dirty="0"/>
          </a:p>
        </p:txBody>
      </p:sp>
      <p:sp>
        <p:nvSpPr>
          <p:cNvPr id="7" name="TextBox 6">
            <a:extLst>
              <a:ext uri="{FF2B5EF4-FFF2-40B4-BE49-F238E27FC236}">
                <a16:creationId xmlns:a16="http://schemas.microsoft.com/office/drawing/2014/main" id="{9A1905DE-05B9-4A79-B311-98C7C7331AF2}"/>
              </a:ext>
              <a:ext uri="{C183D7F6-B498-43B3-948B-1728B52AA6E4}">
                <adec:decorative xmlns:adec="http://schemas.microsoft.com/office/drawing/2017/decorative" val="1"/>
              </a:ext>
            </a:extLst>
          </p:cNvPr>
          <p:cNvSpPr txBox="1"/>
          <p:nvPr/>
        </p:nvSpPr>
        <p:spPr>
          <a:xfrm>
            <a:off x="3200371" y="4954730"/>
            <a:ext cx="489236" cy="646331"/>
          </a:xfrm>
          <a:prstGeom prst="rect">
            <a:avLst/>
          </a:prstGeom>
          <a:noFill/>
        </p:spPr>
        <p:txBody>
          <a:bodyPr wrap="none" rtlCol="0">
            <a:spAutoFit/>
          </a:bodyPr>
          <a:lstStyle/>
          <a:p>
            <a:r>
              <a:rPr lang="en-US" sz="3600" b="1" dirty="0">
                <a:solidFill>
                  <a:srgbClr val="F5CF2B"/>
                </a:solidFill>
              </a:rPr>
              <a:t>a</a:t>
            </a:r>
            <a:endParaRPr lang="en-US" dirty="0"/>
          </a:p>
        </p:txBody>
      </p:sp>
      <p:sp>
        <p:nvSpPr>
          <p:cNvPr id="8" name="TextBox 7">
            <a:extLst>
              <a:ext uri="{FF2B5EF4-FFF2-40B4-BE49-F238E27FC236}">
                <a16:creationId xmlns:a16="http://schemas.microsoft.com/office/drawing/2014/main" id="{9704FDCD-35E6-45E5-8AC0-FBD100073DEE}"/>
              </a:ext>
              <a:ext uri="{C183D7F6-B498-43B3-948B-1728B52AA6E4}">
                <adec:decorative xmlns:adec="http://schemas.microsoft.com/office/drawing/2017/decorative" val="1"/>
              </a:ext>
            </a:extLst>
          </p:cNvPr>
          <p:cNvSpPr txBox="1"/>
          <p:nvPr/>
        </p:nvSpPr>
        <p:spPr>
          <a:xfrm>
            <a:off x="7205680" y="928095"/>
            <a:ext cx="575346" cy="769441"/>
          </a:xfrm>
          <a:prstGeom prst="rect">
            <a:avLst/>
          </a:prstGeom>
          <a:noFill/>
        </p:spPr>
        <p:txBody>
          <a:bodyPr wrap="square" rtlCol="0">
            <a:spAutoFit/>
          </a:bodyPr>
          <a:lstStyle/>
          <a:p>
            <a:r>
              <a:rPr lang="en-US" sz="4400" b="1" dirty="0"/>
              <a:t>?</a:t>
            </a:r>
          </a:p>
        </p:txBody>
      </p:sp>
    </p:spTree>
    <p:extLst>
      <p:ext uri="{BB962C8B-B14F-4D97-AF65-F5344CB8AC3E}">
        <p14:creationId xmlns:p14="http://schemas.microsoft.com/office/powerpoint/2010/main" val="26285175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FDD2A-F49A-4172-8243-24376D5FB4DE}"/>
              </a:ext>
            </a:extLst>
          </p:cNvPr>
          <p:cNvSpPr txBox="1">
            <a:spLocks noGrp="1"/>
          </p:cNvSpPr>
          <p:nvPr>
            <p:ph type="title" idx="4294967295"/>
          </p:nvPr>
        </p:nvSpPr>
        <p:spPr>
          <a:xfrm>
            <a:off x="3177125" y="357410"/>
            <a:ext cx="6170075" cy="128089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lumMod val="85000"/>
                    <a:lumOff val="15000"/>
                  </a:schemeClr>
                </a:solidFill>
                <a:effectLst/>
                <a:uLnTx/>
                <a:uFillTx/>
                <a:latin typeface="+mj-lt"/>
                <a:ea typeface="+mj-ea"/>
                <a:cs typeface="+mj-cs"/>
              </a:rPr>
              <a:t>F</a:t>
            </a:r>
            <a:r>
              <a:rPr kumimoji="0" lang="en-US" sz="3600" b="0" i="0" u="none" strike="noStrike" kern="1200" cap="none" spc="0" normalizeH="0" baseline="-25000" noProof="0" dirty="0">
                <a:ln>
                  <a:noFill/>
                </a:ln>
                <a:solidFill>
                  <a:schemeClr val="tx1">
                    <a:lumMod val="85000"/>
                    <a:lumOff val="15000"/>
                  </a:schemeClr>
                </a:solidFill>
                <a:effectLst/>
                <a:uLnTx/>
                <a:uFillTx/>
                <a:latin typeface="+mj-lt"/>
                <a:ea typeface="+mj-ea"/>
                <a:cs typeface="+mj-cs"/>
              </a:rPr>
              <a:t>2</a:t>
            </a:r>
            <a:r>
              <a:rPr kumimoji="0" lang="en-US" sz="3600" b="0" i="0" u="none" strike="noStrike" kern="1200" cap="none" spc="0" normalizeH="0" baseline="0" noProof="0" dirty="0">
                <a:ln>
                  <a:noFill/>
                </a:ln>
                <a:solidFill>
                  <a:schemeClr val="tx1">
                    <a:lumMod val="85000"/>
                    <a:lumOff val="15000"/>
                  </a:schemeClr>
                </a:solidFill>
                <a:effectLst/>
                <a:uLnTx/>
                <a:uFillTx/>
                <a:latin typeface="+mj-lt"/>
                <a:ea typeface="+mj-ea"/>
                <a:cs typeface="+mj-cs"/>
              </a:rPr>
              <a:t> Second Generation </a:t>
            </a:r>
            <a:r>
              <a:rPr kumimoji="0" lang="en-US" sz="3600" b="0" i="0" u="none" strike="noStrike" kern="1200" cap="none" spc="0" normalizeH="0" baseline="0" noProof="0" dirty="0" err="1">
                <a:ln>
                  <a:noFill/>
                </a:ln>
                <a:solidFill>
                  <a:schemeClr val="tx1">
                    <a:lumMod val="85000"/>
                    <a:lumOff val="15000"/>
                  </a:schemeClr>
                </a:solidFill>
                <a:effectLst/>
                <a:uLnTx/>
                <a:uFillTx/>
                <a:latin typeface="+mj-lt"/>
                <a:ea typeface="+mj-ea"/>
                <a:cs typeface="+mj-cs"/>
              </a:rPr>
              <a:t>Selu</a:t>
            </a:r>
            <a:endParaRPr kumimoji="0" lang="en-US" sz="3600" b="0" i="0" u="none" strike="noStrike" kern="1200" cap="none" spc="0" normalizeH="0" baseline="0" noProof="0" dirty="0">
              <a:ln>
                <a:noFill/>
              </a:ln>
              <a:solidFill>
                <a:schemeClr val="tx1">
                  <a:lumMod val="85000"/>
                  <a:lumOff val="15000"/>
                </a:schemeClr>
              </a:solidFill>
              <a:effectLst/>
              <a:uLnTx/>
              <a:uFillTx/>
              <a:latin typeface="+mj-lt"/>
              <a:ea typeface="+mj-ea"/>
              <a:cs typeface="+mj-cs"/>
            </a:endParaRPr>
          </a:p>
        </p:txBody>
      </p:sp>
      <p:sp>
        <p:nvSpPr>
          <p:cNvPr id="3" name="Content Placeholder 2">
            <a:extLst>
              <a:ext uri="{FF2B5EF4-FFF2-40B4-BE49-F238E27FC236}">
                <a16:creationId xmlns:a16="http://schemas.microsoft.com/office/drawing/2014/main" id="{70BFED2A-8700-4FC5-A174-621CDD6F7B7D}"/>
              </a:ext>
            </a:extLst>
          </p:cNvPr>
          <p:cNvSpPr txBox="1">
            <a:spLocks/>
          </p:cNvSpPr>
          <p:nvPr/>
        </p:nvSpPr>
        <p:spPr>
          <a:xfrm>
            <a:off x="4871335" y="902814"/>
            <a:ext cx="2643188" cy="92710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sz="3600" b="1" dirty="0">
                <a:solidFill>
                  <a:srgbClr val="7030A0"/>
                </a:solidFill>
              </a:rPr>
              <a:t>A</a:t>
            </a:r>
            <a:r>
              <a:rPr lang="en-US" sz="3600" b="1" dirty="0">
                <a:solidFill>
                  <a:srgbClr val="F5CF2B"/>
                </a:solidFill>
              </a:rPr>
              <a:t>a</a:t>
            </a:r>
            <a:r>
              <a:rPr lang="en-US" sz="3600" dirty="0"/>
              <a:t> x </a:t>
            </a:r>
            <a:r>
              <a:rPr lang="en-US" sz="3600" b="1" dirty="0">
                <a:solidFill>
                  <a:srgbClr val="7030A0"/>
                </a:solidFill>
              </a:rPr>
              <a:t>A</a:t>
            </a:r>
            <a:r>
              <a:rPr lang="en-US" sz="3600" b="1" dirty="0">
                <a:solidFill>
                  <a:srgbClr val="F5CF2B"/>
                </a:solidFill>
              </a:rPr>
              <a:t>a</a:t>
            </a:r>
            <a:r>
              <a:rPr lang="en-US" sz="3600" dirty="0">
                <a:solidFill>
                  <a:srgbClr val="F5CF2B"/>
                </a:solidFill>
              </a:rPr>
              <a:t> </a:t>
            </a:r>
            <a:r>
              <a:rPr lang="en-US" sz="3600" dirty="0">
                <a:solidFill>
                  <a:schemeClr val="tx1"/>
                </a:solidFill>
              </a:rPr>
              <a:t>=</a:t>
            </a:r>
            <a:r>
              <a:rPr lang="en-US" sz="3600" dirty="0">
                <a:solidFill>
                  <a:srgbClr val="F5CF2B"/>
                </a:solidFill>
              </a:rPr>
              <a:t> </a:t>
            </a:r>
            <a:r>
              <a:rPr lang="en-US" sz="3600" dirty="0"/>
              <a:t> </a:t>
            </a:r>
          </a:p>
        </p:txBody>
      </p:sp>
      <p:graphicFrame>
        <p:nvGraphicFramePr>
          <p:cNvPr id="5" name="Table 4" descr="The previous blank Punnett square box is now filled in with the two large blue letter A's in the top left box showing 25% homozygous dominant and a large blue letter A and a small yellow letter a in the top right box, showing 25% heterozygous. Below that starting in the lower left box is a large blue letter A and a small yellow letter a showing 25% heterozygous. Next to that in the lower right box are two small yellow letter a's, showing 25% homozygous recessive.">
            <a:extLst>
              <a:ext uri="{FF2B5EF4-FFF2-40B4-BE49-F238E27FC236}">
                <a16:creationId xmlns:a16="http://schemas.microsoft.com/office/drawing/2014/main" id="{DEBF207D-160D-4012-88B1-A7E688E4AA07}"/>
              </a:ext>
            </a:extLst>
          </p:cNvPr>
          <p:cNvGraphicFramePr>
            <a:graphicFrameLocks noGrp="1"/>
          </p:cNvGraphicFramePr>
          <p:nvPr>
            <p:extLst>
              <p:ext uri="{D42A27DB-BD31-4B8C-83A1-F6EECF244321}">
                <p14:modId xmlns:p14="http://schemas.microsoft.com/office/powerpoint/2010/main" val="250054547"/>
              </p:ext>
            </p:extLst>
          </p:nvPr>
        </p:nvGraphicFramePr>
        <p:xfrm>
          <a:off x="2689043" y="2441400"/>
          <a:ext cx="4503050" cy="3357904"/>
        </p:xfrm>
        <a:graphic>
          <a:graphicData uri="http://schemas.openxmlformats.org/drawingml/2006/table">
            <a:tbl>
              <a:tblPr firstRow="1" bandRow="1">
                <a:tableStyleId>{5C22544A-7EE6-4342-B048-85BDC9FD1C3A}</a:tableStyleId>
              </a:tblPr>
              <a:tblGrid>
                <a:gridCol w="2251525">
                  <a:extLst>
                    <a:ext uri="{9D8B030D-6E8A-4147-A177-3AD203B41FA5}">
                      <a16:colId xmlns:a16="http://schemas.microsoft.com/office/drawing/2014/main" val="117071281"/>
                    </a:ext>
                  </a:extLst>
                </a:gridCol>
                <a:gridCol w="2251525">
                  <a:extLst>
                    <a:ext uri="{9D8B030D-6E8A-4147-A177-3AD203B41FA5}">
                      <a16:colId xmlns:a16="http://schemas.microsoft.com/office/drawing/2014/main" val="2025499127"/>
                    </a:ext>
                  </a:extLst>
                </a:gridCol>
              </a:tblGrid>
              <a:tr h="1678952">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13373363"/>
                  </a:ext>
                </a:extLst>
              </a:tr>
              <a:tr h="1678952">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93960698"/>
                  </a:ext>
                </a:extLst>
              </a:tr>
            </a:tbl>
          </a:graphicData>
        </a:graphic>
      </p:graphicFrame>
      <p:sp>
        <p:nvSpPr>
          <p:cNvPr id="9" name="Right Arrow 16" descr="Arrow pointing from the punnet square to the following:">
            <a:extLst>
              <a:ext uri="{FF2B5EF4-FFF2-40B4-BE49-F238E27FC236}">
                <a16:creationId xmlns:a16="http://schemas.microsoft.com/office/drawing/2014/main" id="{8AB8A166-3669-4BE3-AB80-662D7EE6ECAF}"/>
              </a:ext>
            </a:extLst>
          </p:cNvPr>
          <p:cNvSpPr/>
          <p:nvPr/>
        </p:nvSpPr>
        <p:spPr>
          <a:xfrm>
            <a:off x="7400153" y="3866624"/>
            <a:ext cx="55764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pright image of corn cob with mostly purple kernels dotted with yellow kernels">
            <a:extLst>
              <a:ext uri="{FF2B5EF4-FFF2-40B4-BE49-F238E27FC236}">
                <a16:creationId xmlns:a16="http://schemas.microsoft.com/office/drawing/2014/main" id="{429D1F68-D201-4E6F-AB32-3222C99491FA}"/>
              </a:ext>
            </a:extLst>
          </p:cNvPr>
          <p:cNvPicPr>
            <a:picLocks noChangeAspect="1"/>
          </p:cNvPicPr>
          <p:nvPr/>
        </p:nvPicPr>
        <p:blipFill>
          <a:blip r:embed="rId3"/>
          <a:stretch>
            <a:fillRect/>
          </a:stretch>
        </p:blipFill>
        <p:spPr>
          <a:xfrm rot="16200000">
            <a:off x="7174270" y="2819206"/>
            <a:ext cx="5228325" cy="2152987"/>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0F7788DA-8432-4C65-9045-644AC6EF9474}"/>
              </a:ext>
              <a:ext uri="{C183D7F6-B498-43B3-948B-1728B52AA6E4}">
                <adec:decorative xmlns:adec="http://schemas.microsoft.com/office/drawing/2017/decorative" val="1"/>
              </a:ext>
            </a:extLst>
          </p:cNvPr>
          <p:cNvSpPr txBox="1"/>
          <p:nvPr/>
        </p:nvSpPr>
        <p:spPr>
          <a:xfrm>
            <a:off x="3510133" y="1666030"/>
            <a:ext cx="2518638" cy="646331"/>
          </a:xfrm>
          <a:prstGeom prst="rect">
            <a:avLst/>
          </a:prstGeom>
          <a:noFill/>
        </p:spPr>
        <p:txBody>
          <a:bodyPr wrap="none" rtlCol="0">
            <a:spAutoFit/>
          </a:bodyPr>
          <a:lstStyle/>
          <a:p>
            <a:r>
              <a:rPr lang="en-US" sz="3600" b="1" dirty="0">
                <a:solidFill>
                  <a:srgbClr val="7030A0"/>
                </a:solidFill>
              </a:rPr>
              <a:t>A             </a:t>
            </a:r>
            <a:r>
              <a:rPr lang="en-US" sz="3600" b="1" dirty="0">
                <a:solidFill>
                  <a:srgbClr val="F5CF2B"/>
                </a:solidFill>
              </a:rPr>
              <a:t>a</a:t>
            </a:r>
            <a:endParaRPr lang="en-US" dirty="0"/>
          </a:p>
        </p:txBody>
      </p:sp>
      <p:sp>
        <p:nvSpPr>
          <p:cNvPr id="8" name="TextBox 7">
            <a:extLst>
              <a:ext uri="{FF2B5EF4-FFF2-40B4-BE49-F238E27FC236}">
                <a16:creationId xmlns:a16="http://schemas.microsoft.com/office/drawing/2014/main" id="{ACAA3835-3ED0-441D-8C0A-AE863E8860FE}"/>
              </a:ext>
              <a:ext uri="{C183D7F6-B498-43B3-948B-1728B52AA6E4}">
                <adec:decorative xmlns:adec="http://schemas.microsoft.com/office/drawing/2017/decorative" val="1"/>
              </a:ext>
            </a:extLst>
          </p:cNvPr>
          <p:cNvSpPr txBox="1"/>
          <p:nvPr/>
        </p:nvSpPr>
        <p:spPr>
          <a:xfrm>
            <a:off x="1837398" y="4385388"/>
            <a:ext cx="489236" cy="646331"/>
          </a:xfrm>
          <a:prstGeom prst="rect">
            <a:avLst/>
          </a:prstGeom>
          <a:noFill/>
        </p:spPr>
        <p:txBody>
          <a:bodyPr wrap="none" rtlCol="0">
            <a:spAutoFit/>
          </a:bodyPr>
          <a:lstStyle/>
          <a:p>
            <a:r>
              <a:rPr lang="en-US" sz="3600" b="1" dirty="0">
                <a:solidFill>
                  <a:srgbClr val="F5CF2B"/>
                </a:solidFill>
              </a:rPr>
              <a:t>a</a:t>
            </a:r>
            <a:endParaRPr lang="en-US" dirty="0"/>
          </a:p>
        </p:txBody>
      </p:sp>
      <p:sp>
        <p:nvSpPr>
          <p:cNvPr id="10" name="TextBox 9">
            <a:extLst>
              <a:ext uri="{FF2B5EF4-FFF2-40B4-BE49-F238E27FC236}">
                <a16:creationId xmlns:a16="http://schemas.microsoft.com/office/drawing/2014/main" id="{8C9D3D93-92B3-4BA2-ABB5-D3A43C4F40BE}"/>
              </a:ext>
              <a:ext uri="{C183D7F6-B498-43B3-948B-1728B52AA6E4}">
                <adec:decorative xmlns:adec="http://schemas.microsoft.com/office/drawing/2017/decorative" val="1"/>
              </a:ext>
            </a:extLst>
          </p:cNvPr>
          <p:cNvSpPr txBox="1"/>
          <p:nvPr/>
        </p:nvSpPr>
        <p:spPr>
          <a:xfrm>
            <a:off x="2791692" y="3390453"/>
            <a:ext cx="2101857" cy="646331"/>
          </a:xfrm>
          <a:prstGeom prst="rect">
            <a:avLst/>
          </a:prstGeom>
          <a:noFill/>
        </p:spPr>
        <p:txBody>
          <a:bodyPr wrap="none" rtlCol="0">
            <a:spAutoFit/>
          </a:bodyPr>
          <a:lstStyle/>
          <a:p>
            <a:pPr algn="ctr"/>
            <a:r>
              <a:rPr lang="en-US" dirty="0"/>
              <a:t>25% homozygous</a:t>
            </a:r>
          </a:p>
          <a:p>
            <a:pPr algn="ctr"/>
            <a:r>
              <a:rPr lang="en-US" dirty="0"/>
              <a:t>dominant</a:t>
            </a:r>
          </a:p>
        </p:txBody>
      </p:sp>
      <p:sp>
        <p:nvSpPr>
          <p:cNvPr id="7" name="TextBox 6">
            <a:extLst>
              <a:ext uri="{FF2B5EF4-FFF2-40B4-BE49-F238E27FC236}">
                <a16:creationId xmlns:a16="http://schemas.microsoft.com/office/drawing/2014/main" id="{D77EBE9B-D0DB-4161-A3E6-F0B4F6F23978}"/>
              </a:ext>
              <a:ext uri="{C183D7F6-B498-43B3-948B-1728B52AA6E4}">
                <adec:decorative xmlns:adec="http://schemas.microsoft.com/office/drawing/2017/decorative" val="1"/>
              </a:ext>
            </a:extLst>
          </p:cNvPr>
          <p:cNvSpPr txBox="1"/>
          <p:nvPr/>
        </p:nvSpPr>
        <p:spPr>
          <a:xfrm>
            <a:off x="1856248" y="2799183"/>
            <a:ext cx="526106" cy="646331"/>
          </a:xfrm>
          <a:prstGeom prst="rect">
            <a:avLst/>
          </a:prstGeom>
          <a:noFill/>
        </p:spPr>
        <p:txBody>
          <a:bodyPr wrap="none" rtlCol="0">
            <a:spAutoFit/>
          </a:bodyPr>
          <a:lstStyle/>
          <a:p>
            <a:r>
              <a:rPr lang="en-US" sz="3600" b="1" dirty="0">
                <a:solidFill>
                  <a:srgbClr val="7030A0"/>
                </a:solidFill>
              </a:rPr>
              <a:t>A</a:t>
            </a:r>
            <a:endParaRPr lang="en-US" dirty="0"/>
          </a:p>
        </p:txBody>
      </p:sp>
      <p:sp>
        <p:nvSpPr>
          <p:cNvPr id="11" name="TextBox 10">
            <a:extLst>
              <a:ext uri="{FF2B5EF4-FFF2-40B4-BE49-F238E27FC236}">
                <a16:creationId xmlns:a16="http://schemas.microsoft.com/office/drawing/2014/main" id="{2C35FD44-6FF6-4A12-A651-5DF3315740A8}"/>
              </a:ext>
              <a:ext uri="{C183D7F6-B498-43B3-948B-1728B52AA6E4}">
                <adec:decorative xmlns:adec="http://schemas.microsoft.com/office/drawing/2017/decorative" val="1"/>
              </a:ext>
            </a:extLst>
          </p:cNvPr>
          <p:cNvSpPr txBox="1"/>
          <p:nvPr/>
        </p:nvSpPr>
        <p:spPr>
          <a:xfrm>
            <a:off x="4983800" y="5146848"/>
            <a:ext cx="2101857" cy="646331"/>
          </a:xfrm>
          <a:prstGeom prst="rect">
            <a:avLst/>
          </a:prstGeom>
          <a:noFill/>
        </p:spPr>
        <p:txBody>
          <a:bodyPr wrap="none" rtlCol="0">
            <a:spAutoFit/>
          </a:bodyPr>
          <a:lstStyle/>
          <a:p>
            <a:pPr algn="ctr"/>
            <a:r>
              <a:rPr lang="en-US" dirty="0"/>
              <a:t>25% homozygous</a:t>
            </a:r>
          </a:p>
          <a:p>
            <a:pPr algn="ctr"/>
            <a:r>
              <a:rPr lang="en-US" dirty="0"/>
              <a:t>recessive</a:t>
            </a:r>
          </a:p>
        </p:txBody>
      </p:sp>
      <p:sp>
        <p:nvSpPr>
          <p:cNvPr id="12" name="Rectangle 11">
            <a:extLst>
              <a:ext uri="{FF2B5EF4-FFF2-40B4-BE49-F238E27FC236}">
                <a16:creationId xmlns:a16="http://schemas.microsoft.com/office/drawing/2014/main" id="{8FB31C73-938A-4DAB-BFB8-984847EA3A97}"/>
              </a:ext>
              <a:ext uri="{C183D7F6-B498-43B3-948B-1728B52AA6E4}">
                <adec:decorative xmlns:adec="http://schemas.microsoft.com/office/drawing/2017/decorative" val="1"/>
              </a:ext>
            </a:extLst>
          </p:cNvPr>
          <p:cNvSpPr/>
          <p:nvPr/>
        </p:nvSpPr>
        <p:spPr>
          <a:xfrm>
            <a:off x="3120488" y="2536475"/>
            <a:ext cx="1545994" cy="1015663"/>
          </a:xfrm>
          <a:prstGeom prst="rect">
            <a:avLst/>
          </a:prstGeom>
        </p:spPr>
        <p:txBody>
          <a:bodyPr wrap="square">
            <a:spAutoFit/>
          </a:bodyPr>
          <a:lstStyle/>
          <a:p>
            <a:r>
              <a:rPr lang="en-US" sz="6000" b="1" dirty="0">
                <a:solidFill>
                  <a:srgbClr val="7030A0"/>
                </a:solidFill>
              </a:rPr>
              <a:t>AA</a:t>
            </a:r>
            <a:endParaRPr lang="en-US" sz="6000" dirty="0"/>
          </a:p>
        </p:txBody>
      </p:sp>
      <p:sp>
        <p:nvSpPr>
          <p:cNvPr id="13" name="TextBox 12">
            <a:extLst>
              <a:ext uri="{FF2B5EF4-FFF2-40B4-BE49-F238E27FC236}">
                <a16:creationId xmlns:a16="http://schemas.microsoft.com/office/drawing/2014/main" id="{7F81C458-93BC-417F-AD20-DADBB778A399}"/>
              </a:ext>
              <a:ext uri="{C183D7F6-B498-43B3-948B-1728B52AA6E4}">
                <adec:decorative xmlns:adec="http://schemas.microsoft.com/office/drawing/2017/decorative" val="1"/>
              </a:ext>
            </a:extLst>
          </p:cNvPr>
          <p:cNvSpPr txBox="1"/>
          <p:nvPr/>
        </p:nvSpPr>
        <p:spPr>
          <a:xfrm flipH="1">
            <a:off x="5425033" y="4297250"/>
            <a:ext cx="1332915" cy="1015663"/>
          </a:xfrm>
          <a:prstGeom prst="rect">
            <a:avLst/>
          </a:prstGeom>
          <a:noFill/>
        </p:spPr>
        <p:txBody>
          <a:bodyPr wrap="square" rtlCol="0">
            <a:spAutoFit/>
          </a:bodyPr>
          <a:lstStyle/>
          <a:p>
            <a:pPr lvl="0">
              <a:defRPr/>
            </a:pPr>
            <a:r>
              <a:rPr lang="en-US" sz="6000" b="1">
                <a:solidFill>
                  <a:srgbClr val="F5CF2B"/>
                </a:solidFill>
              </a:rPr>
              <a:t>aa</a:t>
            </a:r>
            <a:endParaRPr lang="en-US" sz="6000" dirty="0">
              <a:solidFill>
                <a:prstClr val="black"/>
              </a:solidFill>
            </a:endParaRPr>
          </a:p>
        </p:txBody>
      </p:sp>
      <p:sp>
        <p:nvSpPr>
          <p:cNvPr id="14" name="TextBox 13">
            <a:extLst>
              <a:ext uri="{FF2B5EF4-FFF2-40B4-BE49-F238E27FC236}">
                <a16:creationId xmlns:a16="http://schemas.microsoft.com/office/drawing/2014/main" id="{5CA46E44-6733-4AA7-AC61-F0F467D45736}"/>
              </a:ext>
              <a:ext uri="{C183D7F6-B498-43B3-948B-1728B52AA6E4}">
                <adec:decorative xmlns:adec="http://schemas.microsoft.com/office/drawing/2017/decorative" val="1"/>
              </a:ext>
            </a:extLst>
          </p:cNvPr>
          <p:cNvSpPr txBox="1"/>
          <p:nvPr/>
        </p:nvSpPr>
        <p:spPr>
          <a:xfrm>
            <a:off x="2687724" y="5146847"/>
            <a:ext cx="2183611" cy="369332"/>
          </a:xfrm>
          <a:prstGeom prst="rect">
            <a:avLst/>
          </a:prstGeom>
          <a:noFill/>
        </p:spPr>
        <p:txBody>
          <a:bodyPr wrap="none" rtlCol="0">
            <a:spAutoFit/>
          </a:bodyPr>
          <a:lstStyle/>
          <a:p>
            <a:pPr algn="ctr"/>
            <a:r>
              <a:rPr lang="en-US" dirty="0"/>
              <a:t>25% heterozygous</a:t>
            </a:r>
          </a:p>
        </p:txBody>
      </p:sp>
      <p:sp>
        <p:nvSpPr>
          <p:cNvPr id="15" name="Rectangle 14">
            <a:extLst>
              <a:ext uri="{FF2B5EF4-FFF2-40B4-BE49-F238E27FC236}">
                <a16:creationId xmlns:a16="http://schemas.microsoft.com/office/drawing/2014/main" id="{60A5A79B-2CB5-46AA-AEED-D1E3C09E7F1E}"/>
              </a:ext>
              <a:ext uri="{C183D7F6-B498-43B3-948B-1728B52AA6E4}">
                <adec:decorative xmlns:adec="http://schemas.microsoft.com/office/drawing/2017/decorative" val="1"/>
              </a:ext>
            </a:extLst>
          </p:cNvPr>
          <p:cNvSpPr/>
          <p:nvPr/>
        </p:nvSpPr>
        <p:spPr>
          <a:xfrm>
            <a:off x="3146754" y="4290821"/>
            <a:ext cx="1545994" cy="1938992"/>
          </a:xfrm>
          <a:prstGeom prst="rect">
            <a:avLst/>
          </a:prstGeom>
        </p:spPr>
        <p:txBody>
          <a:bodyPr wrap="square">
            <a:spAutoFit/>
          </a:bodyPr>
          <a:lstStyle/>
          <a:p>
            <a:r>
              <a:rPr lang="en-US" sz="6000" b="1" dirty="0">
                <a:solidFill>
                  <a:srgbClr val="7030A0"/>
                </a:solidFill>
              </a:rPr>
              <a:t>A</a:t>
            </a:r>
            <a:r>
              <a:rPr lang="en-US" sz="6000" b="1" dirty="0">
                <a:solidFill>
                  <a:srgbClr val="F5CF2B"/>
                </a:solidFill>
              </a:rPr>
              <a:t>a</a:t>
            </a:r>
            <a:endParaRPr lang="en-US" sz="6000" dirty="0"/>
          </a:p>
          <a:p>
            <a:endParaRPr lang="en-US" sz="6000" dirty="0"/>
          </a:p>
        </p:txBody>
      </p:sp>
      <p:pic>
        <p:nvPicPr>
          <p:cNvPr id="16" name="Picture 15">
            <a:extLst>
              <a:ext uri="{FF2B5EF4-FFF2-40B4-BE49-F238E27FC236}">
                <a16:creationId xmlns:a16="http://schemas.microsoft.com/office/drawing/2014/main" id="{EA680811-F7E1-44D9-BE4F-75C6D12299E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2630" y="2737272"/>
            <a:ext cx="2175584" cy="1158428"/>
          </a:xfrm>
          <a:prstGeom prst="rect">
            <a:avLst/>
          </a:prstGeom>
        </p:spPr>
      </p:pic>
    </p:spTree>
    <p:extLst>
      <p:ext uri="{BB962C8B-B14F-4D97-AF65-F5344CB8AC3E}">
        <p14:creationId xmlns:p14="http://schemas.microsoft.com/office/powerpoint/2010/main" val="9314750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22919-EAE6-4F66-8313-A6A9274CE834}"/>
              </a:ext>
            </a:extLst>
          </p:cNvPr>
          <p:cNvSpPr txBox="1">
            <a:spLocks noGrp="1"/>
          </p:cNvSpPr>
          <p:nvPr>
            <p:ph type="title" idx="4294967295"/>
          </p:nvPr>
        </p:nvSpPr>
        <p:spPr>
          <a:xfrm>
            <a:off x="3177125" y="357410"/>
            <a:ext cx="6170075" cy="128089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chemeClr val="tx1">
                    <a:lumMod val="85000"/>
                    <a:lumOff val="15000"/>
                  </a:schemeClr>
                </a:solidFill>
                <a:effectLst/>
                <a:uLnTx/>
                <a:uFillTx/>
                <a:latin typeface="+mj-lt"/>
                <a:ea typeface="+mj-ea"/>
                <a:cs typeface="+mj-cs"/>
              </a:rPr>
              <a:t>F</a:t>
            </a:r>
            <a:r>
              <a:rPr kumimoji="0" lang="en-US" sz="3600" b="0" i="0" u="none" strike="noStrike" kern="1200" cap="none" spc="0" normalizeH="0" baseline="-25000" noProof="0" dirty="0">
                <a:ln>
                  <a:noFill/>
                </a:ln>
                <a:solidFill>
                  <a:schemeClr val="tx1">
                    <a:lumMod val="85000"/>
                    <a:lumOff val="15000"/>
                  </a:schemeClr>
                </a:solidFill>
                <a:effectLst/>
                <a:uLnTx/>
                <a:uFillTx/>
                <a:latin typeface="+mj-lt"/>
                <a:ea typeface="+mj-ea"/>
                <a:cs typeface="+mj-cs"/>
              </a:rPr>
              <a:t>2</a:t>
            </a:r>
            <a:r>
              <a:rPr kumimoji="0" lang="en-US" sz="3600" b="0" i="0" u="none" strike="noStrike" kern="1200" cap="none" spc="0" normalizeH="0" baseline="0" noProof="0" dirty="0">
                <a:ln>
                  <a:noFill/>
                </a:ln>
                <a:solidFill>
                  <a:schemeClr val="tx1">
                    <a:lumMod val="85000"/>
                    <a:lumOff val="15000"/>
                  </a:schemeClr>
                </a:solidFill>
                <a:effectLst/>
                <a:uLnTx/>
                <a:uFillTx/>
                <a:latin typeface="+mj-lt"/>
                <a:ea typeface="+mj-ea"/>
                <a:cs typeface="+mj-cs"/>
              </a:rPr>
              <a:t> Second Generation </a:t>
            </a:r>
            <a:r>
              <a:rPr kumimoji="0" lang="en-US" sz="3600" b="0" i="0" u="none" strike="noStrike" kern="1200" cap="none" spc="0" normalizeH="0" baseline="0" noProof="0" dirty="0" err="1">
                <a:ln>
                  <a:noFill/>
                </a:ln>
                <a:solidFill>
                  <a:schemeClr val="tx1">
                    <a:lumMod val="85000"/>
                    <a:lumOff val="15000"/>
                  </a:schemeClr>
                </a:solidFill>
                <a:effectLst/>
                <a:uLnTx/>
                <a:uFillTx/>
                <a:latin typeface="+mj-lt"/>
                <a:ea typeface="+mj-ea"/>
                <a:cs typeface="+mj-cs"/>
              </a:rPr>
              <a:t>Selu</a:t>
            </a:r>
            <a:endParaRPr kumimoji="0" lang="en-US" sz="3600" b="0" i="0" u="none" strike="noStrike" kern="1200" cap="none" spc="0" normalizeH="0" baseline="0" noProof="0" dirty="0">
              <a:ln>
                <a:noFill/>
              </a:ln>
              <a:solidFill>
                <a:schemeClr val="tx1">
                  <a:lumMod val="85000"/>
                  <a:lumOff val="15000"/>
                </a:schemeClr>
              </a:solidFill>
              <a:effectLst/>
              <a:uLnTx/>
              <a:uFillTx/>
              <a:latin typeface="+mj-lt"/>
              <a:ea typeface="+mj-ea"/>
              <a:cs typeface="+mj-cs"/>
            </a:endParaRPr>
          </a:p>
        </p:txBody>
      </p:sp>
      <p:sp>
        <p:nvSpPr>
          <p:cNvPr id="3" name="Content Placeholder 2">
            <a:extLst>
              <a:ext uri="{FF2B5EF4-FFF2-40B4-BE49-F238E27FC236}">
                <a16:creationId xmlns:a16="http://schemas.microsoft.com/office/drawing/2014/main" id="{BF333B5E-7B9A-482B-8CAB-EFFE8A8A4277}"/>
              </a:ext>
            </a:extLst>
          </p:cNvPr>
          <p:cNvSpPr txBox="1">
            <a:spLocks/>
          </p:cNvSpPr>
          <p:nvPr/>
        </p:nvSpPr>
        <p:spPr>
          <a:xfrm>
            <a:off x="4940568" y="1083791"/>
            <a:ext cx="2643188" cy="92710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sz="3600" b="1">
                <a:solidFill>
                  <a:srgbClr val="7030A0"/>
                </a:solidFill>
              </a:rPr>
              <a:t>A</a:t>
            </a:r>
            <a:r>
              <a:rPr lang="en-US" sz="3600" b="1">
                <a:solidFill>
                  <a:srgbClr val="F5CF2B"/>
                </a:solidFill>
              </a:rPr>
              <a:t>a</a:t>
            </a:r>
            <a:r>
              <a:rPr lang="en-US" sz="3600"/>
              <a:t> x </a:t>
            </a:r>
            <a:r>
              <a:rPr lang="en-US" sz="3600" b="1">
                <a:solidFill>
                  <a:srgbClr val="7030A0"/>
                </a:solidFill>
              </a:rPr>
              <a:t>A</a:t>
            </a:r>
            <a:r>
              <a:rPr lang="en-US" sz="3600" b="1">
                <a:solidFill>
                  <a:srgbClr val="F5CF2B"/>
                </a:solidFill>
              </a:rPr>
              <a:t>a</a:t>
            </a:r>
            <a:r>
              <a:rPr lang="en-US" sz="3600">
                <a:solidFill>
                  <a:srgbClr val="F5CF2B"/>
                </a:solidFill>
              </a:rPr>
              <a:t> </a:t>
            </a:r>
            <a:r>
              <a:rPr lang="en-US" sz="3600">
                <a:solidFill>
                  <a:schemeClr val="tx1"/>
                </a:solidFill>
              </a:rPr>
              <a:t>=</a:t>
            </a:r>
            <a:r>
              <a:rPr lang="en-US" sz="3600">
                <a:solidFill>
                  <a:srgbClr val="F5CF2B"/>
                </a:solidFill>
              </a:rPr>
              <a:t> </a:t>
            </a:r>
            <a:r>
              <a:rPr lang="en-US" sz="3600"/>
              <a:t> </a:t>
            </a:r>
            <a:endParaRPr lang="en-US" sz="3600" dirty="0"/>
          </a:p>
        </p:txBody>
      </p:sp>
      <p:graphicFrame>
        <p:nvGraphicFramePr>
          <p:cNvPr id="5" name="Table 4" descr="The previous blank Punnett square box is now filled in with the two large blue letter A's in the top left box showing 25% homozygous dominant and a large blue letter A and a small yellow letter a in the top right box, showing 25% heterozygous. Below that starting in the lower left box is a large blue letter A and a small yellow letter a showing 25% heterozygous. Next to that in the lower right box are two small yellow letter a's, showing 25% homozygous recessive.">
            <a:extLst>
              <a:ext uri="{FF2B5EF4-FFF2-40B4-BE49-F238E27FC236}">
                <a16:creationId xmlns:a16="http://schemas.microsoft.com/office/drawing/2014/main" id="{26B51121-091F-4EBA-8B4C-628FA9EB8C56}"/>
              </a:ext>
            </a:extLst>
          </p:cNvPr>
          <p:cNvGraphicFramePr>
            <a:graphicFrameLocks noGrp="1"/>
          </p:cNvGraphicFramePr>
          <p:nvPr>
            <p:extLst>
              <p:ext uri="{D42A27DB-BD31-4B8C-83A1-F6EECF244321}">
                <p14:modId xmlns:p14="http://schemas.microsoft.com/office/powerpoint/2010/main" val="1911366722"/>
              </p:ext>
            </p:extLst>
          </p:nvPr>
        </p:nvGraphicFramePr>
        <p:xfrm>
          <a:off x="2689043" y="2441400"/>
          <a:ext cx="4503050" cy="3357904"/>
        </p:xfrm>
        <a:graphic>
          <a:graphicData uri="http://schemas.openxmlformats.org/drawingml/2006/table">
            <a:tbl>
              <a:tblPr firstRow="1" bandRow="1">
                <a:tableStyleId>{5C22544A-7EE6-4342-B048-85BDC9FD1C3A}</a:tableStyleId>
              </a:tblPr>
              <a:tblGrid>
                <a:gridCol w="2251525">
                  <a:extLst>
                    <a:ext uri="{9D8B030D-6E8A-4147-A177-3AD203B41FA5}">
                      <a16:colId xmlns:a16="http://schemas.microsoft.com/office/drawing/2014/main" val="117071281"/>
                    </a:ext>
                  </a:extLst>
                </a:gridCol>
                <a:gridCol w="2251525">
                  <a:extLst>
                    <a:ext uri="{9D8B030D-6E8A-4147-A177-3AD203B41FA5}">
                      <a16:colId xmlns:a16="http://schemas.microsoft.com/office/drawing/2014/main" val="2025499127"/>
                    </a:ext>
                  </a:extLst>
                </a:gridCol>
              </a:tblGrid>
              <a:tr h="1678952">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13373363"/>
                  </a:ext>
                </a:extLst>
              </a:tr>
              <a:tr h="1678952">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93960698"/>
                  </a:ext>
                </a:extLst>
              </a:tr>
            </a:tbl>
          </a:graphicData>
        </a:graphic>
      </p:graphicFrame>
      <p:sp>
        <p:nvSpPr>
          <p:cNvPr id="9" name="Right Arrow 16" descr="Arrow pointing from the Punnet square to the following:">
            <a:extLst>
              <a:ext uri="{FF2B5EF4-FFF2-40B4-BE49-F238E27FC236}">
                <a16:creationId xmlns:a16="http://schemas.microsoft.com/office/drawing/2014/main" id="{3CD0E421-96C5-4499-A1CB-C8D27C1B53EE}"/>
              </a:ext>
            </a:extLst>
          </p:cNvPr>
          <p:cNvSpPr/>
          <p:nvPr/>
        </p:nvSpPr>
        <p:spPr>
          <a:xfrm>
            <a:off x="7400153" y="3866624"/>
            <a:ext cx="55764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pright image of corn cob with mostly purple kernels dotted with yellow kernels">
            <a:extLst>
              <a:ext uri="{FF2B5EF4-FFF2-40B4-BE49-F238E27FC236}">
                <a16:creationId xmlns:a16="http://schemas.microsoft.com/office/drawing/2014/main" id="{B9B7593E-DC56-48C2-AB66-1ECBE8700C06}"/>
              </a:ext>
            </a:extLst>
          </p:cNvPr>
          <p:cNvPicPr>
            <a:picLocks noChangeAspect="1"/>
          </p:cNvPicPr>
          <p:nvPr/>
        </p:nvPicPr>
        <p:blipFill>
          <a:blip r:embed="rId3"/>
          <a:stretch>
            <a:fillRect/>
          </a:stretch>
        </p:blipFill>
        <p:spPr>
          <a:xfrm rot="16200000">
            <a:off x="7096539" y="2787197"/>
            <a:ext cx="5383787" cy="2217005"/>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942F1424-DF16-4AA8-BE33-1F2AD915EAEB}"/>
              </a:ext>
              <a:ext uri="{C183D7F6-B498-43B3-948B-1728B52AA6E4}">
                <adec:decorative xmlns:adec="http://schemas.microsoft.com/office/drawing/2017/decorative" val="1"/>
              </a:ext>
            </a:extLst>
          </p:cNvPr>
          <p:cNvSpPr txBox="1"/>
          <p:nvPr/>
        </p:nvSpPr>
        <p:spPr>
          <a:xfrm>
            <a:off x="3510133" y="1666030"/>
            <a:ext cx="2518638" cy="646331"/>
          </a:xfrm>
          <a:prstGeom prst="rect">
            <a:avLst/>
          </a:prstGeom>
          <a:noFill/>
        </p:spPr>
        <p:txBody>
          <a:bodyPr wrap="none" rtlCol="0">
            <a:spAutoFit/>
          </a:bodyPr>
          <a:lstStyle/>
          <a:p>
            <a:r>
              <a:rPr lang="en-US" sz="3600" b="1" dirty="0">
                <a:solidFill>
                  <a:srgbClr val="7030A0"/>
                </a:solidFill>
              </a:rPr>
              <a:t>A             </a:t>
            </a:r>
            <a:r>
              <a:rPr lang="en-US" sz="3600" b="1" dirty="0">
                <a:solidFill>
                  <a:srgbClr val="F5CF2B"/>
                </a:solidFill>
              </a:rPr>
              <a:t>a</a:t>
            </a:r>
            <a:endParaRPr lang="en-US" dirty="0"/>
          </a:p>
        </p:txBody>
      </p:sp>
      <p:sp>
        <p:nvSpPr>
          <p:cNvPr id="7" name="TextBox 6">
            <a:extLst>
              <a:ext uri="{FF2B5EF4-FFF2-40B4-BE49-F238E27FC236}">
                <a16:creationId xmlns:a16="http://schemas.microsoft.com/office/drawing/2014/main" id="{C650C6CD-CE7A-48E8-8C69-B2C4FD307336}"/>
              </a:ext>
              <a:ext uri="{C183D7F6-B498-43B3-948B-1728B52AA6E4}">
                <adec:decorative xmlns:adec="http://schemas.microsoft.com/office/drawing/2017/decorative" val="1"/>
              </a:ext>
            </a:extLst>
          </p:cNvPr>
          <p:cNvSpPr txBox="1"/>
          <p:nvPr/>
        </p:nvSpPr>
        <p:spPr>
          <a:xfrm>
            <a:off x="1856248" y="2799183"/>
            <a:ext cx="526106" cy="646331"/>
          </a:xfrm>
          <a:prstGeom prst="rect">
            <a:avLst/>
          </a:prstGeom>
          <a:noFill/>
        </p:spPr>
        <p:txBody>
          <a:bodyPr wrap="none" rtlCol="0">
            <a:spAutoFit/>
          </a:bodyPr>
          <a:lstStyle/>
          <a:p>
            <a:r>
              <a:rPr lang="en-US" sz="3600" b="1" dirty="0">
                <a:solidFill>
                  <a:srgbClr val="7030A0"/>
                </a:solidFill>
              </a:rPr>
              <a:t>A</a:t>
            </a:r>
            <a:endParaRPr lang="en-US" dirty="0"/>
          </a:p>
        </p:txBody>
      </p:sp>
      <p:sp>
        <p:nvSpPr>
          <p:cNvPr id="8" name="TextBox 7">
            <a:extLst>
              <a:ext uri="{FF2B5EF4-FFF2-40B4-BE49-F238E27FC236}">
                <a16:creationId xmlns:a16="http://schemas.microsoft.com/office/drawing/2014/main" id="{E88CE7FC-33B1-453F-931C-44A8222AC595}"/>
              </a:ext>
              <a:ext uri="{C183D7F6-B498-43B3-948B-1728B52AA6E4}">
                <adec:decorative xmlns:adec="http://schemas.microsoft.com/office/drawing/2017/decorative" val="1"/>
              </a:ext>
            </a:extLst>
          </p:cNvPr>
          <p:cNvSpPr txBox="1"/>
          <p:nvPr/>
        </p:nvSpPr>
        <p:spPr>
          <a:xfrm>
            <a:off x="1837398" y="4385388"/>
            <a:ext cx="489236" cy="646331"/>
          </a:xfrm>
          <a:prstGeom prst="rect">
            <a:avLst/>
          </a:prstGeom>
          <a:noFill/>
        </p:spPr>
        <p:txBody>
          <a:bodyPr wrap="none" rtlCol="0">
            <a:spAutoFit/>
          </a:bodyPr>
          <a:lstStyle/>
          <a:p>
            <a:r>
              <a:rPr lang="en-US" sz="3600" b="1" dirty="0">
                <a:solidFill>
                  <a:srgbClr val="F5CF2B"/>
                </a:solidFill>
              </a:rPr>
              <a:t>a</a:t>
            </a:r>
            <a:endParaRPr lang="en-US" dirty="0"/>
          </a:p>
        </p:txBody>
      </p:sp>
      <p:sp>
        <p:nvSpPr>
          <p:cNvPr id="10" name="TextBox 9">
            <a:extLst>
              <a:ext uri="{FF2B5EF4-FFF2-40B4-BE49-F238E27FC236}">
                <a16:creationId xmlns:a16="http://schemas.microsoft.com/office/drawing/2014/main" id="{52804318-350A-4345-AE86-DCF83A1D0E43}"/>
              </a:ext>
              <a:ext uri="{C183D7F6-B498-43B3-948B-1728B52AA6E4}">
                <adec:decorative xmlns:adec="http://schemas.microsoft.com/office/drawing/2017/decorative" val="1"/>
              </a:ext>
            </a:extLst>
          </p:cNvPr>
          <p:cNvSpPr txBox="1"/>
          <p:nvPr/>
        </p:nvSpPr>
        <p:spPr>
          <a:xfrm>
            <a:off x="2791692" y="3390453"/>
            <a:ext cx="2101857" cy="646331"/>
          </a:xfrm>
          <a:prstGeom prst="rect">
            <a:avLst/>
          </a:prstGeom>
          <a:noFill/>
        </p:spPr>
        <p:txBody>
          <a:bodyPr wrap="none" rtlCol="0">
            <a:spAutoFit/>
          </a:bodyPr>
          <a:lstStyle/>
          <a:p>
            <a:pPr algn="ctr"/>
            <a:r>
              <a:rPr lang="en-US" dirty="0"/>
              <a:t>25% homozygous</a:t>
            </a:r>
          </a:p>
          <a:p>
            <a:pPr algn="ctr"/>
            <a:r>
              <a:rPr lang="en-US" dirty="0"/>
              <a:t>dominant</a:t>
            </a:r>
          </a:p>
        </p:txBody>
      </p:sp>
      <p:sp>
        <p:nvSpPr>
          <p:cNvPr id="11" name="TextBox 10">
            <a:extLst>
              <a:ext uri="{FF2B5EF4-FFF2-40B4-BE49-F238E27FC236}">
                <a16:creationId xmlns:a16="http://schemas.microsoft.com/office/drawing/2014/main" id="{3DAA0AFB-CEDC-4B89-A8FF-825176C248F7}"/>
              </a:ext>
              <a:ext uri="{C183D7F6-B498-43B3-948B-1728B52AA6E4}">
                <adec:decorative xmlns:adec="http://schemas.microsoft.com/office/drawing/2017/decorative" val="1"/>
              </a:ext>
            </a:extLst>
          </p:cNvPr>
          <p:cNvSpPr txBox="1"/>
          <p:nvPr/>
        </p:nvSpPr>
        <p:spPr>
          <a:xfrm>
            <a:off x="4983800" y="5146848"/>
            <a:ext cx="2101857" cy="646331"/>
          </a:xfrm>
          <a:prstGeom prst="rect">
            <a:avLst/>
          </a:prstGeom>
          <a:noFill/>
        </p:spPr>
        <p:txBody>
          <a:bodyPr wrap="none" rtlCol="0">
            <a:spAutoFit/>
          </a:bodyPr>
          <a:lstStyle/>
          <a:p>
            <a:pPr algn="ctr"/>
            <a:r>
              <a:rPr lang="en-US" dirty="0"/>
              <a:t>25% homozygous</a:t>
            </a:r>
          </a:p>
          <a:p>
            <a:pPr algn="ctr"/>
            <a:r>
              <a:rPr lang="en-US" dirty="0"/>
              <a:t>recessive</a:t>
            </a:r>
          </a:p>
        </p:txBody>
      </p:sp>
      <p:sp>
        <p:nvSpPr>
          <p:cNvPr id="12" name="Rectangle 11">
            <a:extLst>
              <a:ext uri="{FF2B5EF4-FFF2-40B4-BE49-F238E27FC236}">
                <a16:creationId xmlns:a16="http://schemas.microsoft.com/office/drawing/2014/main" id="{8FD747AE-0EA7-450A-8F6E-0496F968AEBF}"/>
              </a:ext>
              <a:ext uri="{C183D7F6-B498-43B3-948B-1728B52AA6E4}">
                <adec:decorative xmlns:adec="http://schemas.microsoft.com/office/drawing/2017/decorative" val="1"/>
              </a:ext>
            </a:extLst>
          </p:cNvPr>
          <p:cNvSpPr/>
          <p:nvPr/>
        </p:nvSpPr>
        <p:spPr>
          <a:xfrm>
            <a:off x="3120488" y="2536475"/>
            <a:ext cx="1545994" cy="1015663"/>
          </a:xfrm>
          <a:prstGeom prst="rect">
            <a:avLst/>
          </a:prstGeom>
        </p:spPr>
        <p:txBody>
          <a:bodyPr wrap="square">
            <a:spAutoFit/>
          </a:bodyPr>
          <a:lstStyle/>
          <a:p>
            <a:r>
              <a:rPr lang="en-US" sz="6000" b="1" dirty="0">
                <a:solidFill>
                  <a:srgbClr val="7030A0"/>
                </a:solidFill>
              </a:rPr>
              <a:t>AA</a:t>
            </a:r>
            <a:endParaRPr lang="en-US" sz="6000" dirty="0"/>
          </a:p>
        </p:txBody>
      </p:sp>
      <p:sp>
        <p:nvSpPr>
          <p:cNvPr id="13" name="TextBox 12">
            <a:extLst>
              <a:ext uri="{FF2B5EF4-FFF2-40B4-BE49-F238E27FC236}">
                <a16:creationId xmlns:a16="http://schemas.microsoft.com/office/drawing/2014/main" id="{A4D64E31-0A86-479F-9BB6-AEF6C7178E0B}"/>
              </a:ext>
              <a:ext uri="{C183D7F6-B498-43B3-948B-1728B52AA6E4}">
                <adec:decorative xmlns:adec="http://schemas.microsoft.com/office/drawing/2017/decorative" val="1"/>
              </a:ext>
            </a:extLst>
          </p:cNvPr>
          <p:cNvSpPr txBox="1"/>
          <p:nvPr/>
        </p:nvSpPr>
        <p:spPr>
          <a:xfrm flipH="1">
            <a:off x="5425033" y="4297250"/>
            <a:ext cx="1332915" cy="1015663"/>
          </a:xfrm>
          <a:prstGeom prst="rect">
            <a:avLst/>
          </a:prstGeom>
          <a:noFill/>
        </p:spPr>
        <p:txBody>
          <a:bodyPr wrap="square" rtlCol="0">
            <a:spAutoFit/>
          </a:bodyPr>
          <a:lstStyle/>
          <a:p>
            <a:pPr lvl="0">
              <a:defRPr/>
            </a:pPr>
            <a:r>
              <a:rPr lang="en-US" sz="6000" b="1">
                <a:solidFill>
                  <a:srgbClr val="F5CF2B"/>
                </a:solidFill>
              </a:rPr>
              <a:t>aa</a:t>
            </a:r>
            <a:endParaRPr lang="en-US" sz="6000" dirty="0">
              <a:solidFill>
                <a:prstClr val="black"/>
              </a:solidFill>
            </a:endParaRPr>
          </a:p>
        </p:txBody>
      </p:sp>
      <p:sp>
        <p:nvSpPr>
          <p:cNvPr id="14" name="TextBox 13">
            <a:extLst>
              <a:ext uri="{FF2B5EF4-FFF2-40B4-BE49-F238E27FC236}">
                <a16:creationId xmlns:a16="http://schemas.microsoft.com/office/drawing/2014/main" id="{93D73193-AF38-4536-B257-79AE2F8AC70C}"/>
              </a:ext>
              <a:ext uri="{C183D7F6-B498-43B3-948B-1728B52AA6E4}">
                <adec:decorative xmlns:adec="http://schemas.microsoft.com/office/drawing/2017/decorative" val="1"/>
              </a:ext>
            </a:extLst>
          </p:cNvPr>
          <p:cNvSpPr txBox="1"/>
          <p:nvPr/>
        </p:nvSpPr>
        <p:spPr>
          <a:xfrm>
            <a:off x="2687724" y="5146847"/>
            <a:ext cx="2183611" cy="369332"/>
          </a:xfrm>
          <a:prstGeom prst="rect">
            <a:avLst/>
          </a:prstGeom>
          <a:noFill/>
        </p:spPr>
        <p:txBody>
          <a:bodyPr wrap="none" rtlCol="0">
            <a:spAutoFit/>
          </a:bodyPr>
          <a:lstStyle/>
          <a:p>
            <a:pPr algn="ctr"/>
            <a:r>
              <a:rPr lang="en-US" dirty="0"/>
              <a:t>25% heterozygous</a:t>
            </a:r>
          </a:p>
        </p:txBody>
      </p:sp>
      <p:sp>
        <p:nvSpPr>
          <p:cNvPr id="15" name="Rectangle 14">
            <a:extLst>
              <a:ext uri="{FF2B5EF4-FFF2-40B4-BE49-F238E27FC236}">
                <a16:creationId xmlns:a16="http://schemas.microsoft.com/office/drawing/2014/main" id="{36FE91B9-E5D7-471B-808F-232AB2250E1B}"/>
              </a:ext>
              <a:ext uri="{C183D7F6-B498-43B3-948B-1728B52AA6E4}">
                <adec:decorative xmlns:adec="http://schemas.microsoft.com/office/drawing/2017/decorative" val="1"/>
              </a:ext>
            </a:extLst>
          </p:cNvPr>
          <p:cNvSpPr/>
          <p:nvPr/>
        </p:nvSpPr>
        <p:spPr>
          <a:xfrm>
            <a:off x="3146754" y="4290821"/>
            <a:ext cx="1545994" cy="1938992"/>
          </a:xfrm>
          <a:prstGeom prst="rect">
            <a:avLst/>
          </a:prstGeom>
        </p:spPr>
        <p:txBody>
          <a:bodyPr wrap="square">
            <a:spAutoFit/>
          </a:bodyPr>
          <a:lstStyle/>
          <a:p>
            <a:r>
              <a:rPr lang="en-US" sz="6000" b="1" dirty="0">
                <a:solidFill>
                  <a:srgbClr val="7030A0"/>
                </a:solidFill>
              </a:rPr>
              <a:t>A</a:t>
            </a:r>
            <a:r>
              <a:rPr lang="en-US" sz="6000" b="1" dirty="0">
                <a:solidFill>
                  <a:srgbClr val="F5CF2B"/>
                </a:solidFill>
              </a:rPr>
              <a:t>a</a:t>
            </a:r>
            <a:endParaRPr lang="en-US" sz="6000" dirty="0"/>
          </a:p>
          <a:p>
            <a:endParaRPr lang="en-US" sz="6000" dirty="0"/>
          </a:p>
        </p:txBody>
      </p:sp>
      <p:pic>
        <p:nvPicPr>
          <p:cNvPr id="16" name="Picture 15">
            <a:extLst>
              <a:ext uri="{FF2B5EF4-FFF2-40B4-BE49-F238E27FC236}">
                <a16:creationId xmlns:a16="http://schemas.microsoft.com/office/drawing/2014/main" id="{DF5C0D8D-76FA-4229-B6B5-C397DE628E3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2630" y="2737272"/>
            <a:ext cx="2175584" cy="1158428"/>
          </a:xfrm>
          <a:prstGeom prst="rect">
            <a:avLst/>
          </a:prstGeom>
        </p:spPr>
      </p:pic>
      <p:pic>
        <p:nvPicPr>
          <p:cNvPr id="17" name="Picture 16" descr="F2 Phenotype: 75% Purple, 25% yellow">
            <a:extLst>
              <a:ext uri="{FF2B5EF4-FFF2-40B4-BE49-F238E27FC236}">
                <a16:creationId xmlns:a16="http://schemas.microsoft.com/office/drawing/2014/main" id="{12F30CC9-87E1-470E-A577-AF9A371851D5}"/>
              </a:ext>
            </a:extLst>
          </p:cNvPr>
          <p:cNvPicPr>
            <a:picLocks noChangeAspect="1"/>
          </p:cNvPicPr>
          <p:nvPr/>
        </p:nvPicPr>
        <p:blipFill>
          <a:blip r:embed="rId5"/>
          <a:stretch>
            <a:fillRect/>
          </a:stretch>
        </p:blipFill>
        <p:spPr>
          <a:xfrm>
            <a:off x="2294992" y="5959751"/>
            <a:ext cx="5846571" cy="646232"/>
          </a:xfrm>
          <a:prstGeom prst="rect">
            <a:avLst/>
          </a:prstGeom>
        </p:spPr>
      </p:pic>
    </p:spTree>
    <p:extLst>
      <p:ext uri="{BB962C8B-B14F-4D97-AF65-F5344CB8AC3E}">
        <p14:creationId xmlns:p14="http://schemas.microsoft.com/office/powerpoint/2010/main" val="11249255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66BF9EE-F7AC-4FA5-AC7E-001B3A642F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9" name="Freeform 11">
              <a:extLst>
                <a:ext uri="{FF2B5EF4-FFF2-40B4-BE49-F238E27FC236}">
                  <a16:creationId xmlns:a16="http://schemas.microsoft.com/office/drawing/2014/main" id="{3B48D182-44E3-4D8B-ACEF-F1A900BE4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0" name="Freeform 12">
              <a:extLst>
                <a:ext uri="{FF2B5EF4-FFF2-40B4-BE49-F238E27FC236}">
                  <a16:creationId xmlns:a16="http://schemas.microsoft.com/office/drawing/2014/main" id="{355A535A-A489-477F-A314-593AA8CAF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1" name="Freeform 13">
              <a:extLst>
                <a:ext uri="{FF2B5EF4-FFF2-40B4-BE49-F238E27FC236}">
                  <a16:creationId xmlns:a16="http://schemas.microsoft.com/office/drawing/2014/main" id="{954C2D4C-FD83-4EF4-9312-04442ABD6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2" name="Freeform 14">
              <a:extLst>
                <a:ext uri="{FF2B5EF4-FFF2-40B4-BE49-F238E27FC236}">
                  <a16:creationId xmlns:a16="http://schemas.microsoft.com/office/drawing/2014/main" id="{C20701C2-CD9A-4698-BC97-E1085820C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3" name="Freeform 15">
              <a:extLst>
                <a:ext uri="{FF2B5EF4-FFF2-40B4-BE49-F238E27FC236}">
                  <a16:creationId xmlns:a16="http://schemas.microsoft.com/office/drawing/2014/main" id="{62575C35-466F-42AE-87A1-D691849AB8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4" name="Freeform 16">
              <a:extLst>
                <a:ext uri="{FF2B5EF4-FFF2-40B4-BE49-F238E27FC236}">
                  <a16:creationId xmlns:a16="http://schemas.microsoft.com/office/drawing/2014/main" id="{58236F37-6119-45AC-80A0-CD2C311B5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5" name="Freeform 17">
              <a:extLst>
                <a:ext uri="{FF2B5EF4-FFF2-40B4-BE49-F238E27FC236}">
                  <a16:creationId xmlns:a16="http://schemas.microsoft.com/office/drawing/2014/main" id="{F3FDD799-39FE-4D6F-9A64-2F472B215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6" name="Freeform 18">
              <a:extLst>
                <a:ext uri="{FF2B5EF4-FFF2-40B4-BE49-F238E27FC236}">
                  <a16:creationId xmlns:a16="http://schemas.microsoft.com/office/drawing/2014/main" id="{9820D241-1D49-442C-A95A-00BC1BF9E2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7" name="Freeform 19">
              <a:extLst>
                <a:ext uri="{FF2B5EF4-FFF2-40B4-BE49-F238E27FC236}">
                  <a16:creationId xmlns:a16="http://schemas.microsoft.com/office/drawing/2014/main" id="{EBC2197C-B383-4866-8ABD-74222400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8" name="Freeform 20">
              <a:extLst>
                <a:ext uri="{FF2B5EF4-FFF2-40B4-BE49-F238E27FC236}">
                  <a16:creationId xmlns:a16="http://schemas.microsoft.com/office/drawing/2014/main" id="{404B06AA-FC93-4471-9DE4-56A401E70A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9" name="Freeform 21">
              <a:extLst>
                <a:ext uri="{FF2B5EF4-FFF2-40B4-BE49-F238E27FC236}">
                  <a16:creationId xmlns:a16="http://schemas.microsoft.com/office/drawing/2014/main" id="{E580600C-013F-4FAF-8FB7-4CC0FA80A9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0" name="Freeform 22">
              <a:extLst>
                <a:ext uri="{FF2B5EF4-FFF2-40B4-BE49-F238E27FC236}">
                  <a16:creationId xmlns:a16="http://schemas.microsoft.com/office/drawing/2014/main" id="{9BFCF199-64B2-4AEE-88C4-E954ABF36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2" name="Group 21">
            <a:extLst>
              <a:ext uri="{FF2B5EF4-FFF2-40B4-BE49-F238E27FC236}">
                <a16:creationId xmlns:a16="http://schemas.microsoft.com/office/drawing/2014/main" id="{E312DBA5-56D8-42B2-BA94-28168C2A67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3" name="Freeform 27">
              <a:extLst>
                <a:ext uri="{FF2B5EF4-FFF2-40B4-BE49-F238E27FC236}">
                  <a16:creationId xmlns:a16="http://schemas.microsoft.com/office/drawing/2014/main" id="{7AD46C74-3117-46B0-B267-0F61B57CA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4" name="Freeform 28">
              <a:extLst>
                <a:ext uri="{FF2B5EF4-FFF2-40B4-BE49-F238E27FC236}">
                  <a16:creationId xmlns:a16="http://schemas.microsoft.com/office/drawing/2014/main" id="{8C13B810-9664-45D8-8510-D6ED0ADD7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5" name="Freeform 29">
              <a:extLst>
                <a:ext uri="{FF2B5EF4-FFF2-40B4-BE49-F238E27FC236}">
                  <a16:creationId xmlns:a16="http://schemas.microsoft.com/office/drawing/2014/main" id="{10306E52-A922-4458-BCCE-C3C840CC7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6" name="Freeform 30">
              <a:extLst>
                <a:ext uri="{FF2B5EF4-FFF2-40B4-BE49-F238E27FC236}">
                  <a16:creationId xmlns:a16="http://schemas.microsoft.com/office/drawing/2014/main" id="{CB578819-B7E7-4250-932F-52AE2A2A9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7" name="Freeform 31">
              <a:extLst>
                <a:ext uri="{FF2B5EF4-FFF2-40B4-BE49-F238E27FC236}">
                  <a16:creationId xmlns:a16="http://schemas.microsoft.com/office/drawing/2014/main" id="{454B9C91-B623-424A-B16E-F764F189D3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28" name="Freeform 32">
              <a:extLst>
                <a:ext uri="{FF2B5EF4-FFF2-40B4-BE49-F238E27FC236}">
                  <a16:creationId xmlns:a16="http://schemas.microsoft.com/office/drawing/2014/main" id="{EFD03C4A-8484-41E6-B458-032F1DCA7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29" name="Freeform 33">
              <a:extLst>
                <a:ext uri="{FF2B5EF4-FFF2-40B4-BE49-F238E27FC236}">
                  <a16:creationId xmlns:a16="http://schemas.microsoft.com/office/drawing/2014/main" id="{DDC2F3C3-1D4E-4913-9C5C-F9A65B47E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0" name="Freeform 34">
              <a:extLst>
                <a:ext uri="{FF2B5EF4-FFF2-40B4-BE49-F238E27FC236}">
                  <a16:creationId xmlns:a16="http://schemas.microsoft.com/office/drawing/2014/main" id="{1E15BCA2-2420-4C53-ADE9-40FBAC2384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1" name="Freeform 35">
              <a:extLst>
                <a:ext uri="{FF2B5EF4-FFF2-40B4-BE49-F238E27FC236}">
                  <a16:creationId xmlns:a16="http://schemas.microsoft.com/office/drawing/2014/main" id="{73D5FBF4-7129-4C51-B603-E3BC33419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2" name="Freeform 36">
              <a:extLst>
                <a:ext uri="{FF2B5EF4-FFF2-40B4-BE49-F238E27FC236}">
                  <a16:creationId xmlns:a16="http://schemas.microsoft.com/office/drawing/2014/main" id="{0165B164-CE2A-494C-88FC-507232B37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3" name="Freeform 37">
              <a:extLst>
                <a:ext uri="{FF2B5EF4-FFF2-40B4-BE49-F238E27FC236}">
                  <a16:creationId xmlns:a16="http://schemas.microsoft.com/office/drawing/2014/main" id="{87F127E5-B10B-4D18-BCF0-E7C3C7F40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4" name="Freeform 38">
              <a:extLst>
                <a:ext uri="{FF2B5EF4-FFF2-40B4-BE49-F238E27FC236}">
                  <a16:creationId xmlns:a16="http://schemas.microsoft.com/office/drawing/2014/main" id="{FC692D59-F28D-4E42-B435-225F2C6CFA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36" name="Rectangle 35">
            <a:extLst>
              <a:ext uri="{FF2B5EF4-FFF2-40B4-BE49-F238E27FC236}">
                <a16:creationId xmlns:a16="http://schemas.microsoft.com/office/drawing/2014/main" id="{1996130F-9AB5-4DE9-8574-3AF891C5C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Freeform 6">
            <a:extLst>
              <a:ext uri="{FF2B5EF4-FFF2-40B4-BE49-F238E27FC236}">
                <a16:creationId xmlns:a16="http://schemas.microsoft.com/office/drawing/2014/main" id="{3623DEAC-F39C-45D6-86DC-1033F6429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40" name="Rectangle 39">
            <a:extLst>
              <a:ext uri="{FF2B5EF4-FFF2-40B4-BE49-F238E27FC236}">
                <a16:creationId xmlns:a16="http://schemas.microsoft.com/office/drawing/2014/main" id="{A692209D-B607-46C3-8560-07AF722916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94874638-CF15-4908-BC4B-4908744D0B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90E2508-088C-49FE-B191-850B49983A82}"/>
              </a:ext>
            </a:extLst>
          </p:cNvPr>
          <p:cNvSpPr txBox="1">
            <a:spLocks noGrp="1"/>
          </p:cNvSpPr>
          <p:nvPr>
            <p:ph type="title" idx="4294967295"/>
          </p:nvPr>
        </p:nvSpPr>
        <p:spPr>
          <a:xfrm>
            <a:off x="540279" y="967417"/>
            <a:ext cx="3778870" cy="39432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600"/>
              </a:spcAft>
              <a:buClrTx/>
              <a:buSzTx/>
              <a:buFontTx/>
              <a:buNone/>
              <a:tabLst/>
              <a:defRPr/>
            </a:pPr>
            <a:r>
              <a:rPr kumimoji="0" lang="en-US" sz="4000" b="0" i="0" u="none" strike="noStrike" kern="1200" cap="none" spc="0" normalizeH="0" baseline="0" noProof="0" dirty="0">
                <a:ln>
                  <a:noFill/>
                </a:ln>
                <a:solidFill>
                  <a:srgbClr val="FEFFFF"/>
                </a:solidFill>
                <a:effectLst/>
                <a:uLnTx/>
                <a:uFillTx/>
                <a:latin typeface="+mj-lt"/>
                <a:ea typeface="+mj-ea"/>
                <a:cs typeface="+mj-cs"/>
              </a:rPr>
              <a:t>Step 3: </a:t>
            </a:r>
          </a:p>
          <a:p>
            <a:pPr marL="0" marR="0" lvl="0" indent="0" algn="l" defTabSz="457200" rtl="0" eaLnBrk="1" fontAlgn="auto" latinLnBrk="0" hangingPunct="1">
              <a:lnSpc>
                <a:spcPct val="100000"/>
              </a:lnSpc>
              <a:spcBef>
                <a:spcPct val="0"/>
              </a:spcBef>
              <a:spcAft>
                <a:spcPts val="600"/>
              </a:spcAft>
              <a:buClrTx/>
              <a:buSzTx/>
              <a:buFontTx/>
              <a:buNone/>
              <a:tabLst/>
              <a:defRPr/>
            </a:pPr>
            <a:r>
              <a:rPr kumimoji="0" lang="en-US" sz="4000" b="0" i="0" u="none" strike="noStrike" kern="1200" cap="none" spc="0" normalizeH="0" baseline="0" noProof="0" dirty="0">
                <a:ln>
                  <a:noFill/>
                </a:ln>
                <a:solidFill>
                  <a:srgbClr val="FEFFFF"/>
                </a:solidFill>
                <a:effectLst/>
                <a:uLnTx/>
                <a:uFillTx/>
                <a:latin typeface="+mj-lt"/>
                <a:ea typeface="+mj-ea"/>
                <a:cs typeface="+mj-cs"/>
              </a:rPr>
              <a:t>Make Your Hypothesis!</a:t>
            </a:r>
          </a:p>
        </p:txBody>
      </p:sp>
      <p:sp>
        <p:nvSpPr>
          <p:cNvPr id="44" name="Freeform 5">
            <a:extLst>
              <a:ext uri="{FF2B5EF4-FFF2-40B4-BE49-F238E27FC236}">
                <a16:creationId xmlns:a16="http://schemas.microsoft.com/office/drawing/2014/main" id="{5F1B8348-CD6E-4561-A704-C232D9A2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5404022"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3" name="Picture 3" descr="Ears of corn with various colored kernels.">
            <a:extLst>
              <a:ext uri="{FF2B5EF4-FFF2-40B4-BE49-F238E27FC236}">
                <a16:creationId xmlns:a16="http://schemas.microsoft.com/office/drawing/2014/main" id="{171B8330-77AA-43CC-AB84-2E18A72133E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41268" t="34934" r="30007" b="25690"/>
          <a:stretch/>
        </p:blipFill>
        <p:spPr>
          <a:xfrm>
            <a:off x="5587994" y="1258037"/>
            <a:ext cx="5640502" cy="4349227"/>
          </a:xfrm>
          <a:prstGeom prst="rect">
            <a:avLst/>
          </a:prstGeom>
        </p:spPr>
      </p:pic>
    </p:spTree>
    <p:extLst>
      <p:ext uri="{BB962C8B-B14F-4D97-AF65-F5344CB8AC3E}">
        <p14:creationId xmlns:p14="http://schemas.microsoft.com/office/powerpoint/2010/main" val="2118284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66BF9EE-F7AC-4FA5-AC7E-001B3A642F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9" name="Freeform 11">
              <a:extLst>
                <a:ext uri="{FF2B5EF4-FFF2-40B4-BE49-F238E27FC236}">
                  <a16:creationId xmlns:a16="http://schemas.microsoft.com/office/drawing/2014/main" id="{3B48D182-44E3-4D8B-ACEF-F1A900BE4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0" name="Freeform 12">
              <a:extLst>
                <a:ext uri="{FF2B5EF4-FFF2-40B4-BE49-F238E27FC236}">
                  <a16:creationId xmlns:a16="http://schemas.microsoft.com/office/drawing/2014/main" id="{355A535A-A489-477F-A314-593AA8CAF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1" name="Freeform 13">
              <a:extLst>
                <a:ext uri="{FF2B5EF4-FFF2-40B4-BE49-F238E27FC236}">
                  <a16:creationId xmlns:a16="http://schemas.microsoft.com/office/drawing/2014/main" id="{954C2D4C-FD83-4EF4-9312-04442ABD6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2" name="Freeform 14">
              <a:extLst>
                <a:ext uri="{FF2B5EF4-FFF2-40B4-BE49-F238E27FC236}">
                  <a16:creationId xmlns:a16="http://schemas.microsoft.com/office/drawing/2014/main" id="{C20701C2-CD9A-4698-BC97-E1085820C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3" name="Freeform 15">
              <a:extLst>
                <a:ext uri="{FF2B5EF4-FFF2-40B4-BE49-F238E27FC236}">
                  <a16:creationId xmlns:a16="http://schemas.microsoft.com/office/drawing/2014/main" id="{62575C35-466F-42AE-87A1-D691849AB8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4" name="Freeform 16">
              <a:extLst>
                <a:ext uri="{FF2B5EF4-FFF2-40B4-BE49-F238E27FC236}">
                  <a16:creationId xmlns:a16="http://schemas.microsoft.com/office/drawing/2014/main" id="{58236F37-6119-45AC-80A0-CD2C311B5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5" name="Freeform 17">
              <a:extLst>
                <a:ext uri="{FF2B5EF4-FFF2-40B4-BE49-F238E27FC236}">
                  <a16:creationId xmlns:a16="http://schemas.microsoft.com/office/drawing/2014/main" id="{F3FDD799-39FE-4D6F-9A64-2F472B215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6" name="Freeform 18">
              <a:extLst>
                <a:ext uri="{FF2B5EF4-FFF2-40B4-BE49-F238E27FC236}">
                  <a16:creationId xmlns:a16="http://schemas.microsoft.com/office/drawing/2014/main" id="{9820D241-1D49-442C-A95A-00BC1BF9E2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7" name="Freeform 19">
              <a:extLst>
                <a:ext uri="{FF2B5EF4-FFF2-40B4-BE49-F238E27FC236}">
                  <a16:creationId xmlns:a16="http://schemas.microsoft.com/office/drawing/2014/main" id="{EBC2197C-B383-4866-8ABD-74222400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8" name="Freeform 20">
              <a:extLst>
                <a:ext uri="{FF2B5EF4-FFF2-40B4-BE49-F238E27FC236}">
                  <a16:creationId xmlns:a16="http://schemas.microsoft.com/office/drawing/2014/main" id="{404B06AA-FC93-4471-9DE4-56A401E70A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9" name="Freeform 21">
              <a:extLst>
                <a:ext uri="{FF2B5EF4-FFF2-40B4-BE49-F238E27FC236}">
                  <a16:creationId xmlns:a16="http://schemas.microsoft.com/office/drawing/2014/main" id="{E580600C-013F-4FAF-8FB7-4CC0FA80A9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0" name="Freeform 22">
              <a:extLst>
                <a:ext uri="{FF2B5EF4-FFF2-40B4-BE49-F238E27FC236}">
                  <a16:creationId xmlns:a16="http://schemas.microsoft.com/office/drawing/2014/main" id="{9BFCF199-64B2-4AEE-88C4-E954ABF36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2" name="Group 21">
            <a:extLst>
              <a:ext uri="{FF2B5EF4-FFF2-40B4-BE49-F238E27FC236}">
                <a16:creationId xmlns:a16="http://schemas.microsoft.com/office/drawing/2014/main" id="{E312DBA5-56D8-42B2-BA94-28168C2A67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3" name="Freeform 27">
              <a:extLst>
                <a:ext uri="{FF2B5EF4-FFF2-40B4-BE49-F238E27FC236}">
                  <a16:creationId xmlns:a16="http://schemas.microsoft.com/office/drawing/2014/main" id="{7AD46C74-3117-46B0-B267-0F61B57CA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4" name="Freeform 28">
              <a:extLst>
                <a:ext uri="{FF2B5EF4-FFF2-40B4-BE49-F238E27FC236}">
                  <a16:creationId xmlns:a16="http://schemas.microsoft.com/office/drawing/2014/main" id="{8C13B810-9664-45D8-8510-D6ED0ADD7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5" name="Freeform 29">
              <a:extLst>
                <a:ext uri="{FF2B5EF4-FFF2-40B4-BE49-F238E27FC236}">
                  <a16:creationId xmlns:a16="http://schemas.microsoft.com/office/drawing/2014/main" id="{10306E52-A922-4458-BCCE-C3C840CC7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6" name="Freeform 30">
              <a:extLst>
                <a:ext uri="{FF2B5EF4-FFF2-40B4-BE49-F238E27FC236}">
                  <a16:creationId xmlns:a16="http://schemas.microsoft.com/office/drawing/2014/main" id="{CB578819-B7E7-4250-932F-52AE2A2A9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7" name="Freeform 31">
              <a:extLst>
                <a:ext uri="{FF2B5EF4-FFF2-40B4-BE49-F238E27FC236}">
                  <a16:creationId xmlns:a16="http://schemas.microsoft.com/office/drawing/2014/main" id="{454B9C91-B623-424A-B16E-F764F189D3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28" name="Freeform 32">
              <a:extLst>
                <a:ext uri="{FF2B5EF4-FFF2-40B4-BE49-F238E27FC236}">
                  <a16:creationId xmlns:a16="http://schemas.microsoft.com/office/drawing/2014/main" id="{EFD03C4A-8484-41E6-B458-032F1DCA7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29" name="Freeform 33">
              <a:extLst>
                <a:ext uri="{FF2B5EF4-FFF2-40B4-BE49-F238E27FC236}">
                  <a16:creationId xmlns:a16="http://schemas.microsoft.com/office/drawing/2014/main" id="{DDC2F3C3-1D4E-4913-9C5C-F9A65B47E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0" name="Freeform 34">
              <a:extLst>
                <a:ext uri="{FF2B5EF4-FFF2-40B4-BE49-F238E27FC236}">
                  <a16:creationId xmlns:a16="http://schemas.microsoft.com/office/drawing/2014/main" id="{1E15BCA2-2420-4C53-ADE9-40FBAC2384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1" name="Freeform 35">
              <a:extLst>
                <a:ext uri="{FF2B5EF4-FFF2-40B4-BE49-F238E27FC236}">
                  <a16:creationId xmlns:a16="http://schemas.microsoft.com/office/drawing/2014/main" id="{73D5FBF4-7129-4C51-B603-E3BC33419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2" name="Freeform 36">
              <a:extLst>
                <a:ext uri="{FF2B5EF4-FFF2-40B4-BE49-F238E27FC236}">
                  <a16:creationId xmlns:a16="http://schemas.microsoft.com/office/drawing/2014/main" id="{0165B164-CE2A-494C-88FC-507232B37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3" name="Freeform 37">
              <a:extLst>
                <a:ext uri="{FF2B5EF4-FFF2-40B4-BE49-F238E27FC236}">
                  <a16:creationId xmlns:a16="http://schemas.microsoft.com/office/drawing/2014/main" id="{87F127E5-B10B-4D18-BCF0-E7C3C7F40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4" name="Freeform 38">
              <a:extLst>
                <a:ext uri="{FF2B5EF4-FFF2-40B4-BE49-F238E27FC236}">
                  <a16:creationId xmlns:a16="http://schemas.microsoft.com/office/drawing/2014/main" id="{FC692D59-F28D-4E42-B435-225F2C6CFA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36" name="Rectangle 35">
            <a:extLst>
              <a:ext uri="{FF2B5EF4-FFF2-40B4-BE49-F238E27FC236}">
                <a16:creationId xmlns:a16="http://schemas.microsoft.com/office/drawing/2014/main" id="{1996130F-9AB5-4DE9-8574-3AF891C5C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Freeform 6">
            <a:extLst>
              <a:ext uri="{FF2B5EF4-FFF2-40B4-BE49-F238E27FC236}">
                <a16:creationId xmlns:a16="http://schemas.microsoft.com/office/drawing/2014/main" id="{3623DEAC-F39C-45D6-86DC-1033F6429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40" name="Rectangle 39">
            <a:extLst>
              <a:ext uri="{FF2B5EF4-FFF2-40B4-BE49-F238E27FC236}">
                <a16:creationId xmlns:a16="http://schemas.microsoft.com/office/drawing/2014/main" id="{A692209D-B607-46C3-8560-07AF722916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94874638-CF15-4908-BC4B-4908744D0B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90E2508-088C-49FE-B191-850B49983A82}"/>
              </a:ext>
            </a:extLst>
          </p:cNvPr>
          <p:cNvSpPr txBox="1">
            <a:spLocks noGrp="1"/>
          </p:cNvSpPr>
          <p:nvPr>
            <p:ph type="title" idx="4294967295"/>
          </p:nvPr>
        </p:nvSpPr>
        <p:spPr>
          <a:xfrm>
            <a:off x="540279" y="967417"/>
            <a:ext cx="3778870" cy="39432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600"/>
              </a:spcAft>
              <a:buClrTx/>
              <a:buSzTx/>
              <a:buFontTx/>
              <a:buNone/>
              <a:tabLst/>
              <a:defRPr/>
            </a:pPr>
            <a:r>
              <a:rPr kumimoji="0" lang="en-US" sz="4000" b="0" i="0" u="none" strike="noStrike" kern="1200" cap="none" spc="0" normalizeH="0" baseline="0" noProof="0" dirty="0">
                <a:ln>
                  <a:noFill/>
                </a:ln>
                <a:solidFill>
                  <a:srgbClr val="FEFFFF"/>
                </a:solidFill>
                <a:effectLst/>
                <a:uLnTx/>
                <a:uFillTx/>
                <a:latin typeface="+mj-lt"/>
                <a:ea typeface="+mj-ea"/>
                <a:cs typeface="+mj-cs"/>
              </a:rPr>
              <a:t>Step 4: </a:t>
            </a:r>
          </a:p>
          <a:p>
            <a:pPr marL="0" marR="0" lvl="0" indent="0" algn="l" defTabSz="457200" rtl="0" eaLnBrk="1" fontAlgn="auto" latinLnBrk="0" hangingPunct="1">
              <a:lnSpc>
                <a:spcPct val="100000"/>
              </a:lnSpc>
              <a:spcBef>
                <a:spcPct val="0"/>
              </a:spcBef>
              <a:spcAft>
                <a:spcPts val="600"/>
              </a:spcAft>
              <a:buClrTx/>
              <a:buSzTx/>
              <a:buFontTx/>
              <a:buNone/>
              <a:tabLst/>
              <a:defRPr/>
            </a:pPr>
            <a:r>
              <a:rPr kumimoji="0" lang="en-US" sz="4000" b="0" i="0" u="none" strike="noStrike" kern="1200" cap="none" spc="0" normalizeH="0" baseline="0" noProof="0" dirty="0">
                <a:ln>
                  <a:noFill/>
                </a:ln>
                <a:solidFill>
                  <a:srgbClr val="FEFFFF"/>
                </a:solidFill>
                <a:effectLst/>
                <a:uLnTx/>
                <a:uFillTx/>
                <a:latin typeface="+mj-lt"/>
                <a:ea typeface="+mj-ea"/>
                <a:cs typeface="+mj-cs"/>
              </a:rPr>
              <a:t>Test Your Hypothesis!</a:t>
            </a:r>
          </a:p>
        </p:txBody>
      </p:sp>
      <p:sp>
        <p:nvSpPr>
          <p:cNvPr id="44" name="Freeform 5">
            <a:extLst>
              <a:ext uri="{FF2B5EF4-FFF2-40B4-BE49-F238E27FC236}">
                <a16:creationId xmlns:a16="http://schemas.microsoft.com/office/drawing/2014/main" id="{5F1B8348-CD6E-4561-A704-C232D9A2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5404022"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5" name="Picture 4" descr="Corn cob against dark background with multicolored kernels of red black and yellow. Two rows are shown highlighted.">
            <a:extLst>
              <a:ext uri="{FF2B5EF4-FFF2-40B4-BE49-F238E27FC236}">
                <a16:creationId xmlns:a16="http://schemas.microsoft.com/office/drawing/2014/main" id="{201976E2-0F66-4285-9997-C825D4A84299}"/>
              </a:ext>
            </a:extLst>
          </p:cNvPr>
          <p:cNvPicPr>
            <a:picLocks noChangeAspect="1"/>
          </p:cNvPicPr>
          <p:nvPr/>
        </p:nvPicPr>
        <p:blipFill>
          <a:blip r:embed="rId3"/>
          <a:stretch>
            <a:fillRect/>
          </a:stretch>
        </p:blipFill>
        <p:spPr>
          <a:xfrm>
            <a:off x="6781963" y="1001789"/>
            <a:ext cx="4795387" cy="4357674"/>
          </a:xfrm>
          <a:prstGeom prst="rect">
            <a:avLst/>
          </a:prstGeom>
        </p:spPr>
      </p:pic>
      <p:sp>
        <p:nvSpPr>
          <p:cNvPr id="6" name="Left Brace 5">
            <a:extLst>
              <a:ext uri="{FF2B5EF4-FFF2-40B4-BE49-F238E27FC236}">
                <a16:creationId xmlns:a16="http://schemas.microsoft.com/office/drawing/2014/main" id="{ACF5B64A-A447-4FA1-97C6-FEB153C014D7}"/>
              </a:ext>
              <a:ext uri="{C183D7F6-B498-43B3-948B-1728B52AA6E4}">
                <adec:decorative xmlns:adec="http://schemas.microsoft.com/office/drawing/2017/decorative" val="1"/>
              </a:ext>
            </a:extLst>
          </p:cNvPr>
          <p:cNvSpPr/>
          <p:nvPr/>
        </p:nvSpPr>
        <p:spPr>
          <a:xfrm>
            <a:off x="6280027" y="2939042"/>
            <a:ext cx="293299" cy="632294"/>
          </a:xfrm>
          <a:prstGeom prst="lef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7A1F8AAF-96DD-4257-84AE-B854FF4479BD}"/>
              </a:ext>
              <a:ext uri="{C183D7F6-B498-43B3-948B-1728B52AA6E4}">
                <adec:decorative xmlns:adec="http://schemas.microsoft.com/office/drawing/2017/decorative" val="1"/>
              </a:ext>
            </a:extLst>
          </p:cNvPr>
          <p:cNvSpPr txBox="1"/>
          <p:nvPr/>
        </p:nvSpPr>
        <p:spPr>
          <a:xfrm>
            <a:off x="4969292" y="3024356"/>
            <a:ext cx="1310735" cy="461665"/>
          </a:xfrm>
          <a:prstGeom prst="rect">
            <a:avLst/>
          </a:prstGeom>
          <a:noFill/>
        </p:spPr>
        <p:txBody>
          <a:bodyPr wrap="square" rtlCol="0">
            <a:spAutoFit/>
          </a:bodyPr>
          <a:lstStyle/>
          <a:p>
            <a:r>
              <a:rPr lang="en-US" sz="2400" b="1" dirty="0">
                <a:solidFill>
                  <a:schemeClr val="accent1">
                    <a:lumMod val="75000"/>
                  </a:schemeClr>
                </a:solidFill>
              </a:rPr>
              <a:t>2 Rows</a:t>
            </a:r>
          </a:p>
        </p:txBody>
      </p:sp>
      <p:cxnSp>
        <p:nvCxnSpPr>
          <p:cNvPr id="43" name="Straight Arrow Connector 42" descr="Arrow pointing to the picture, leading up from the following text:">
            <a:extLst>
              <a:ext uri="{FF2B5EF4-FFF2-40B4-BE49-F238E27FC236}">
                <a16:creationId xmlns:a16="http://schemas.microsoft.com/office/drawing/2014/main" id="{3F17AF48-7652-4499-AB1A-7FA523AED1DF}"/>
              </a:ext>
            </a:extLst>
          </p:cNvPr>
          <p:cNvCxnSpPr>
            <a:cxnSpLocks/>
          </p:cNvCxnSpPr>
          <p:nvPr/>
        </p:nvCxnSpPr>
        <p:spPr>
          <a:xfrm flipV="1">
            <a:off x="6987394" y="3323199"/>
            <a:ext cx="0" cy="2592005"/>
          </a:xfrm>
          <a:prstGeom prst="straightConnector1">
            <a:avLst/>
          </a:prstGeom>
          <a:ln w="107950">
            <a:solidFill>
              <a:srgbClr val="FFC000"/>
            </a:solidFill>
            <a:tailEnd type="triangle"/>
          </a:ln>
          <a:effectLst>
            <a:outerShdw blurRad="50800" dist="38100" dir="2700000" algn="tl" rotWithShape="0">
              <a:prstClr val="black">
                <a:alpha val="40000"/>
              </a:prstClr>
            </a:outerShdw>
          </a:effectLst>
        </p:spPr>
        <p:style>
          <a:lnRef idx="3">
            <a:schemeClr val="accent2"/>
          </a:lnRef>
          <a:fillRef idx="0">
            <a:schemeClr val="accent2"/>
          </a:fillRef>
          <a:effectRef idx="2">
            <a:schemeClr val="accent2"/>
          </a:effectRef>
          <a:fontRef idx="minor">
            <a:schemeClr val="tx1"/>
          </a:fontRef>
        </p:style>
      </p:cxnSp>
      <p:sp>
        <p:nvSpPr>
          <p:cNvPr id="49" name="Title 48">
            <a:extLst>
              <a:ext uri="{FF2B5EF4-FFF2-40B4-BE49-F238E27FC236}">
                <a16:creationId xmlns:a16="http://schemas.microsoft.com/office/drawing/2014/main" id="{D7CDF282-DF71-4119-8FBD-F7B2C88D2D8B}"/>
              </a:ext>
            </a:extLst>
          </p:cNvPr>
          <p:cNvSpPr txBox="1">
            <a:spLocks/>
          </p:cNvSpPr>
          <p:nvPr/>
        </p:nvSpPr>
        <p:spPr>
          <a:xfrm>
            <a:off x="7136968" y="5574148"/>
            <a:ext cx="377268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Read colors across row aloud: “purple, purple, yellow, etc.)</a:t>
            </a:r>
          </a:p>
        </p:txBody>
      </p:sp>
      <p:sp>
        <p:nvSpPr>
          <p:cNvPr id="50" name="Left Brace 49">
            <a:extLst>
              <a:ext uri="{FF2B5EF4-FFF2-40B4-BE49-F238E27FC236}">
                <a16:creationId xmlns:a16="http://schemas.microsoft.com/office/drawing/2014/main" id="{B5894F4A-0DBB-4EA0-8FC2-440AD25833D6}"/>
              </a:ext>
              <a:ext uri="{C183D7F6-B498-43B3-948B-1728B52AA6E4}">
                <adec:decorative xmlns:adec="http://schemas.microsoft.com/office/drawing/2017/decorative" val="1"/>
              </a:ext>
            </a:extLst>
          </p:cNvPr>
          <p:cNvSpPr/>
          <p:nvPr/>
        </p:nvSpPr>
        <p:spPr>
          <a:xfrm rot="10800000">
            <a:off x="11651721" y="2939042"/>
            <a:ext cx="293299" cy="632294"/>
          </a:xfrm>
          <a:prstGeom prst="lef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1279027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66BF9EE-F7AC-4FA5-AC7E-001B3A642F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9" name="Freeform 11">
              <a:extLst>
                <a:ext uri="{FF2B5EF4-FFF2-40B4-BE49-F238E27FC236}">
                  <a16:creationId xmlns:a16="http://schemas.microsoft.com/office/drawing/2014/main" id="{3B48D182-44E3-4D8B-ACEF-F1A900BE4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0" name="Freeform 12">
              <a:extLst>
                <a:ext uri="{FF2B5EF4-FFF2-40B4-BE49-F238E27FC236}">
                  <a16:creationId xmlns:a16="http://schemas.microsoft.com/office/drawing/2014/main" id="{355A535A-A489-477F-A314-593AA8CAF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1" name="Freeform 13">
              <a:extLst>
                <a:ext uri="{FF2B5EF4-FFF2-40B4-BE49-F238E27FC236}">
                  <a16:creationId xmlns:a16="http://schemas.microsoft.com/office/drawing/2014/main" id="{954C2D4C-FD83-4EF4-9312-04442ABD6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2" name="Freeform 14">
              <a:extLst>
                <a:ext uri="{FF2B5EF4-FFF2-40B4-BE49-F238E27FC236}">
                  <a16:creationId xmlns:a16="http://schemas.microsoft.com/office/drawing/2014/main" id="{C20701C2-CD9A-4698-BC97-E1085820C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3" name="Freeform 15">
              <a:extLst>
                <a:ext uri="{FF2B5EF4-FFF2-40B4-BE49-F238E27FC236}">
                  <a16:creationId xmlns:a16="http://schemas.microsoft.com/office/drawing/2014/main" id="{62575C35-466F-42AE-87A1-D691849AB8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4" name="Freeform 16">
              <a:extLst>
                <a:ext uri="{FF2B5EF4-FFF2-40B4-BE49-F238E27FC236}">
                  <a16:creationId xmlns:a16="http://schemas.microsoft.com/office/drawing/2014/main" id="{58236F37-6119-45AC-80A0-CD2C311B5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5" name="Freeform 17">
              <a:extLst>
                <a:ext uri="{FF2B5EF4-FFF2-40B4-BE49-F238E27FC236}">
                  <a16:creationId xmlns:a16="http://schemas.microsoft.com/office/drawing/2014/main" id="{F3FDD799-39FE-4D6F-9A64-2F472B215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6" name="Freeform 18">
              <a:extLst>
                <a:ext uri="{FF2B5EF4-FFF2-40B4-BE49-F238E27FC236}">
                  <a16:creationId xmlns:a16="http://schemas.microsoft.com/office/drawing/2014/main" id="{9820D241-1D49-442C-A95A-00BC1BF9E2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7" name="Freeform 19">
              <a:extLst>
                <a:ext uri="{FF2B5EF4-FFF2-40B4-BE49-F238E27FC236}">
                  <a16:creationId xmlns:a16="http://schemas.microsoft.com/office/drawing/2014/main" id="{EBC2197C-B383-4866-8ABD-74222400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8" name="Freeform 20">
              <a:extLst>
                <a:ext uri="{FF2B5EF4-FFF2-40B4-BE49-F238E27FC236}">
                  <a16:creationId xmlns:a16="http://schemas.microsoft.com/office/drawing/2014/main" id="{404B06AA-FC93-4471-9DE4-56A401E70A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9" name="Freeform 21">
              <a:extLst>
                <a:ext uri="{FF2B5EF4-FFF2-40B4-BE49-F238E27FC236}">
                  <a16:creationId xmlns:a16="http://schemas.microsoft.com/office/drawing/2014/main" id="{E580600C-013F-4FAF-8FB7-4CC0FA80A9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0" name="Freeform 22">
              <a:extLst>
                <a:ext uri="{FF2B5EF4-FFF2-40B4-BE49-F238E27FC236}">
                  <a16:creationId xmlns:a16="http://schemas.microsoft.com/office/drawing/2014/main" id="{9BFCF199-64B2-4AEE-88C4-E954ABF36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2" name="Group 21">
            <a:extLst>
              <a:ext uri="{FF2B5EF4-FFF2-40B4-BE49-F238E27FC236}">
                <a16:creationId xmlns:a16="http://schemas.microsoft.com/office/drawing/2014/main" id="{E312DBA5-56D8-42B2-BA94-28168C2A67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3" name="Freeform 27">
              <a:extLst>
                <a:ext uri="{FF2B5EF4-FFF2-40B4-BE49-F238E27FC236}">
                  <a16:creationId xmlns:a16="http://schemas.microsoft.com/office/drawing/2014/main" id="{7AD46C74-3117-46B0-B267-0F61B57CA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4" name="Freeform 28">
              <a:extLst>
                <a:ext uri="{FF2B5EF4-FFF2-40B4-BE49-F238E27FC236}">
                  <a16:creationId xmlns:a16="http://schemas.microsoft.com/office/drawing/2014/main" id="{8C13B810-9664-45D8-8510-D6ED0ADD7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5" name="Freeform 29">
              <a:extLst>
                <a:ext uri="{FF2B5EF4-FFF2-40B4-BE49-F238E27FC236}">
                  <a16:creationId xmlns:a16="http://schemas.microsoft.com/office/drawing/2014/main" id="{10306E52-A922-4458-BCCE-C3C840CC7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6" name="Freeform 30">
              <a:extLst>
                <a:ext uri="{FF2B5EF4-FFF2-40B4-BE49-F238E27FC236}">
                  <a16:creationId xmlns:a16="http://schemas.microsoft.com/office/drawing/2014/main" id="{CB578819-B7E7-4250-932F-52AE2A2A9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7" name="Freeform 31">
              <a:extLst>
                <a:ext uri="{FF2B5EF4-FFF2-40B4-BE49-F238E27FC236}">
                  <a16:creationId xmlns:a16="http://schemas.microsoft.com/office/drawing/2014/main" id="{454B9C91-B623-424A-B16E-F764F189D3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28" name="Freeform 32">
              <a:extLst>
                <a:ext uri="{FF2B5EF4-FFF2-40B4-BE49-F238E27FC236}">
                  <a16:creationId xmlns:a16="http://schemas.microsoft.com/office/drawing/2014/main" id="{EFD03C4A-8484-41E6-B458-032F1DCA7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29" name="Freeform 33">
              <a:extLst>
                <a:ext uri="{FF2B5EF4-FFF2-40B4-BE49-F238E27FC236}">
                  <a16:creationId xmlns:a16="http://schemas.microsoft.com/office/drawing/2014/main" id="{DDC2F3C3-1D4E-4913-9C5C-F9A65B47E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0" name="Freeform 34">
              <a:extLst>
                <a:ext uri="{FF2B5EF4-FFF2-40B4-BE49-F238E27FC236}">
                  <a16:creationId xmlns:a16="http://schemas.microsoft.com/office/drawing/2014/main" id="{1E15BCA2-2420-4C53-ADE9-40FBAC2384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1" name="Freeform 35">
              <a:extLst>
                <a:ext uri="{FF2B5EF4-FFF2-40B4-BE49-F238E27FC236}">
                  <a16:creationId xmlns:a16="http://schemas.microsoft.com/office/drawing/2014/main" id="{73D5FBF4-7129-4C51-B603-E3BC33419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2" name="Freeform 36">
              <a:extLst>
                <a:ext uri="{FF2B5EF4-FFF2-40B4-BE49-F238E27FC236}">
                  <a16:creationId xmlns:a16="http://schemas.microsoft.com/office/drawing/2014/main" id="{0165B164-CE2A-494C-88FC-507232B37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3" name="Freeform 37">
              <a:extLst>
                <a:ext uri="{FF2B5EF4-FFF2-40B4-BE49-F238E27FC236}">
                  <a16:creationId xmlns:a16="http://schemas.microsoft.com/office/drawing/2014/main" id="{87F127E5-B10B-4D18-BCF0-E7C3C7F40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4" name="Freeform 38">
              <a:extLst>
                <a:ext uri="{FF2B5EF4-FFF2-40B4-BE49-F238E27FC236}">
                  <a16:creationId xmlns:a16="http://schemas.microsoft.com/office/drawing/2014/main" id="{FC692D59-F28D-4E42-B435-225F2C6CFA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36" name="Rectangle 35">
            <a:extLst>
              <a:ext uri="{FF2B5EF4-FFF2-40B4-BE49-F238E27FC236}">
                <a16:creationId xmlns:a16="http://schemas.microsoft.com/office/drawing/2014/main" id="{1996130F-9AB5-4DE9-8574-3AF891C5C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Freeform 6">
            <a:extLst>
              <a:ext uri="{FF2B5EF4-FFF2-40B4-BE49-F238E27FC236}">
                <a16:creationId xmlns:a16="http://schemas.microsoft.com/office/drawing/2014/main" id="{3623DEAC-F39C-45D6-86DC-1033F6429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40" name="Rectangle 39">
            <a:extLst>
              <a:ext uri="{FF2B5EF4-FFF2-40B4-BE49-F238E27FC236}">
                <a16:creationId xmlns:a16="http://schemas.microsoft.com/office/drawing/2014/main" id="{A692209D-B607-46C3-8560-07AF722916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94874638-CF15-4908-BC4B-4908744D0B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90E2508-088C-49FE-B191-850B49983A82}"/>
              </a:ext>
            </a:extLst>
          </p:cNvPr>
          <p:cNvSpPr txBox="1">
            <a:spLocks noGrp="1"/>
          </p:cNvSpPr>
          <p:nvPr>
            <p:ph type="title" idx="4294967295"/>
          </p:nvPr>
        </p:nvSpPr>
        <p:spPr>
          <a:xfrm>
            <a:off x="540279" y="967417"/>
            <a:ext cx="3778870" cy="39432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600"/>
              </a:spcAft>
              <a:buClrTx/>
              <a:buSzTx/>
              <a:buFontTx/>
              <a:buNone/>
              <a:tabLst/>
              <a:defRPr/>
            </a:pPr>
            <a:r>
              <a:rPr kumimoji="0" lang="en-US" sz="4000" b="0" i="0" u="none" strike="noStrike" kern="1200" cap="none" spc="0" normalizeH="0" baseline="0" noProof="0" dirty="0">
                <a:ln>
                  <a:noFill/>
                </a:ln>
                <a:solidFill>
                  <a:srgbClr val="FEFFFF"/>
                </a:solidFill>
                <a:effectLst/>
                <a:uLnTx/>
                <a:uFillTx/>
                <a:latin typeface="+mj-lt"/>
                <a:ea typeface="+mj-ea"/>
                <a:cs typeface="+mj-cs"/>
              </a:rPr>
              <a:t>Step 5: </a:t>
            </a:r>
          </a:p>
          <a:p>
            <a:pPr marL="0" marR="0" lvl="0" indent="0" algn="l" defTabSz="457200" rtl="0" eaLnBrk="1" fontAlgn="auto" latinLnBrk="0" hangingPunct="1">
              <a:lnSpc>
                <a:spcPct val="100000"/>
              </a:lnSpc>
              <a:spcBef>
                <a:spcPct val="0"/>
              </a:spcBef>
              <a:spcAft>
                <a:spcPts val="600"/>
              </a:spcAft>
              <a:buClrTx/>
              <a:buSzTx/>
              <a:buFontTx/>
              <a:buNone/>
              <a:tabLst/>
              <a:defRPr/>
            </a:pPr>
            <a:r>
              <a:rPr kumimoji="0" lang="en-US" sz="4000" b="0" i="0" u="none" strike="noStrike" kern="1200" cap="none" spc="0" normalizeH="0" baseline="0" noProof="0" dirty="0">
                <a:ln>
                  <a:noFill/>
                </a:ln>
                <a:solidFill>
                  <a:srgbClr val="FEFFFF"/>
                </a:solidFill>
                <a:effectLst/>
                <a:uLnTx/>
                <a:uFillTx/>
                <a:latin typeface="+mj-lt"/>
                <a:ea typeface="+mj-ea"/>
                <a:cs typeface="+mj-cs"/>
              </a:rPr>
              <a:t>Class Totals</a:t>
            </a:r>
          </a:p>
        </p:txBody>
      </p:sp>
      <p:sp>
        <p:nvSpPr>
          <p:cNvPr id="44" name="Freeform 5">
            <a:extLst>
              <a:ext uri="{FF2B5EF4-FFF2-40B4-BE49-F238E27FC236}">
                <a16:creationId xmlns:a16="http://schemas.microsoft.com/office/drawing/2014/main" id="{5F1B8348-CD6E-4561-A704-C232D9A2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5404022"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5" name="Picture 4" descr="Multicolored corn cobs laying side by side against yellow background">
            <a:extLst>
              <a:ext uri="{FF2B5EF4-FFF2-40B4-BE49-F238E27FC236}">
                <a16:creationId xmlns:a16="http://schemas.microsoft.com/office/drawing/2014/main" id="{A5EFE3A2-FC4A-4499-9258-7D801913E1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4034" y="1137037"/>
            <a:ext cx="6400813" cy="4572009"/>
          </a:xfrm>
          <a:prstGeom prst="rect">
            <a:avLst/>
          </a:prstGeom>
        </p:spPr>
      </p:pic>
    </p:spTree>
    <p:extLst>
      <p:ext uri="{BB962C8B-B14F-4D97-AF65-F5344CB8AC3E}">
        <p14:creationId xmlns:p14="http://schemas.microsoft.com/office/powerpoint/2010/main" val="4686653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10" name="Group 48">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50"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51"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52"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53"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54"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55"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56"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57"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58"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59"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60"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61"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12" name="Group 62">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64"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65"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66"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67"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68"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69"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70"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71"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72"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73"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74"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75"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14" name="Rectangle 76">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5" name="Freeform 6">
            <a:extLst>
              <a:ext uri="{FF2B5EF4-FFF2-40B4-BE49-F238E27FC236}">
                <a16:creationId xmlns:a16="http://schemas.microsoft.com/office/drawing/2014/main" id="{7BD08880-457D-4C62-A3B5-6A9B0878C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116" name="Rectangle 80">
            <a:extLst>
              <a:ext uri="{FF2B5EF4-FFF2-40B4-BE49-F238E27FC236}">
                <a16:creationId xmlns:a16="http://schemas.microsoft.com/office/drawing/2014/main" id="{6D356F1A-690D-401E-8CF3-E4686CDFE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17" name="Group 82">
            <a:extLst>
              <a:ext uri="{FF2B5EF4-FFF2-40B4-BE49-F238E27FC236}">
                <a16:creationId xmlns:a16="http://schemas.microsoft.com/office/drawing/2014/main" id="{F398A7BA-9279-4363-9D59-238782AB6B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57608" y="228600"/>
            <a:ext cx="2851523" cy="6638625"/>
            <a:chOff x="2487613" y="285750"/>
            <a:chExt cx="2428875" cy="5654676"/>
          </a:xfrm>
        </p:grpSpPr>
        <p:sp>
          <p:nvSpPr>
            <p:cNvPr id="84" name="Freeform 11">
              <a:extLst>
                <a:ext uri="{FF2B5EF4-FFF2-40B4-BE49-F238E27FC236}">
                  <a16:creationId xmlns:a16="http://schemas.microsoft.com/office/drawing/2014/main" id="{8ACCBEEF-7085-4833-8335-E4613C0A1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85" name="Freeform 12">
              <a:extLst>
                <a:ext uri="{FF2B5EF4-FFF2-40B4-BE49-F238E27FC236}">
                  <a16:creationId xmlns:a16="http://schemas.microsoft.com/office/drawing/2014/main" id="{B39C0EC5-6C91-409A-AB3F-D66AF23E9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86" name="Freeform 13">
              <a:extLst>
                <a:ext uri="{FF2B5EF4-FFF2-40B4-BE49-F238E27FC236}">
                  <a16:creationId xmlns:a16="http://schemas.microsoft.com/office/drawing/2014/main" id="{4D4A9340-30CF-474C-AC93-3E9048DFE9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87" name="Freeform 14">
              <a:extLst>
                <a:ext uri="{FF2B5EF4-FFF2-40B4-BE49-F238E27FC236}">
                  <a16:creationId xmlns:a16="http://schemas.microsoft.com/office/drawing/2014/main" id="{C2D90565-D660-46B2-B574-5A6E37C8B1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88" name="Freeform 15">
              <a:extLst>
                <a:ext uri="{FF2B5EF4-FFF2-40B4-BE49-F238E27FC236}">
                  <a16:creationId xmlns:a16="http://schemas.microsoft.com/office/drawing/2014/main" id="{4ADDF1F8-3D32-49F9-8A53-B01C2D92CC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89" name="Freeform 16">
              <a:extLst>
                <a:ext uri="{FF2B5EF4-FFF2-40B4-BE49-F238E27FC236}">
                  <a16:creationId xmlns:a16="http://schemas.microsoft.com/office/drawing/2014/main" id="{DD712377-DF82-454C-8AF4-CA6811292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90" name="Freeform 17">
              <a:extLst>
                <a:ext uri="{FF2B5EF4-FFF2-40B4-BE49-F238E27FC236}">
                  <a16:creationId xmlns:a16="http://schemas.microsoft.com/office/drawing/2014/main" id="{694E1871-CC0E-4704-902D-A324F58E4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91" name="Freeform 18">
              <a:extLst>
                <a:ext uri="{FF2B5EF4-FFF2-40B4-BE49-F238E27FC236}">
                  <a16:creationId xmlns:a16="http://schemas.microsoft.com/office/drawing/2014/main" id="{6CEE1CA2-8DDF-468B-B5E5-B584B84BD6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92" name="Freeform 19">
              <a:extLst>
                <a:ext uri="{FF2B5EF4-FFF2-40B4-BE49-F238E27FC236}">
                  <a16:creationId xmlns:a16="http://schemas.microsoft.com/office/drawing/2014/main" id="{AAA4172B-3921-482A-ABEF-E70C9242A4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93" name="Freeform 20">
              <a:extLst>
                <a:ext uri="{FF2B5EF4-FFF2-40B4-BE49-F238E27FC236}">
                  <a16:creationId xmlns:a16="http://schemas.microsoft.com/office/drawing/2014/main" id="{6D277B64-E367-442D-B59F-993A458565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94" name="Freeform 21">
              <a:extLst>
                <a:ext uri="{FF2B5EF4-FFF2-40B4-BE49-F238E27FC236}">
                  <a16:creationId xmlns:a16="http://schemas.microsoft.com/office/drawing/2014/main" id="{B4BA4199-8677-44FF-BD30-63130A0F5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95" name="Freeform 22">
              <a:extLst>
                <a:ext uri="{FF2B5EF4-FFF2-40B4-BE49-F238E27FC236}">
                  <a16:creationId xmlns:a16="http://schemas.microsoft.com/office/drawing/2014/main" id="{A890CEB5-09DD-4185-9405-A39BA6405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18" name="Group 96">
            <a:extLst>
              <a:ext uri="{FF2B5EF4-FFF2-40B4-BE49-F238E27FC236}">
                <a16:creationId xmlns:a16="http://schemas.microsoft.com/office/drawing/2014/main" id="{3B88DAD3-AF6F-4D6C-8512-7239A69A40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84823" y="-786"/>
            <a:ext cx="2356675" cy="6854040"/>
            <a:chOff x="6627813" y="194833"/>
            <a:chExt cx="1952625" cy="5678918"/>
          </a:xfrm>
        </p:grpSpPr>
        <p:sp>
          <p:nvSpPr>
            <p:cNvPr id="98" name="Freeform 27">
              <a:extLst>
                <a:ext uri="{FF2B5EF4-FFF2-40B4-BE49-F238E27FC236}">
                  <a16:creationId xmlns:a16="http://schemas.microsoft.com/office/drawing/2014/main" id="{1BA39A29-3A4E-4822-A540-9AD6ACCBA9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19" name="Freeform 28">
              <a:extLst>
                <a:ext uri="{FF2B5EF4-FFF2-40B4-BE49-F238E27FC236}">
                  <a16:creationId xmlns:a16="http://schemas.microsoft.com/office/drawing/2014/main" id="{B2ACACE6-15B3-4FAF-AA08-E1006B3FD5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00" name="Freeform 29">
              <a:extLst>
                <a:ext uri="{FF2B5EF4-FFF2-40B4-BE49-F238E27FC236}">
                  <a16:creationId xmlns:a16="http://schemas.microsoft.com/office/drawing/2014/main" id="{1F9A4D9A-69F4-4FEC-B0DE-DD76F476E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01" name="Freeform 30">
              <a:extLst>
                <a:ext uri="{FF2B5EF4-FFF2-40B4-BE49-F238E27FC236}">
                  <a16:creationId xmlns:a16="http://schemas.microsoft.com/office/drawing/2014/main" id="{E92DC9B5-F16D-4C41-824C-822DE7AA00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02" name="Freeform 31">
              <a:extLst>
                <a:ext uri="{FF2B5EF4-FFF2-40B4-BE49-F238E27FC236}">
                  <a16:creationId xmlns:a16="http://schemas.microsoft.com/office/drawing/2014/main" id="{E737D559-8865-4000-A777-792FF67549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03" name="Freeform 32">
              <a:extLst>
                <a:ext uri="{FF2B5EF4-FFF2-40B4-BE49-F238E27FC236}">
                  <a16:creationId xmlns:a16="http://schemas.microsoft.com/office/drawing/2014/main" id="{B1C2147A-442E-40A4-8A97-FF053B9D2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04" name="Freeform 33">
              <a:extLst>
                <a:ext uri="{FF2B5EF4-FFF2-40B4-BE49-F238E27FC236}">
                  <a16:creationId xmlns:a16="http://schemas.microsoft.com/office/drawing/2014/main" id="{B138F17C-6D47-4F1B-BE44-4A47FBCFF3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05" name="Freeform 34">
              <a:extLst>
                <a:ext uri="{FF2B5EF4-FFF2-40B4-BE49-F238E27FC236}">
                  <a16:creationId xmlns:a16="http://schemas.microsoft.com/office/drawing/2014/main" id="{1BCD5498-C801-426F-9CDD-B84178E72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06" name="Freeform 35">
              <a:extLst>
                <a:ext uri="{FF2B5EF4-FFF2-40B4-BE49-F238E27FC236}">
                  <a16:creationId xmlns:a16="http://schemas.microsoft.com/office/drawing/2014/main" id="{6DB0639C-39E0-4218-B7D1-0408D870F4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07" name="Freeform 36">
              <a:extLst>
                <a:ext uri="{FF2B5EF4-FFF2-40B4-BE49-F238E27FC236}">
                  <a16:creationId xmlns:a16="http://schemas.microsoft.com/office/drawing/2014/main" id="{72715634-CCEA-4B5D-94D7-E2C090EA1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08" name="Freeform 37">
              <a:extLst>
                <a:ext uri="{FF2B5EF4-FFF2-40B4-BE49-F238E27FC236}">
                  <a16:creationId xmlns:a16="http://schemas.microsoft.com/office/drawing/2014/main" id="{6BE08C78-1349-4408-8CE2-ED20F3244D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09" name="Freeform 38">
              <a:extLst>
                <a:ext uri="{FF2B5EF4-FFF2-40B4-BE49-F238E27FC236}">
                  <a16:creationId xmlns:a16="http://schemas.microsoft.com/office/drawing/2014/main" id="{642D5BF8-EF6C-43FC-947B-6986882110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 name="Title 1">
            <a:extLst>
              <a:ext uri="{FF2B5EF4-FFF2-40B4-BE49-F238E27FC236}">
                <a16:creationId xmlns:a16="http://schemas.microsoft.com/office/drawing/2014/main" id="{690E2508-088C-49FE-B191-850B49983A82}"/>
              </a:ext>
            </a:extLst>
          </p:cNvPr>
          <p:cNvSpPr txBox="1">
            <a:spLocks noGrp="1"/>
          </p:cNvSpPr>
          <p:nvPr>
            <p:ph type="title" idx="4294967295"/>
          </p:nvPr>
        </p:nvSpPr>
        <p:spPr>
          <a:xfrm>
            <a:off x="4471937" y="450025"/>
            <a:ext cx="5591609" cy="134838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600"/>
              </a:spcAft>
              <a:buClrTx/>
              <a:buSzTx/>
              <a:buFontTx/>
              <a:buNone/>
              <a:tabLst/>
              <a:defRPr/>
            </a:pPr>
            <a:r>
              <a:rPr kumimoji="0" lang="en-US" sz="4400" b="0" i="0" u="none" strike="noStrike" kern="1200" cap="none" spc="0" normalizeH="0" baseline="0" noProof="0" dirty="0">
                <a:ln>
                  <a:noFill/>
                </a:ln>
                <a:solidFill>
                  <a:schemeClr val="tx1">
                    <a:lumMod val="85000"/>
                    <a:lumOff val="15000"/>
                  </a:schemeClr>
                </a:solidFill>
                <a:effectLst/>
                <a:uLnTx/>
                <a:uFillTx/>
                <a:latin typeface="+mj-lt"/>
                <a:ea typeface="+mj-ea"/>
                <a:cs typeface="+mj-cs"/>
              </a:rPr>
              <a:t>Step 5: Class Totals</a:t>
            </a:r>
          </a:p>
        </p:txBody>
      </p:sp>
      <p:sp>
        <p:nvSpPr>
          <p:cNvPr id="111" name="Rectangle 110">
            <a:extLst>
              <a:ext uri="{FF2B5EF4-FFF2-40B4-BE49-F238E27FC236}">
                <a16:creationId xmlns:a16="http://schemas.microsoft.com/office/drawing/2014/main" id="{8841A10E-0F0E-4596-8888-870D709254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57599"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3" name="Freeform 33">
            <a:extLst>
              <a:ext uri="{FF2B5EF4-FFF2-40B4-BE49-F238E27FC236}">
                <a16:creationId xmlns:a16="http://schemas.microsoft.com/office/drawing/2014/main" id="{29B1E55C-E51F-4093-A2A8-137C3E9014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657599"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pic>
        <p:nvPicPr>
          <p:cNvPr id="5" name="Picture 4" descr="Illustration of multicolored corn cobs side by side against yellow background">
            <a:extLst>
              <a:ext uri="{FF2B5EF4-FFF2-40B4-BE49-F238E27FC236}">
                <a16:creationId xmlns:a16="http://schemas.microsoft.com/office/drawing/2014/main" id="{A5EFE3A2-FC4A-4499-9258-7D801913E154}"/>
              </a:ext>
            </a:extLst>
          </p:cNvPr>
          <p:cNvPicPr>
            <a:picLocks noChangeAspect="1"/>
          </p:cNvPicPr>
          <p:nvPr/>
        </p:nvPicPr>
        <p:blipFill rotWithShape="1">
          <a:blip r:embed="rId3">
            <a:extLst>
              <a:ext uri="{28A0092B-C50C-407E-A947-70E740481C1C}">
                <a14:useLocalDpi xmlns:a14="http://schemas.microsoft.com/office/drawing/2010/main" val="0"/>
              </a:ext>
            </a:extLst>
          </a:blip>
          <a:srcRect l="33071" r="28551"/>
          <a:stretch/>
        </p:blipFill>
        <p:spPr>
          <a:xfrm>
            <a:off x="-2650" y="10"/>
            <a:ext cx="3681047" cy="6857990"/>
          </a:xfrm>
          <a:prstGeom prst="rect">
            <a:avLst/>
          </a:prstGeom>
        </p:spPr>
      </p:pic>
      <p:graphicFrame>
        <p:nvGraphicFramePr>
          <p:cNvPr id="4" name="Table 3" descr="A blank compiled student data sheet for the Genetics of Selu activity. ">
            <a:extLst>
              <a:ext uri="{FF2B5EF4-FFF2-40B4-BE49-F238E27FC236}">
                <a16:creationId xmlns:a16="http://schemas.microsoft.com/office/drawing/2014/main" id="{9DF1AA77-252B-4765-888B-39F411A176F3}"/>
              </a:ext>
            </a:extLst>
          </p:cNvPr>
          <p:cNvGraphicFramePr>
            <a:graphicFrameLocks noGrp="1"/>
          </p:cNvGraphicFramePr>
          <p:nvPr>
            <p:extLst>
              <p:ext uri="{D42A27DB-BD31-4B8C-83A1-F6EECF244321}">
                <p14:modId xmlns:p14="http://schemas.microsoft.com/office/powerpoint/2010/main" val="3277049450"/>
              </p:ext>
            </p:extLst>
          </p:nvPr>
        </p:nvGraphicFramePr>
        <p:xfrm>
          <a:off x="6291753" y="2159986"/>
          <a:ext cx="4983748" cy="3895288"/>
        </p:xfrm>
        <a:graphic>
          <a:graphicData uri="http://schemas.openxmlformats.org/drawingml/2006/table">
            <a:tbl>
              <a:tblPr firstRow="1" firstCol="1" bandRow="1"/>
              <a:tblGrid>
                <a:gridCol w="1498823">
                  <a:extLst>
                    <a:ext uri="{9D8B030D-6E8A-4147-A177-3AD203B41FA5}">
                      <a16:colId xmlns:a16="http://schemas.microsoft.com/office/drawing/2014/main" val="3847403348"/>
                    </a:ext>
                  </a:extLst>
                </a:gridCol>
                <a:gridCol w="2172469">
                  <a:extLst>
                    <a:ext uri="{9D8B030D-6E8A-4147-A177-3AD203B41FA5}">
                      <a16:colId xmlns:a16="http://schemas.microsoft.com/office/drawing/2014/main" val="2745656104"/>
                    </a:ext>
                  </a:extLst>
                </a:gridCol>
                <a:gridCol w="118821">
                  <a:extLst>
                    <a:ext uri="{9D8B030D-6E8A-4147-A177-3AD203B41FA5}">
                      <a16:colId xmlns:a16="http://schemas.microsoft.com/office/drawing/2014/main" val="2583610057"/>
                    </a:ext>
                  </a:extLst>
                </a:gridCol>
                <a:gridCol w="1193635">
                  <a:extLst>
                    <a:ext uri="{9D8B030D-6E8A-4147-A177-3AD203B41FA5}">
                      <a16:colId xmlns:a16="http://schemas.microsoft.com/office/drawing/2014/main" val="4058481116"/>
                    </a:ext>
                  </a:extLst>
                </a:gridCol>
              </a:tblGrid>
              <a:tr h="258931">
                <a:tc gridSpan="4">
                  <a:txBody>
                    <a:bodyPr/>
                    <a:lstStyle/>
                    <a:p>
                      <a:pPr marL="0" marR="0" algn="ctr">
                        <a:lnSpc>
                          <a:spcPct val="115000"/>
                        </a:lnSpc>
                        <a:spcBef>
                          <a:spcPts val="0"/>
                        </a:spcBef>
                        <a:spcAft>
                          <a:spcPts val="0"/>
                        </a:spcAft>
                      </a:pPr>
                      <a:r>
                        <a:rPr lang="en-US" sz="1300" b="1">
                          <a:solidFill>
                            <a:srgbClr val="FFFFFF"/>
                          </a:solidFill>
                          <a:effectLst/>
                          <a:latin typeface="Calibri" panose="020F0502020204030204" pitchFamily="34" charset="0"/>
                          <a:ea typeface="Calibri" panose="020F0502020204030204" pitchFamily="34" charset="0"/>
                          <a:cs typeface="Calibri" panose="020F0502020204030204" pitchFamily="34" charset="0"/>
                        </a:rPr>
                        <a:t>Table 2: Class F2 Counts for Purple and Yellow Seeds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422" marR="57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08496905"/>
                  </a:ext>
                </a:extLst>
              </a:tr>
              <a:tr h="258931">
                <a:tc>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Calibri" panose="020F0502020204030204" pitchFamily="34" charset="0"/>
                          <a:cs typeface="Calibri" panose="020F0502020204030204" pitchFamily="34" charset="0"/>
                        </a:rPr>
                        <a:t>Phenotype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422" marR="57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00" b="1">
                          <a:solidFill>
                            <a:srgbClr val="000000"/>
                          </a:solidFill>
                          <a:effectLst/>
                          <a:latin typeface="Calibri" panose="020F0502020204030204" pitchFamily="34" charset="0"/>
                          <a:ea typeface="Calibri" panose="020F0502020204030204" pitchFamily="34" charset="0"/>
                          <a:cs typeface="Calibri" panose="020F0502020204030204" pitchFamily="34" charset="0"/>
                        </a:rPr>
                        <a:t>Purple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422" marR="57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marL="0" marR="0" algn="ctr">
                        <a:lnSpc>
                          <a:spcPct val="115000"/>
                        </a:lnSpc>
                        <a:spcBef>
                          <a:spcPts val="0"/>
                        </a:spcBef>
                        <a:spcAft>
                          <a:spcPts val="0"/>
                        </a:spcAft>
                      </a:pPr>
                      <a:r>
                        <a:rPr lang="en-US" sz="1000" b="1">
                          <a:solidFill>
                            <a:srgbClr val="000000"/>
                          </a:solidFill>
                          <a:effectLst/>
                          <a:latin typeface="Calibri" panose="020F0502020204030204" pitchFamily="34" charset="0"/>
                          <a:ea typeface="Calibri" panose="020F0502020204030204" pitchFamily="34" charset="0"/>
                          <a:cs typeface="Calibri" panose="020F0502020204030204" pitchFamily="34" charset="0"/>
                        </a:rPr>
                        <a:t>Yellow</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422" marR="57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extLst>
                  <a:ext uri="{0D108BD9-81ED-4DB2-BD59-A6C34878D82A}">
                    <a16:rowId xmlns:a16="http://schemas.microsoft.com/office/drawing/2014/main" val="3295551349"/>
                  </a:ext>
                </a:extLst>
              </a:tr>
              <a:tr h="1750630">
                <a:tc>
                  <a:txBody>
                    <a:bodyPr/>
                    <a:lstStyle/>
                    <a:p>
                      <a:pPr marL="0" marR="0">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Calibri" panose="020F0502020204030204" pitchFamily="34" charset="0"/>
                        </a:rPr>
                        <a:t>1. Class Counts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422" marR="57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422" marR="57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422" marR="57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968632539"/>
                  </a:ext>
                </a:extLst>
              </a:tr>
              <a:tr h="341874">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Calibri" panose="020F0502020204030204" pitchFamily="34" charset="0"/>
                        </a:rPr>
                        <a:t>2. Class Color Totals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422" marR="57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Purple Total: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422" marR="57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Yellow Total: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422" marR="57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137253068"/>
                  </a:ext>
                </a:extLst>
              </a:tr>
              <a:tr h="517969">
                <a:tc gridSpan="4">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Calibri" panose="020F0502020204030204" pitchFamily="34" charset="0"/>
                        </a:rPr>
                        <a:t>3. Total number of all kernels counted (combine total of purple and yellow above):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422" marR="57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97556130"/>
                  </a:ext>
                </a:extLst>
              </a:tr>
              <a:tr h="757865">
                <a:tc gridSpan="3">
                  <a:txBody>
                    <a:bodyPr/>
                    <a:lstStyle/>
                    <a:p>
                      <a:pPr marL="0" marR="0">
                        <a:lnSpc>
                          <a:spcPct val="115000"/>
                        </a:lnSpc>
                        <a:spcBef>
                          <a:spcPts val="600"/>
                        </a:spcBef>
                        <a:spcAft>
                          <a:spcPts val="0"/>
                        </a:spcAft>
                      </a:pPr>
                      <a:r>
                        <a:rPr lang="en-US" sz="1000" b="1">
                          <a:effectLst/>
                          <a:latin typeface="Calibri" panose="020F0502020204030204" pitchFamily="34" charset="0"/>
                          <a:ea typeface="Calibri" panose="020F0502020204030204" pitchFamily="34" charset="0"/>
                          <a:cs typeface="Calibri" panose="020F0502020204030204" pitchFamily="34" charset="0"/>
                        </a:rPr>
                        <a:t>4. Percentages:</a:t>
                      </a:r>
                      <a:r>
                        <a:rPr lang="en-US" sz="1000">
                          <a:effectLst/>
                          <a:latin typeface="Calibri" panose="020F0502020204030204" pitchFamily="34" charset="0"/>
                          <a:ea typeface="Calibri" panose="020F0502020204030204" pitchFamily="34" charset="0"/>
                          <a:cs typeface="Calibri" panose="020F0502020204030204" pitchFamily="34" charset="0"/>
                        </a:rPr>
                        <a:t> </a:t>
                      </a:r>
                      <a:r>
                        <a:rPr lang="en-US" sz="1000" b="1">
                          <a:effectLst/>
                          <a:latin typeface="Calibri" panose="020F0502020204030204" pitchFamily="34" charset="0"/>
                          <a:ea typeface="Calibri" panose="020F0502020204030204" pitchFamily="34" charset="0"/>
                          <a:cs typeface="Calibri" panose="020F0502020204030204" pitchFamily="34" charset="0"/>
                        </a:rPr>
                        <a:t>Divide</a:t>
                      </a:r>
                      <a:r>
                        <a:rPr lang="en-US" sz="1000">
                          <a:effectLst/>
                          <a:latin typeface="Calibri" panose="020F0502020204030204" pitchFamily="34" charset="0"/>
                          <a:ea typeface="Calibri" panose="020F0502020204030204" pitchFamily="34" charset="0"/>
                          <a:cs typeface="Calibri" panose="020F0502020204030204" pitchFamily="34" charset="0"/>
                        </a:rPr>
                        <a:t> number of </a:t>
                      </a:r>
                      <a:r>
                        <a:rPr lang="en-US" sz="1000" b="1">
                          <a:effectLst/>
                          <a:latin typeface="Calibri" panose="020F0502020204030204" pitchFamily="34" charset="0"/>
                          <a:ea typeface="Calibri" panose="020F0502020204030204" pitchFamily="34" charset="0"/>
                          <a:cs typeface="Calibri" panose="020F0502020204030204" pitchFamily="34" charset="0"/>
                        </a:rPr>
                        <a:t>Purple Kernels</a:t>
                      </a:r>
                      <a:r>
                        <a:rPr lang="en-US" sz="1000">
                          <a:effectLst/>
                          <a:latin typeface="Calibri" panose="020F0502020204030204" pitchFamily="34" charset="0"/>
                          <a:ea typeface="Calibri" panose="020F0502020204030204" pitchFamily="34" charset="0"/>
                          <a:cs typeface="Calibri" panose="020F0502020204030204" pitchFamily="34" charset="0"/>
                        </a:rPr>
                        <a:t> by </a:t>
                      </a:r>
                      <a:r>
                        <a:rPr lang="en-US" sz="1000" b="1">
                          <a:effectLst/>
                          <a:latin typeface="Calibri" panose="020F0502020204030204" pitchFamily="34" charset="0"/>
                          <a:ea typeface="Calibri" panose="020F0502020204030204" pitchFamily="34" charset="0"/>
                          <a:cs typeface="Calibri" panose="020F0502020204030204" pitchFamily="34" charset="0"/>
                        </a:rPr>
                        <a:t>Total Number</a:t>
                      </a:r>
                      <a:r>
                        <a:rPr lang="en-US" sz="1000">
                          <a:effectLst/>
                          <a:latin typeface="Calibri" panose="020F0502020204030204" pitchFamily="34" charset="0"/>
                          <a:ea typeface="Calibri" panose="020F0502020204030204" pitchFamily="34" charset="0"/>
                          <a:cs typeface="Calibri" panose="020F0502020204030204" pitchFamily="34" charset="0"/>
                        </a:rPr>
                        <a:t> of Kernels: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600"/>
                        </a:spcBef>
                        <a:spcAft>
                          <a:spcPts val="0"/>
                        </a:spcAft>
                      </a:pPr>
                      <a:r>
                        <a:rPr lang="en-US" sz="1000" b="1">
                          <a:effectLst/>
                          <a:latin typeface="Calibri" panose="020F0502020204030204" pitchFamily="34" charset="0"/>
                          <a:ea typeface="Calibri" panose="020F0502020204030204" pitchFamily="34" charset="0"/>
                          <a:cs typeface="Calibri" panose="020F0502020204030204" pitchFamily="34" charset="0"/>
                        </a:rPr>
                        <a:t>                           Divide </a:t>
                      </a:r>
                      <a:r>
                        <a:rPr lang="en-US" sz="1000">
                          <a:effectLst/>
                          <a:latin typeface="Calibri" panose="020F0502020204030204" pitchFamily="34" charset="0"/>
                          <a:ea typeface="Calibri" panose="020F0502020204030204" pitchFamily="34" charset="0"/>
                          <a:cs typeface="Calibri" panose="020F0502020204030204" pitchFamily="34" charset="0"/>
                        </a:rPr>
                        <a:t>number of</a:t>
                      </a:r>
                      <a:r>
                        <a:rPr lang="en-US" sz="1000" b="1">
                          <a:effectLst/>
                          <a:latin typeface="Calibri" panose="020F0502020204030204" pitchFamily="34" charset="0"/>
                          <a:ea typeface="Calibri" panose="020F0502020204030204" pitchFamily="34" charset="0"/>
                          <a:cs typeface="Calibri" panose="020F0502020204030204" pitchFamily="34" charset="0"/>
                        </a:rPr>
                        <a:t> Yellow Kernels </a:t>
                      </a:r>
                      <a:r>
                        <a:rPr lang="en-US" sz="1000">
                          <a:effectLst/>
                          <a:latin typeface="Calibri" panose="020F0502020204030204" pitchFamily="34" charset="0"/>
                          <a:ea typeface="Calibri" panose="020F0502020204030204" pitchFamily="34" charset="0"/>
                          <a:cs typeface="Calibri" panose="020F0502020204030204" pitchFamily="34" charset="0"/>
                        </a:rPr>
                        <a:t>by</a:t>
                      </a:r>
                      <a:r>
                        <a:rPr lang="en-US" sz="1000" b="1">
                          <a:effectLst/>
                          <a:latin typeface="Calibri" panose="020F0502020204030204" pitchFamily="34" charset="0"/>
                          <a:ea typeface="Calibri" panose="020F0502020204030204" pitchFamily="34" charset="0"/>
                          <a:cs typeface="Calibri" panose="020F0502020204030204" pitchFamily="34" charset="0"/>
                        </a:rPr>
                        <a:t> Total Number </a:t>
                      </a:r>
                      <a:r>
                        <a:rPr lang="en-US" sz="1000">
                          <a:effectLst/>
                          <a:latin typeface="Calibri" panose="020F0502020204030204" pitchFamily="34" charset="0"/>
                          <a:ea typeface="Calibri" panose="020F0502020204030204" pitchFamily="34" charset="0"/>
                          <a:cs typeface="Calibri" panose="020F0502020204030204" pitchFamily="34" charset="0"/>
                        </a:rPr>
                        <a:t>of Kernels</a:t>
                      </a:r>
                      <a:r>
                        <a:rPr lang="en-US" sz="1000" b="1">
                          <a:effectLst/>
                          <a:latin typeface="Calibri" panose="020F0502020204030204" pitchFamily="34" charset="0"/>
                          <a:ea typeface="Calibri" panose="020F0502020204030204" pitchFamily="34" charset="0"/>
                          <a:cs typeface="Calibri" panose="020F0502020204030204" pitchFamily="34"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422" marR="57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nSpc>
                          <a:spcPct val="115000"/>
                        </a:lnSpc>
                        <a:spcBef>
                          <a:spcPts val="600"/>
                        </a:spcBef>
                        <a:spcAft>
                          <a:spcPts val="0"/>
                        </a:spcAft>
                      </a:pPr>
                      <a:r>
                        <a:rPr lang="en-US" sz="1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600"/>
                        </a:spcBef>
                        <a:spcAft>
                          <a:spcPts val="0"/>
                        </a:spcAft>
                      </a:pPr>
                      <a:r>
                        <a:rPr lang="en-US" sz="1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600"/>
                        </a:spcBef>
                        <a:spcAft>
                          <a:spcPts val="0"/>
                        </a:spcAft>
                      </a:pPr>
                      <a:r>
                        <a:rPr lang="en-US" sz="10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422" marR="57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5221190"/>
                  </a:ext>
                </a:extLst>
              </a:tr>
            </a:tbl>
          </a:graphicData>
        </a:graphic>
      </p:graphicFrame>
    </p:spTree>
    <p:extLst>
      <p:ext uri="{BB962C8B-B14F-4D97-AF65-F5344CB8AC3E}">
        <p14:creationId xmlns:p14="http://schemas.microsoft.com/office/powerpoint/2010/main" val="15054954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5" name="Group 136">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38"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39"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40"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41"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42"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43"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44"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45"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46"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47"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48"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49"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76" name="Group 150">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152"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53"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54"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55"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56"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57"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58"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59"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60"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61"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62"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63"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77" name="Rectangle 164">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8" name="Freeform 6">
            <a:extLst>
              <a:ext uri="{FF2B5EF4-FFF2-40B4-BE49-F238E27FC236}">
                <a16:creationId xmlns:a16="http://schemas.microsoft.com/office/drawing/2014/main" id="{7BD08880-457D-4C62-A3B5-6A9B0878C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179" name="Rectangle 168">
            <a:extLst>
              <a:ext uri="{FF2B5EF4-FFF2-40B4-BE49-F238E27FC236}">
                <a16:creationId xmlns:a16="http://schemas.microsoft.com/office/drawing/2014/main" id="{95FFA5E0-4C70-431D-A19D-18415F6C4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Background image of 5 multicolored corn cobs lying side by side against black background">
            <a:extLst>
              <a:ext uri="{FF2B5EF4-FFF2-40B4-BE49-F238E27FC236}">
                <a16:creationId xmlns:a16="http://schemas.microsoft.com/office/drawing/2014/main" id="{B8D5D1F5-0770-489D-8AC2-F335A4B3B184}"/>
              </a:ext>
            </a:extLst>
          </p:cNvPr>
          <p:cNvPicPr>
            <a:picLocks noChangeAspect="1"/>
          </p:cNvPicPr>
          <p:nvPr/>
        </p:nvPicPr>
        <p:blipFill rotWithShape="1">
          <a:blip r:embed="rId3">
            <a:extLst>
              <a:ext uri="{28A0092B-C50C-407E-A947-70E740481C1C}">
                <a14:useLocalDpi xmlns:a14="http://schemas.microsoft.com/office/drawing/2010/main" val="0"/>
              </a:ext>
            </a:extLst>
          </a:blip>
          <a:srcRect t="338" b="20991"/>
          <a:stretch/>
        </p:blipFill>
        <p:spPr>
          <a:xfrm>
            <a:off x="20" y="10"/>
            <a:ext cx="12191980" cy="6857990"/>
          </a:xfrm>
          <a:prstGeom prst="rect">
            <a:avLst/>
          </a:prstGeom>
        </p:spPr>
      </p:pic>
      <p:sp>
        <p:nvSpPr>
          <p:cNvPr id="180" name="Freeform: Shape 170">
            <a:extLst>
              <a:ext uri="{FF2B5EF4-FFF2-40B4-BE49-F238E27FC236}">
                <a16:creationId xmlns:a16="http://schemas.microsoft.com/office/drawing/2014/main" id="{BBE55C11-4C41-45E4-A00F-83DEE6BB5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3632297"/>
            <a:ext cx="7527616" cy="2170389"/>
          </a:xfrm>
          <a:custGeom>
            <a:avLst/>
            <a:gdLst>
              <a:gd name="connsiteX0" fmla="*/ 0 w 7527616"/>
              <a:gd name="connsiteY0" fmla="*/ 0 h 2170389"/>
              <a:gd name="connsiteX1" fmla="*/ 85411 w 7527616"/>
              <a:gd name="connsiteY1" fmla="*/ 0 h 2170389"/>
              <a:gd name="connsiteX2" fmla="*/ 926533 w 7527616"/>
              <a:gd name="connsiteY2" fmla="*/ 0 h 2170389"/>
              <a:gd name="connsiteX3" fmla="*/ 1114264 w 7527616"/>
              <a:gd name="connsiteY3" fmla="*/ 0 h 2170389"/>
              <a:gd name="connsiteX4" fmla="*/ 6544376 w 7527616"/>
              <a:gd name="connsiteY4" fmla="*/ 0 h 2170389"/>
              <a:gd name="connsiteX5" fmla="*/ 6610082 w 7527616"/>
              <a:gd name="connsiteY5" fmla="*/ 26276 h 2170389"/>
              <a:gd name="connsiteX6" fmla="*/ 6619468 w 7527616"/>
              <a:gd name="connsiteY6" fmla="*/ 36786 h 2170389"/>
              <a:gd name="connsiteX7" fmla="*/ 7506496 w 7527616"/>
              <a:gd name="connsiteY7" fmla="*/ 1024760 h 2170389"/>
              <a:gd name="connsiteX8" fmla="*/ 7506496 w 7527616"/>
              <a:gd name="connsiteY8" fmla="*/ 1140374 h 2170389"/>
              <a:gd name="connsiteX9" fmla="*/ 6619468 w 7527616"/>
              <a:gd name="connsiteY9" fmla="*/ 2133603 h 2170389"/>
              <a:gd name="connsiteX10" fmla="*/ 6610082 w 7527616"/>
              <a:gd name="connsiteY10" fmla="*/ 2144113 h 2170389"/>
              <a:gd name="connsiteX11" fmla="*/ 6544376 w 7527616"/>
              <a:gd name="connsiteY11" fmla="*/ 2170389 h 2170389"/>
              <a:gd name="connsiteX12" fmla="*/ 1114264 w 7527616"/>
              <a:gd name="connsiteY12" fmla="*/ 2170389 h 2170389"/>
              <a:gd name="connsiteX13" fmla="*/ 926533 w 7527616"/>
              <a:gd name="connsiteY13" fmla="*/ 2170389 h 2170389"/>
              <a:gd name="connsiteX14" fmla="*/ 146150 w 7527616"/>
              <a:gd name="connsiteY14" fmla="*/ 2170389 h 2170389"/>
              <a:gd name="connsiteX15" fmla="*/ 0 w 7527616"/>
              <a:gd name="connsiteY15" fmla="*/ 2170389 h 217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7616" h="2170389">
                <a:moveTo>
                  <a:pt x="0" y="0"/>
                </a:moveTo>
                <a:lnTo>
                  <a:pt x="85411" y="0"/>
                </a:lnTo>
                <a:cubicBezTo>
                  <a:pt x="290008" y="0"/>
                  <a:pt x="562804" y="0"/>
                  <a:pt x="926533" y="0"/>
                </a:cubicBezTo>
                <a:cubicBezTo>
                  <a:pt x="926533" y="0"/>
                  <a:pt x="926533" y="0"/>
                  <a:pt x="1114264" y="0"/>
                </a:cubicBezTo>
                <a:cubicBezTo>
                  <a:pt x="1114264" y="0"/>
                  <a:pt x="1114264" y="0"/>
                  <a:pt x="6544376" y="0"/>
                </a:cubicBezTo>
                <a:cubicBezTo>
                  <a:pt x="6567842" y="0"/>
                  <a:pt x="6591309" y="10510"/>
                  <a:pt x="6610082" y="26276"/>
                </a:cubicBezTo>
                <a:cubicBezTo>
                  <a:pt x="6614775" y="26276"/>
                  <a:pt x="6619468" y="31531"/>
                  <a:pt x="6619468" y="36786"/>
                </a:cubicBezTo>
                <a:cubicBezTo>
                  <a:pt x="6619468" y="36786"/>
                  <a:pt x="6619468" y="36786"/>
                  <a:pt x="7506496" y="1024760"/>
                </a:cubicBezTo>
                <a:cubicBezTo>
                  <a:pt x="7534656" y="1056291"/>
                  <a:pt x="7534656" y="1108843"/>
                  <a:pt x="7506496" y="1140374"/>
                </a:cubicBezTo>
                <a:cubicBezTo>
                  <a:pt x="7506496" y="1140374"/>
                  <a:pt x="7506496" y="1140374"/>
                  <a:pt x="6619468" y="2133603"/>
                </a:cubicBezTo>
                <a:cubicBezTo>
                  <a:pt x="6619468" y="2133603"/>
                  <a:pt x="6614775" y="2138858"/>
                  <a:pt x="6610082" y="2144113"/>
                </a:cubicBezTo>
                <a:cubicBezTo>
                  <a:pt x="6591309" y="2159879"/>
                  <a:pt x="6567842" y="2170389"/>
                  <a:pt x="6544376" y="2170389"/>
                </a:cubicBezTo>
                <a:cubicBezTo>
                  <a:pt x="6544376" y="2170389"/>
                  <a:pt x="6544376" y="2170389"/>
                  <a:pt x="1114264" y="2170389"/>
                </a:cubicBezTo>
                <a:cubicBezTo>
                  <a:pt x="1114264" y="2170389"/>
                  <a:pt x="1114264" y="2170389"/>
                  <a:pt x="926533" y="2170389"/>
                </a:cubicBezTo>
                <a:cubicBezTo>
                  <a:pt x="926533" y="2170389"/>
                  <a:pt x="926533" y="2170389"/>
                  <a:pt x="146150" y="2170389"/>
                </a:cubicBezTo>
                <a:lnTo>
                  <a:pt x="0" y="2170389"/>
                </a:lnTo>
                <a:close/>
              </a:path>
            </a:pathLst>
          </a:custGeom>
          <a:solidFill>
            <a:srgbClr val="854C62">
              <a:alpha val="87843"/>
            </a:srgb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Title 1">
            <a:extLst>
              <a:ext uri="{FF2B5EF4-FFF2-40B4-BE49-F238E27FC236}">
                <a16:creationId xmlns:a16="http://schemas.microsoft.com/office/drawing/2014/main" id="{690E2508-088C-49FE-B191-850B49983A82}"/>
              </a:ext>
            </a:extLst>
          </p:cNvPr>
          <p:cNvSpPr txBox="1">
            <a:spLocks noGrp="1"/>
          </p:cNvSpPr>
          <p:nvPr>
            <p:ph type="title" idx="4294967295"/>
          </p:nvPr>
        </p:nvSpPr>
        <p:spPr>
          <a:xfrm>
            <a:off x="1083733" y="3889218"/>
            <a:ext cx="5478432" cy="103209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600"/>
              </a:spcAft>
              <a:buClrTx/>
              <a:buSzTx/>
              <a:buFontTx/>
              <a:buNone/>
              <a:tabLst/>
              <a:defRPr/>
            </a:pPr>
            <a:r>
              <a:rPr kumimoji="0" lang="en-US" sz="4000" b="0" i="0" u="none" strike="noStrike" kern="1200" cap="none" spc="0" normalizeH="0" baseline="0" noProof="0" dirty="0">
                <a:ln>
                  <a:noFill/>
                </a:ln>
                <a:solidFill>
                  <a:srgbClr val="FEFFFF"/>
                </a:solidFill>
                <a:effectLst/>
                <a:uLnTx/>
                <a:uFillTx/>
                <a:latin typeface="+mj-lt"/>
                <a:ea typeface="+mj-ea"/>
                <a:cs typeface="+mj-cs"/>
              </a:rPr>
              <a:t>Step 6: Analysis</a:t>
            </a:r>
          </a:p>
        </p:txBody>
      </p:sp>
    </p:spTree>
    <p:extLst>
      <p:ext uri="{BB962C8B-B14F-4D97-AF65-F5344CB8AC3E}">
        <p14:creationId xmlns:p14="http://schemas.microsoft.com/office/powerpoint/2010/main" val="322728471"/>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21" name="Group 120">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22"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23"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24"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25"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26"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27"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85"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86"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87"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88"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89"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90"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92" name="Group 191">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193"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94"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95"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96"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97"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98"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99"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200"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201"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02"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03"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04"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06" name="Rectangle 205">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8" name="Freeform 6">
            <a:extLst>
              <a:ext uri="{FF2B5EF4-FFF2-40B4-BE49-F238E27FC236}">
                <a16:creationId xmlns:a16="http://schemas.microsoft.com/office/drawing/2014/main" id="{7BD08880-457D-4C62-A3B5-6A9B0878C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210" name="Rectangle 209">
            <a:extLst>
              <a:ext uri="{FF2B5EF4-FFF2-40B4-BE49-F238E27FC236}">
                <a16:creationId xmlns:a16="http://schemas.microsoft.com/office/drawing/2014/main" id="{6D356F1A-690D-401E-8CF3-E4686CDFE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212" name="Group 211">
            <a:extLst>
              <a:ext uri="{FF2B5EF4-FFF2-40B4-BE49-F238E27FC236}">
                <a16:creationId xmlns:a16="http://schemas.microsoft.com/office/drawing/2014/main" id="{F398A7BA-9279-4363-9D59-238782AB6B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57608" y="228600"/>
            <a:ext cx="2851523" cy="6638625"/>
            <a:chOff x="2487613" y="285750"/>
            <a:chExt cx="2428875" cy="5654676"/>
          </a:xfrm>
        </p:grpSpPr>
        <p:sp>
          <p:nvSpPr>
            <p:cNvPr id="213" name="Freeform 11">
              <a:extLst>
                <a:ext uri="{FF2B5EF4-FFF2-40B4-BE49-F238E27FC236}">
                  <a16:creationId xmlns:a16="http://schemas.microsoft.com/office/drawing/2014/main" id="{8ACCBEEF-7085-4833-8335-E4613C0A1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14" name="Freeform 12">
              <a:extLst>
                <a:ext uri="{FF2B5EF4-FFF2-40B4-BE49-F238E27FC236}">
                  <a16:creationId xmlns:a16="http://schemas.microsoft.com/office/drawing/2014/main" id="{B39C0EC5-6C91-409A-AB3F-D66AF23E9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15" name="Freeform 13">
              <a:extLst>
                <a:ext uri="{FF2B5EF4-FFF2-40B4-BE49-F238E27FC236}">
                  <a16:creationId xmlns:a16="http://schemas.microsoft.com/office/drawing/2014/main" id="{4D4A9340-30CF-474C-AC93-3E9048DFE9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16" name="Freeform 14">
              <a:extLst>
                <a:ext uri="{FF2B5EF4-FFF2-40B4-BE49-F238E27FC236}">
                  <a16:creationId xmlns:a16="http://schemas.microsoft.com/office/drawing/2014/main" id="{C2D90565-D660-46B2-B574-5A6E37C8B1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17" name="Freeform 15">
              <a:extLst>
                <a:ext uri="{FF2B5EF4-FFF2-40B4-BE49-F238E27FC236}">
                  <a16:creationId xmlns:a16="http://schemas.microsoft.com/office/drawing/2014/main" id="{4ADDF1F8-3D32-49F9-8A53-B01C2D92CC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18" name="Freeform 16">
              <a:extLst>
                <a:ext uri="{FF2B5EF4-FFF2-40B4-BE49-F238E27FC236}">
                  <a16:creationId xmlns:a16="http://schemas.microsoft.com/office/drawing/2014/main" id="{DD712377-DF82-454C-8AF4-CA6811292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219" name="Freeform 17">
              <a:extLst>
                <a:ext uri="{FF2B5EF4-FFF2-40B4-BE49-F238E27FC236}">
                  <a16:creationId xmlns:a16="http://schemas.microsoft.com/office/drawing/2014/main" id="{694E1871-CC0E-4704-902D-A324F58E4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220" name="Freeform 18">
              <a:extLst>
                <a:ext uri="{FF2B5EF4-FFF2-40B4-BE49-F238E27FC236}">
                  <a16:creationId xmlns:a16="http://schemas.microsoft.com/office/drawing/2014/main" id="{6CEE1CA2-8DDF-468B-B5E5-B584B84BD6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21" name="Freeform 19">
              <a:extLst>
                <a:ext uri="{FF2B5EF4-FFF2-40B4-BE49-F238E27FC236}">
                  <a16:creationId xmlns:a16="http://schemas.microsoft.com/office/drawing/2014/main" id="{AAA4172B-3921-482A-ABEF-E70C9242A4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22" name="Freeform 20">
              <a:extLst>
                <a:ext uri="{FF2B5EF4-FFF2-40B4-BE49-F238E27FC236}">
                  <a16:creationId xmlns:a16="http://schemas.microsoft.com/office/drawing/2014/main" id="{6D277B64-E367-442D-B59F-993A458565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23" name="Freeform 21">
              <a:extLst>
                <a:ext uri="{FF2B5EF4-FFF2-40B4-BE49-F238E27FC236}">
                  <a16:creationId xmlns:a16="http://schemas.microsoft.com/office/drawing/2014/main" id="{B4BA4199-8677-44FF-BD30-63130A0F5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24" name="Freeform 22">
              <a:extLst>
                <a:ext uri="{FF2B5EF4-FFF2-40B4-BE49-F238E27FC236}">
                  <a16:creationId xmlns:a16="http://schemas.microsoft.com/office/drawing/2014/main" id="{A890CEB5-09DD-4185-9405-A39BA6405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26" name="Group 225">
            <a:extLst>
              <a:ext uri="{FF2B5EF4-FFF2-40B4-BE49-F238E27FC236}">
                <a16:creationId xmlns:a16="http://schemas.microsoft.com/office/drawing/2014/main" id="{3B88DAD3-AF6F-4D6C-8512-7239A69A40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84823" y="-786"/>
            <a:ext cx="2356675" cy="6854040"/>
            <a:chOff x="6627813" y="194833"/>
            <a:chExt cx="1952625" cy="5678918"/>
          </a:xfrm>
        </p:grpSpPr>
        <p:sp>
          <p:nvSpPr>
            <p:cNvPr id="227" name="Freeform 27">
              <a:extLst>
                <a:ext uri="{FF2B5EF4-FFF2-40B4-BE49-F238E27FC236}">
                  <a16:creationId xmlns:a16="http://schemas.microsoft.com/office/drawing/2014/main" id="{1BA39A29-3A4E-4822-A540-9AD6ACCBA9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28" name="Freeform 28">
              <a:extLst>
                <a:ext uri="{FF2B5EF4-FFF2-40B4-BE49-F238E27FC236}">
                  <a16:creationId xmlns:a16="http://schemas.microsoft.com/office/drawing/2014/main" id="{B2ACACE6-15B3-4FAF-AA08-E1006B3FD5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29" name="Freeform 29">
              <a:extLst>
                <a:ext uri="{FF2B5EF4-FFF2-40B4-BE49-F238E27FC236}">
                  <a16:creationId xmlns:a16="http://schemas.microsoft.com/office/drawing/2014/main" id="{1F9A4D9A-69F4-4FEC-B0DE-DD76F476E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30" name="Freeform 30">
              <a:extLst>
                <a:ext uri="{FF2B5EF4-FFF2-40B4-BE49-F238E27FC236}">
                  <a16:creationId xmlns:a16="http://schemas.microsoft.com/office/drawing/2014/main" id="{E92DC9B5-F16D-4C41-824C-822DE7AA00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31" name="Freeform 31">
              <a:extLst>
                <a:ext uri="{FF2B5EF4-FFF2-40B4-BE49-F238E27FC236}">
                  <a16:creationId xmlns:a16="http://schemas.microsoft.com/office/drawing/2014/main" id="{E737D559-8865-4000-A777-792FF67549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232" name="Freeform 32">
              <a:extLst>
                <a:ext uri="{FF2B5EF4-FFF2-40B4-BE49-F238E27FC236}">
                  <a16:creationId xmlns:a16="http://schemas.microsoft.com/office/drawing/2014/main" id="{B1C2147A-442E-40A4-8A97-FF053B9D2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233" name="Freeform 33">
              <a:extLst>
                <a:ext uri="{FF2B5EF4-FFF2-40B4-BE49-F238E27FC236}">
                  <a16:creationId xmlns:a16="http://schemas.microsoft.com/office/drawing/2014/main" id="{B138F17C-6D47-4F1B-BE44-4A47FBCFF3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234" name="Freeform 34">
              <a:extLst>
                <a:ext uri="{FF2B5EF4-FFF2-40B4-BE49-F238E27FC236}">
                  <a16:creationId xmlns:a16="http://schemas.microsoft.com/office/drawing/2014/main" id="{1BCD5498-C801-426F-9CDD-B84178E72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235" name="Freeform 35">
              <a:extLst>
                <a:ext uri="{FF2B5EF4-FFF2-40B4-BE49-F238E27FC236}">
                  <a16:creationId xmlns:a16="http://schemas.microsoft.com/office/drawing/2014/main" id="{6DB0639C-39E0-4218-B7D1-0408D870F4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36" name="Freeform 36">
              <a:extLst>
                <a:ext uri="{FF2B5EF4-FFF2-40B4-BE49-F238E27FC236}">
                  <a16:creationId xmlns:a16="http://schemas.microsoft.com/office/drawing/2014/main" id="{72715634-CCEA-4B5D-94D7-E2C090EA1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37" name="Freeform 37">
              <a:extLst>
                <a:ext uri="{FF2B5EF4-FFF2-40B4-BE49-F238E27FC236}">
                  <a16:creationId xmlns:a16="http://schemas.microsoft.com/office/drawing/2014/main" id="{6BE08C78-1349-4408-8CE2-ED20F3244D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38" name="Freeform 38">
              <a:extLst>
                <a:ext uri="{FF2B5EF4-FFF2-40B4-BE49-F238E27FC236}">
                  <a16:creationId xmlns:a16="http://schemas.microsoft.com/office/drawing/2014/main" id="{642D5BF8-EF6C-43FC-947B-6986882110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 name="Title 1">
            <a:extLst>
              <a:ext uri="{FF2B5EF4-FFF2-40B4-BE49-F238E27FC236}">
                <a16:creationId xmlns:a16="http://schemas.microsoft.com/office/drawing/2014/main" id="{690E2508-088C-49FE-B191-850B49983A82}"/>
              </a:ext>
            </a:extLst>
          </p:cNvPr>
          <p:cNvSpPr txBox="1">
            <a:spLocks noGrp="1"/>
          </p:cNvSpPr>
          <p:nvPr>
            <p:ph type="title" idx="4294967295"/>
          </p:nvPr>
        </p:nvSpPr>
        <p:spPr>
          <a:xfrm>
            <a:off x="5229161" y="777530"/>
            <a:ext cx="5801006" cy="11519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600"/>
              </a:spcAft>
              <a:buClrTx/>
              <a:buSzTx/>
              <a:buFontTx/>
              <a:buNone/>
              <a:tabLst/>
              <a:defRPr/>
            </a:pPr>
            <a:r>
              <a:rPr kumimoji="0" lang="en-US" sz="4400" b="0" i="0" u="none" strike="noStrike" kern="1200" cap="none" spc="0" normalizeH="0" baseline="0" noProof="0" dirty="0">
                <a:ln>
                  <a:noFill/>
                </a:ln>
                <a:solidFill>
                  <a:schemeClr val="tx1">
                    <a:lumMod val="85000"/>
                    <a:lumOff val="15000"/>
                  </a:schemeClr>
                </a:solidFill>
                <a:effectLst/>
                <a:uLnTx/>
                <a:uFillTx/>
                <a:latin typeface="+mj-lt"/>
                <a:ea typeface="+mj-ea"/>
                <a:cs typeface="+mj-cs"/>
              </a:rPr>
              <a:t>Step 6: Analysis</a:t>
            </a:r>
          </a:p>
        </p:txBody>
      </p:sp>
      <p:sp>
        <p:nvSpPr>
          <p:cNvPr id="240" name="Rectangle 239">
            <a:extLst>
              <a:ext uri="{FF2B5EF4-FFF2-40B4-BE49-F238E27FC236}">
                <a16:creationId xmlns:a16="http://schemas.microsoft.com/office/drawing/2014/main" id="{8841A10E-0F0E-4596-8888-870D709254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57599"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2" name="Freeform 33">
            <a:extLst>
              <a:ext uri="{FF2B5EF4-FFF2-40B4-BE49-F238E27FC236}">
                <a16:creationId xmlns:a16="http://schemas.microsoft.com/office/drawing/2014/main" id="{29B1E55C-E51F-4093-A2A8-137C3E9014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657599"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pic>
        <p:nvPicPr>
          <p:cNvPr id="5" name="Picture 4" descr="Illustration of corn cobs lying side by side with multicolored kernels">
            <a:extLst>
              <a:ext uri="{FF2B5EF4-FFF2-40B4-BE49-F238E27FC236}">
                <a16:creationId xmlns:a16="http://schemas.microsoft.com/office/drawing/2014/main" id="{B8D5D1F5-0770-489D-8AC2-F335A4B3B184}"/>
              </a:ext>
            </a:extLst>
          </p:cNvPr>
          <p:cNvPicPr>
            <a:picLocks noChangeAspect="1"/>
          </p:cNvPicPr>
          <p:nvPr/>
        </p:nvPicPr>
        <p:blipFill rotWithShape="1">
          <a:blip r:embed="rId3">
            <a:extLst>
              <a:ext uri="{28A0092B-C50C-407E-A947-70E740481C1C}">
                <a14:useLocalDpi xmlns:a14="http://schemas.microsoft.com/office/drawing/2010/main" val="0"/>
              </a:ext>
            </a:extLst>
          </a:blip>
          <a:srcRect l="29390" r="32232"/>
          <a:stretch/>
        </p:blipFill>
        <p:spPr>
          <a:xfrm>
            <a:off x="-2650" y="10"/>
            <a:ext cx="3681047" cy="6857990"/>
          </a:xfrm>
          <a:prstGeom prst="rect">
            <a:avLst/>
          </a:prstGeom>
        </p:spPr>
      </p:pic>
      <p:sp>
        <p:nvSpPr>
          <p:cNvPr id="3" name="TextBox 2">
            <a:extLst>
              <a:ext uri="{FF2B5EF4-FFF2-40B4-BE49-F238E27FC236}">
                <a16:creationId xmlns:a16="http://schemas.microsoft.com/office/drawing/2014/main" id="{6FD44B6D-07F8-4759-A97B-5DC5C7AFF685}"/>
              </a:ext>
            </a:extLst>
          </p:cNvPr>
          <p:cNvSpPr txBox="1"/>
          <p:nvPr/>
        </p:nvSpPr>
        <p:spPr>
          <a:xfrm>
            <a:off x="5687274" y="2312078"/>
            <a:ext cx="6230923" cy="3584828"/>
          </a:xfrm>
          <a:prstGeom prst="rect">
            <a:avLst/>
          </a:prstGeom>
          <a:noFill/>
        </p:spPr>
        <p:txBody>
          <a:bodyPr wrap="square" rtlCol="0">
            <a:spAutoFit/>
          </a:bodyPr>
          <a:lstStyle/>
          <a:p>
            <a:pPr marL="0" marR="0">
              <a:lnSpc>
                <a:spcPct val="115000"/>
              </a:lnSpc>
              <a:spcBef>
                <a:spcPts val="0"/>
              </a:spcBef>
              <a:spcAft>
                <a:spcPts val="1000"/>
              </a:spcAft>
            </a:pPr>
            <a:r>
              <a:rPr lang="en-US" sz="1800" i="1" dirty="0">
                <a:effectLst/>
                <a:latin typeface="Calibri" panose="020F0502020204030204" pitchFamily="34" charset="0"/>
                <a:ea typeface="Calibri" panose="020F0502020204030204" pitchFamily="34" charset="0"/>
                <a:cs typeface="Calibri" panose="020F0502020204030204" pitchFamily="34" charset="0"/>
              </a:rPr>
              <a:t>STEP 6: ANALYSIS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Calibri" panose="020F0502020204030204" pitchFamily="34" charset="0"/>
              </a:rPr>
              <a:t>Compare your expected counts / ratios from Step 3 with the actual counts from Step 5: Table 2. Are the actual counts different from the expected counts?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Expected ratio of purple to yellow: _______________________________</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Actual ratio of purple to yellow: __________________________________</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Explain why: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25316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280" name="Group 246">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248"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49"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50"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51"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52"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53"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254"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255"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56"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57"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58"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59"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94" name="Group 260">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62"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63"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64"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65"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66"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267"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268"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269"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270"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71"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72"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73"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96" name="Rectangle 274">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8" name="Freeform 6">
            <a:extLst>
              <a:ext uri="{FF2B5EF4-FFF2-40B4-BE49-F238E27FC236}">
                <a16:creationId xmlns:a16="http://schemas.microsoft.com/office/drawing/2014/main" id="{7BD08880-457D-4C62-A3B5-6A9B0878C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279" name="Rectangle 278">
            <a:extLst>
              <a:ext uri="{FF2B5EF4-FFF2-40B4-BE49-F238E27FC236}">
                <a16:creationId xmlns:a16="http://schemas.microsoft.com/office/drawing/2014/main" id="{1FF9CEF5-A50D-4B8B-9852-D76F70378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ostly translucent black and white background image of 5 corn cobs lined side by side">
            <a:extLst>
              <a:ext uri="{FF2B5EF4-FFF2-40B4-BE49-F238E27FC236}">
                <a16:creationId xmlns:a16="http://schemas.microsoft.com/office/drawing/2014/main" id="{B8D5D1F5-0770-489D-8AC2-F335A4B3B184}"/>
              </a:ext>
            </a:extLst>
          </p:cNvPr>
          <p:cNvPicPr>
            <a:picLocks noChangeAspect="1"/>
          </p:cNvPicPr>
          <p:nvPr/>
        </p:nvPicPr>
        <p:blipFill rotWithShape="1">
          <a:blip r:embed="rId3">
            <a:duotone>
              <a:schemeClr val="bg2">
                <a:shade val="45000"/>
                <a:satMod val="135000"/>
              </a:schemeClr>
              <a:prstClr val="white"/>
            </a:duotone>
            <a:alphaModFix amt="40000"/>
            <a:extLst>
              <a:ext uri="{28A0092B-C50C-407E-A947-70E740481C1C}">
                <a14:useLocalDpi xmlns:a14="http://schemas.microsoft.com/office/drawing/2010/main" val="0"/>
              </a:ext>
            </a:extLst>
          </a:blip>
          <a:srcRect t="10664" b="10664"/>
          <a:stretch/>
        </p:blipFill>
        <p:spPr>
          <a:xfrm>
            <a:off x="20" y="10"/>
            <a:ext cx="12191980" cy="6857990"/>
          </a:xfrm>
          <a:prstGeom prst="rect">
            <a:avLst/>
          </a:prstGeom>
        </p:spPr>
      </p:pic>
      <p:sp>
        <p:nvSpPr>
          <p:cNvPr id="2" name="Title 1">
            <a:extLst>
              <a:ext uri="{FF2B5EF4-FFF2-40B4-BE49-F238E27FC236}">
                <a16:creationId xmlns:a16="http://schemas.microsoft.com/office/drawing/2014/main" id="{690E2508-088C-49FE-B191-850B49983A82}"/>
              </a:ext>
            </a:extLst>
          </p:cNvPr>
          <p:cNvSpPr txBox="1">
            <a:spLocks noGrp="1"/>
          </p:cNvSpPr>
          <p:nvPr>
            <p:ph type="title" idx="4294967295"/>
          </p:nvPr>
        </p:nvSpPr>
        <p:spPr>
          <a:xfrm>
            <a:off x="1484313" y="-76200"/>
            <a:ext cx="8915399" cy="226278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600"/>
              </a:spcAft>
              <a:buClrTx/>
              <a:buSzTx/>
              <a:buFontTx/>
              <a:buNone/>
              <a:tabLst/>
              <a:defRPr/>
            </a:pPr>
            <a:r>
              <a:rPr kumimoji="0" lang="en-US" sz="5400" b="0" i="0" u="none" strike="noStrike" kern="1200" cap="none" spc="0" normalizeH="0" baseline="0" noProof="0" dirty="0">
                <a:ln>
                  <a:noFill/>
                </a:ln>
                <a:solidFill>
                  <a:schemeClr val="tx1">
                    <a:lumMod val="85000"/>
                    <a:lumOff val="15000"/>
                  </a:schemeClr>
                </a:solidFill>
                <a:effectLst/>
                <a:uLnTx/>
                <a:uFillTx/>
                <a:latin typeface="+mj-lt"/>
                <a:ea typeface="+mj-ea"/>
                <a:cs typeface="+mj-cs"/>
              </a:rPr>
              <a:t>Step 6: Analysis</a:t>
            </a:r>
          </a:p>
        </p:txBody>
      </p:sp>
      <p:grpSp>
        <p:nvGrpSpPr>
          <p:cNvPr id="281" name="Group 280">
            <a:extLst>
              <a:ext uri="{FF2B5EF4-FFF2-40B4-BE49-F238E27FC236}">
                <a16:creationId xmlns:a16="http://schemas.microsoft.com/office/drawing/2014/main" id="{065753F1-EEE2-45ED-88A1-ECB4A495D0A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82" name="Freeform 27">
              <a:extLst>
                <a:ext uri="{FF2B5EF4-FFF2-40B4-BE49-F238E27FC236}">
                  <a16:creationId xmlns:a16="http://schemas.microsoft.com/office/drawing/2014/main" id="{3E3E7343-7B0A-4265-B9DA-56CE355513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83" name="Freeform 28">
              <a:extLst>
                <a:ext uri="{FF2B5EF4-FFF2-40B4-BE49-F238E27FC236}">
                  <a16:creationId xmlns:a16="http://schemas.microsoft.com/office/drawing/2014/main" id="{608D2FF5-E7CA-448D-8B61-42FAA7A0C8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84" name="Freeform 29">
              <a:extLst>
                <a:ext uri="{FF2B5EF4-FFF2-40B4-BE49-F238E27FC236}">
                  <a16:creationId xmlns:a16="http://schemas.microsoft.com/office/drawing/2014/main" id="{DC186DC7-6F76-40B7-8268-20660160E6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85" name="Freeform 30">
              <a:extLst>
                <a:ext uri="{FF2B5EF4-FFF2-40B4-BE49-F238E27FC236}">
                  <a16:creationId xmlns:a16="http://schemas.microsoft.com/office/drawing/2014/main" id="{4C8DDEC4-2C9A-4271-BBB3-577233F2E1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86" name="Freeform 31">
              <a:extLst>
                <a:ext uri="{FF2B5EF4-FFF2-40B4-BE49-F238E27FC236}">
                  <a16:creationId xmlns:a16="http://schemas.microsoft.com/office/drawing/2014/main" id="{D8DB0C2B-A79C-421F-88AB-DC7B125279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287" name="Freeform 32">
              <a:extLst>
                <a:ext uri="{FF2B5EF4-FFF2-40B4-BE49-F238E27FC236}">
                  <a16:creationId xmlns:a16="http://schemas.microsoft.com/office/drawing/2014/main" id="{B3BC96E3-7FEF-4BFD-8E2C-028CB37724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288" name="Freeform 33">
              <a:extLst>
                <a:ext uri="{FF2B5EF4-FFF2-40B4-BE49-F238E27FC236}">
                  <a16:creationId xmlns:a16="http://schemas.microsoft.com/office/drawing/2014/main" id="{E7ED35DB-BAAE-4771-A0A0-65647ACC5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289" name="Freeform 34">
              <a:extLst>
                <a:ext uri="{FF2B5EF4-FFF2-40B4-BE49-F238E27FC236}">
                  <a16:creationId xmlns:a16="http://schemas.microsoft.com/office/drawing/2014/main" id="{4407B080-4ED5-43EB-8CCE-B43B336EF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290" name="Freeform 35">
              <a:extLst>
                <a:ext uri="{FF2B5EF4-FFF2-40B4-BE49-F238E27FC236}">
                  <a16:creationId xmlns:a16="http://schemas.microsoft.com/office/drawing/2014/main" id="{8C10C675-F599-45D3-8177-D7F7DEC16C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91" name="Freeform 36">
              <a:extLst>
                <a:ext uri="{FF2B5EF4-FFF2-40B4-BE49-F238E27FC236}">
                  <a16:creationId xmlns:a16="http://schemas.microsoft.com/office/drawing/2014/main" id="{E2566A74-B9B1-469F-A373-3B3C60175C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92" name="Freeform 37">
              <a:extLst>
                <a:ext uri="{FF2B5EF4-FFF2-40B4-BE49-F238E27FC236}">
                  <a16:creationId xmlns:a16="http://schemas.microsoft.com/office/drawing/2014/main" id="{D108E5CB-8D77-4568-B6FF-2C30321345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93" name="Freeform 38">
              <a:extLst>
                <a:ext uri="{FF2B5EF4-FFF2-40B4-BE49-F238E27FC236}">
                  <a16:creationId xmlns:a16="http://schemas.microsoft.com/office/drawing/2014/main" id="{7D8349D8-2AE2-4C78-84ED-22125F147B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95" name="Rectangle 294">
            <a:extLst>
              <a:ext uri="{FF2B5EF4-FFF2-40B4-BE49-F238E27FC236}">
                <a16:creationId xmlns:a16="http://schemas.microsoft.com/office/drawing/2014/main" id="{30684D86-C9D1-40C3-A9B6-EC935C7312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7" name="Freeform 33">
            <a:extLst>
              <a:ext uri="{FF2B5EF4-FFF2-40B4-BE49-F238E27FC236}">
                <a16:creationId xmlns:a16="http://schemas.microsoft.com/office/drawing/2014/main" id="{1EDF7896-F56A-49DA-90F3-F5CE8B98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p:nvSpPr>
          <p:cNvPr id="150" name="TextBox 149">
            <a:extLst>
              <a:ext uri="{FF2B5EF4-FFF2-40B4-BE49-F238E27FC236}">
                <a16:creationId xmlns:a16="http://schemas.microsoft.com/office/drawing/2014/main" id="{1B38DFA5-5B32-4A98-AFB7-9B2D13D9D88C}"/>
              </a:ext>
            </a:extLst>
          </p:cNvPr>
          <p:cNvSpPr txBox="1"/>
          <p:nvPr/>
        </p:nvSpPr>
        <p:spPr>
          <a:xfrm>
            <a:off x="2351006" y="2748092"/>
            <a:ext cx="8867268" cy="3130793"/>
          </a:xfrm>
          <a:prstGeom prst="rect">
            <a:avLst/>
          </a:prstGeom>
          <a:noFill/>
        </p:spPr>
        <p:txBody>
          <a:bodyPr wrap="square">
            <a:spAutoFit/>
          </a:bodyPr>
          <a:lstStyle/>
          <a:p>
            <a:pPr marL="0" marR="0" lvl="0" indent="0">
              <a:lnSpc>
                <a:spcPct val="150000"/>
              </a:lnSpc>
              <a:spcBef>
                <a:spcPts val="0"/>
              </a:spcBef>
              <a:spcAft>
                <a:spcPts val="0"/>
              </a:spcAft>
              <a:buFont typeface="Symbol" panose="05050102010706020507" pitchFamily="18" charset="2"/>
              <a:buNone/>
            </a:pPr>
            <a:r>
              <a:rPr lang="en-US" sz="2400" b="1" i="1"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In Step 2, we determined that the genotypes of F2 generation are comprised of:</a:t>
            </a:r>
          </a:p>
          <a:p>
            <a:pPr marL="800100" lvl="1" indent="-342900" defTabSz="914400">
              <a:lnSpc>
                <a:spcPct val="115000"/>
              </a:lnSpc>
              <a:spcAft>
                <a:spcPts val="1000"/>
              </a:spcAft>
              <a:buFont typeface="Symbol" panose="05050102010706020507" pitchFamily="18" charset="2"/>
              <a:buChar char=""/>
              <a:defRPr/>
            </a:pPr>
            <a:r>
              <a:rPr lang="en-US" sz="2400"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25% homozygous dominant (AA) </a:t>
            </a:r>
          </a:p>
          <a:p>
            <a:pPr marL="800100" lvl="1" indent="-342900" defTabSz="914400">
              <a:lnSpc>
                <a:spcPct val="115000"/>
              </a:lnSpc>
              <a:spcAft>
                <a:spcPts val="1000"/>
              </a:spcAft>
              <a:buFont typeface="Symbol" panose="05050102010706020507" pitchFamily="18" charset="2"/>
              <a:buChar char=""/>
              <a:defRPr/>
            </a:pPr>
            <a:r>
              <a:rPr lang="en-US" sz="2400"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50% heterozygous (Aa) </a:t>
            </a:r>
          </a:p>
          <a:p>
            <a:pPr marL="800100" lvl="1" indent="-342900" defTabSz="914400">
              <a:lnSpc>
                <a:spcPct val="115000"/>
              </a:lnSpc>
              <a:spcAft>
                <a:spcPts val="1000"/>
              </a:spcAft>
              <a:buFont typeface="Symbol" panose="05050102010706020507" pitchFamily="18" charset="2"/>
              <a:buChar char=""/>
              <a:defRPr/>
            </a:pPr>
            <a:r>
              <a:rPr lang="en-US" sz="24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This totals 75% leaning towards the dominant purple color, as opposed to 25% leaning yellow.</a:t>
            </a:r>
            <a:endParaRPr lang="en-US" sz="2400"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116877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303" name="Group 302">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304"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305"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306"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307"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308"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309"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310"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311"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312"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313"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314"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315"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317" name="Group 316">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318"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319"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320"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321"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22"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23"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24"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25"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26"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27"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28"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29"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331" name="Rectangle 330">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3" name="Freeform 11">
            <a:extLst>
              <a:ext uri="{FF2B5EF4-FFF2-40B4-BE49-F238E27FC236}">
                <a16:creationId xmlns:a16="http://schemas.microsoft.com/office/drawing/2014/main" id="{A57352BE-A213-4040-BE8E-D4A925AD9D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useBgFill="1">
        <p:nvSpPr>
          <p:cNvPr id="335" name="Rectangle 334">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Ear of corn&#10;&#10;An ear of purple corn, representing darker colored corn studied for its health benefits.">
            <a:extLst>
              <a:ext uri="{FF2B5EF4-FFF2-40B4-BE49-F238E27FC236}">
                <a16:creationId xmlns:a16="http://schemas.microsoft.com/office/drawing/2014/main" id="{B8D5D1F5-0770-489D-8AC2-F335A4B3B184}"/>
              </a:ext>
            </a:extLst>
          </p:cNvPr>
          <p:cNvPicPr>
            <a:picLocks noChangeAspect="1"/>
          </p:cNvPicPr>
          <p:nvPr/>
        </p:nvPicPr>
        <p:blipFill rotWithShape="1">
          <a:blip r:embed="rId3">
            <a:extLst>
              <a:ext uri="{28A0092B-C50C-407E-A947-70E740481C1C}">
                <a14:useLocalDpi xmlns:a14="http://schemas.microsoft.com/office/drawing/2010/main" val="0"/>
              </a:ext>
            </a:extLst>
          </a:blip>
          <a:srcRect l="13276" r="13277"/>
          <a:stretch/>
        </p:blipFill>
        <p:spPr>
          <a:xfrm>
            <a:off x="1" y="10"/>
            <a:ext cx="7574440" cy="6857990"/>
          </a:xfrm>
          <a:prstGeom prst="rect">
            <a:avLst/>
          </a:prstGeom>
        </p:spPr>
      </p:pic>
      <p:sp>
        <p:nvSpPr>
          <p:cNvPr id="337"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690E2508-088C-49FE-B191-850B49983A82}"/>
              </a:ext>
            </a:extLst>
          </p:cNvPr>
          <p:cNvSpPr txBox="1">
            <a:spLocks noGrp="1"/>
          </p:cNvSpPr>
          <p:nvPr>
            <p:ph type="title" idx="4294967295"/>
          </p:nvPr>
        </p:nvSpPr>
        <p:spPr>
          <a:xfrm>
            <a:off x="541867" y="787400"/>
            <a:ext cx="7145866" cy="77893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600"/>
              </a:spcAft>
              <a:buClrTx/>
              <a:buSzTx/>
              <a:buFontTx/>
              <a:buNone/>
              <a:tabLst/>
              <a:defRPr/>
            </a:pPr>
            <a:r>
              <a:rPr kumimoji="0" lang="en-US" sz="3200" b="0" i="0" u="none" strike="noStrike" kern="1200" cap="none" spc="0" normalizeH="0" baseline="0" noProof="0" dirty="0">
                <a:ln>
                  <a:noFill/>
                </a:ln>
                <a:solidFill>
                  <a:srgbClr val="FEFFFF"/>
                </a:solidFill>
                <a:effectLst/>
                <a:uLnTx/>
                <a:uFillTx/>
                <a:latin typeface="+mj-lt"/>
                <a:ea typeface="+mj-ea"/>
                <a:cs typeface="+mj-cs"/>
              </a:rPr>
              <a:t>Why does this matter?</a:t>
            </a:r>
          </a:p>
        </p:txBody>
      </p:sp>
      <p:sp>
        <p:nvSpPr>
          <p:cNvPr id="150" name="TextBox 149">
            <a:extLst>
              <a:ext uri="{FF2B5EF4-FFF2-40B4-BE49-F238E27FC236}">
                <a16:creationId xmlns:a16="http://schemas.microsoft.com/office/drawing/2014/main" id="{1B38DFA5-5B32-4A98-AFB7-9B2D13D9D88C}"/>
              </a:ext>
            </a:extLst>
          </p:cNvPr>
          <p:cNvSpPr txBox="1"/>
          <p:nvPr/>
        </p:nvSpPr>
        <p:spPr>
          <a:xfrm>
            <a:off x="7860770" y="2017668"/>
            <a:ext cx="3750205" cy="3857816"/>
          </a:xfrm>
          <a:prstGeom prst="rect">
            <a:avLst/>
          </a:prstGeom>
        </p:spPr>
        <p:txBody>
          <a:bodyPr vert="horz" lIns="91440" tIns="45720" rIns="91440" bIns="45720" rtlCol="0">
            <a:normAutofit/>
          </a:bodyPr>
          <a:lstStyle/>
          <a:p>
            <a:pPr marL="0" marR="0" lvl="0" indent="0">
              <a:spcBef>
                <a:spcPts val="1000"/>
              </a:spcBef>
              <a:buClr>
                <a:schemeClr val="accent1"/>
              </a:buClr>
            </a:pPr>
            <a:r>
              <a:rPr lang="en-US" b="1" i="1" dirty="0">
                <a:solidFill>
                  <a:schemeClr val="tx1">
                    <a:lumMod val="95000"/>
                    <a:lumOff val="5000"/>
                  </a:schemeClr>
                </a:solidFill>
                <a:effectLst/>
              </a:rPr>
              <a:t>Purple corn with combinations of chemicals fight:</a:t>
            </a:r>
          </a:p>
          <a:p>
            <a:pPr marL="800100" lvl="1" indent="-342900">
              <a:spcBef>
                <a:spcPts val="1000"/>
              </a:spcBef>
              <a:buClr>
                <a:schemeClr val="accent1"/>
              </a:buClr>
              <a:buFont typeface="Wingdings 3" charset="2"/>
              <a:buChar char=""/>
              <a:defRPr/>
            </a:pPr>
            <a:r>
              <a:rPr lang="en-US" dirty="0">
                <a:solidFill>
                  <a:schemeClr val="tx1">
                    <a:lumMod val="95000"/>
                    <a:lumOff val="5000"/>
                  </a:schemeClr>
                </a:solidFill>
                <a:effectLst/>
              </a:rPr>
              <a:t>Diabetes</a:t>
            </a:r>
          </a:p>
          <a:p>
            <a:pPr marL="800100" lvl="1" indent="-342900">
              <a:spcBef>
                <a:spcPts val="1000"/>
              </a:spcBef>
              <a:buClr>
                <a:schemeClr val="accent1"/>
              </a:buClr>
              <a:buFont typeface="Wingdings 3" charset="2"/>
              <a:buChar char=""/>
              <a:defRPr/>
            </a:pPr>
            <a:r>
              <a:rPr lang="en-US" dirty="0">
                <a:solidFill>
                  <a:schemeClr val="tx1">
                    <a:lumMod val="95000"/>
                    <a:lumOff val="5000"/>
                  </a:schemeClr>
                </a:solidFill>
              </a:rPr>
              <a:t>Obesity</a:t>
            </a:r>
          </a:p>
          <a:p>
            <a:pPr marL="800100" lvl="1" indent="-342900">
              <a:spcBef>
                <a:spcPts val="1000"/>
              </a:spcBef>
              <a:buClr>
                <a:schemeClr val="accent1"/>
              </a:buClr>
              <a:buFont typeface="Wingdings 3" charset="2"/>
              <a:buChar char=""/>
              <a:defRPr/>
            </a:pPr>
            <a:r>
              <a:rPr lang="en-US" dirty="0">
                <a:solidFill>
                  <a:schemeClr val="tx1">
                    <a:lumMod val="95000"/>
                    <a:lumOff val="5000"/>
                  </a:schemeClr>
                </a:solidFill>
                <a:effectLst/>
              </a:rPr>
              <a:t>Inflammation</a:t>
            </a:r>
          </a:p>
          <a:p>
            <a:pPr marL="800100" lvl="1" indent="-342900">
              <a:spcBef>
                <a:spcPts val="1000"/>
              </a:spcBef>
              <a:buClr>
                <a:schemeClr val="accent1"/>
              </a:buClr>
              <a:buFont typeface="Wingdings 3" charset="2"/>
              <a:buChar char=""/>
              <a:defRPr/>
            </a:pPr>
            <a:r>
              <a:rPr lang="en-US" dirty="0">
                <a:solidFill>
                  <a:schemeClr val="tx1">
                    <a:lumMod val="95000"/>
                    <a:lumOff val="5000"/>
                  </a:schemeClr>
                </a:solidFill>
              </a:rPr>
              <a:t>They also can be used as alternative food colorants. </a:t>
            </a:r>
          </a:p>
          <a:p>
            <a:pPr marL="1257300" lvl="2" indent="-342900">
              <a:spcBef>
                <a:spcPts val="1000"/>
              </a:spcBef>
              <a:buClr>
                <a:schemeClr val="accent1"/>
              </a:buClr>
              <a:buFont typeface="Wingdings 3" charset="2"/>
              <a:buChar char=""/>
              <a:defRPr/>
            </a:pPr>
            <a:r>
              <a:rPr lang="en-US" dirty="0">
                <a:solidFill>
                  <a:schemeClr val="tx1">
                    <a:lumMod val="95000"/>
                    <a:lumOff val="5000"/>
                  </a:schemeClr>
                </a:solidFill>
              </a:rPr>
              <a:t>No more scary dyes!</a:t>
            </a:r>
            <a:endParaRPr lang="en-US" dirty="0">
              <a:solidFill>
                <a:schemeClr val="tx1">
                  <a:lumMod val="95000"/>
                  <a:lumOff val="5000"/>
                </a:schemeClr>
              </a:solidFill>
              <a:effectLst/>
            </a:endParaRPr>
          </a:p>
        </p:txBody>
      </p:sp>
      <p:sp>
        <p:nvSpPr>
          <p:cNvPr id="79" name="Content Placeholder 22">
            <a:extLst>
              <a:ext uri="{FF2B5EF4-FFF2-40B4-BE49-F238E27FC236}">
                <a16:creationId xmlns:a16="http://schemas.microsoft.com/office/drawing/2014/main" id="{37AD0FA8-94C9-47E5-A8DD-A25BD6F94452}"/>
              </a:ext>
            </a:extLst>
          </p:cNvPr>
          <p:cNvSpPr txBox="1">
            <a:spLocks/>
          </p:cNvSpPr>
          <p:nvPr/>
        </p:nvSpPr>
        <p:spPr>
          <a:xfrm>
            <a:off x="7732728" y="6483630"/>
            <a:ext cx="3414775" cy="357410"/>
          </a:xfrm>
          <a:prstGeom prst="rect">
            <a:avLst/>
          </a:prstGeom>
        </p:spPr>
        <p:txBody>
          <a:bodyPr vert="horz" lIns="91440" tIns="45720" rIns="91440" bIns="45720" rtlCol="0" anchor="t">
            <a:normAutofit lnSpcReduction="10000"/>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defTabSz="914400">
              <a:spcBef>
                <a:spcPts val="0"/>
              </a:spcBef>
              <a:buClrTx/>
              <a:defRPr/>
            </a:pPr>
            <a:r>
              <a:rPr lang="en-US" sz="900">
                <a:solidFill>
                  <a:schemeClr val="accent2">
                    <a:lumMod val="60000"/>
                    <a:lumOff val="40000"/>
                  </a:schemeClr>
                </a:solidFill>
              </a:rPr>
              <a:t>Image: USDA / NIFA</a:t>
            </a:r>
            <a:endParaRPr lang="en-US" sz="900" dirty="0">
              <a:solidFill>
                <a:schemeClr val="accent2">
                  <a:lumMod val="60000"/>
                  <a:lumOff val="40000"/>
                </a:schemeClr>
              </a:solidFill>
            </a:endParaRPr>
          </a:p>
          <a:p>
            <a:pPr defTabSz="914400">
              <a:spcBef>
                <a:spcPts val="0"/>
              </a:spcBef>
              <a:buClrTx/>
              <a:defRPr/>
            </a:pPr>
            <a:r>
              <a:rPr lang="en-US" sz="900" dirty="0">
                <a:solidFill>
                  <a:schemeClr val="accent2">
                    <a:lumMod val="60000"/>
                    <a:lumOff val="40000"/>
                  </a:schemeClr>
                </a:solidFill>
              </a:rPr>
              <a:t>.</a:t>
            </a:r>
          </a:p>
        </p:txBody>
      </p:sp>
    </p:spTree>
    <p:extLst>
      <p:ext uri="{BB962C8B-B14F-4D97-AF65-F5344CB8AC3E}">
        <p14:creationId xmlns:p14="http://schemas.microsoft.com/office/powerpoint/2010/main" val="20245593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57"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58"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59"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60"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61"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62"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63"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64"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65"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66"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67"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68"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70" name="Group 69">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71"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72"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73"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74"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75"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76"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77"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78"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79"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80"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81"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82"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84" name="Rectangle 83">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6" name="Freeform 6">
            <a:extLst>
              <a:ext uri="{FF2B5EF4-FFF2-40B4-BE49-F238E27FC236}">
                <a16:creationId xmlns:a16="http://schemas.microsoft.com/office/drawing/2014/main" id="{7BD08880-457D-4C62-A3B5-6A9B0878C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88" name="Rectangle 87">
            <a:extLst>
              <a:ext uri="{FF2B5EF4-FFF2-40B4-BE49-F238E27FC236}">
                <a16:creationId xmlns:a16="http://schemas.microsoft.com/office/drawing/2014/main" id="{6D356F1A-690D-401E-8CF3-E4686CDFE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90" name="Group 89">
            <a:extLst>
              <a:ext uri="{FF2B5EF4-FFF2-40B4-BE49-F238E27FC236}">
                <a16:creationId xmlns:a16="http://schemas.microsoft.com/office/drawing/2014/main" id="{F398A7BA-9279-4363-9D59-238782AB6B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57608" y="228600"/>
            <a:ext cx="2851523" cy="6638625"/>
            <a:chOff x="2487613" y="285750"/>
            <a:chExt cx="2428875" cy="5654676"/>
          </a:xfrm>
        </p:grpSpPr>
        <p:sp>
          <p:nvSpPr>
            <p:cNvPr id="91" name="Freeform 11">
              <a:extLst>
                <a:ext uri="{FF2B5EF4-FFF2-40B4-BE49-F238E27FC236}">
                  <a16:creationId xmlns:a16="http://schemas.microsoft.com/office/drawing/2014/main" id="{8ACCBEEF-7085-4833-8335-E4613C0A1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92" name="Freeform 12">
              <a:extLst>
                <a:ext uri="{FF2B5EF4-FFF2-40B4-BE49-F238E27FC236}">
                  <a16:creationId xmlns:a16="http://schemas.microsoft.com/office/drawing/2014/main" id="{B39C0EC5-6C91-409A-AB3F-D66AF23E9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93" name="Freeform 13">
              <a:extLst>
                <a:ext uri="{FF2B5EF4-FFF2-40B4-BE49-F238E27FC236}">
                  <a16:creationId xmlns:a16="http://schemas.microsoft.com/office/drawing/2014/main" id="{4D4A9340-30CF-474C-AC93-3E9048DFE9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94" name="Freeform 14">
              <a:extLst>
                <a:ext uri="{FF2B5EF4-FFF2-40B4-BE49-F238E27FC236}">
                  <a16:creationId xmlns:a16="http://schemas.microsoft.com/office/drawing/2014/main" id="{C2D90565-D660-46B2-B574-5A6E37C8B1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95" name="Freeform 15">
              <a:extLst>
                <a:ext uri="{FF2B5EF4-FFF2-40B4-BE49-F238E27FC236}">
                  <a16:creationId xmlns:a16="http://schemas.microsoft.com/office/drawing/2014/main" id="{4ADDF1F8-3D32-49F9-8A53-B01C2D92CC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96" name="Freeform 16">
              <a:extLst>
                <a:ext uri="{FF2B5EF4-FFF2-40B4-BE49-F238E27FC236}">
                  <a16:creationId xmlns:a16="http://schemas.microsoft.com/office/drawing/2014/main" id="{DD712377-DF82-454C-8AF4-CA6811292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97" name="Freeform 17">
              <a:extLst>
                <a:ext uri="{FF2B5EF4-FFF2-40B4-BE49-F238E27FC236}">
                  <a16:creationId xmlns:a16="http://schemas.microsoft.com/office/drawing/2014/main" id="{694E1871-CC0E-4704-902D-A324F58E4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98" name="Freeform 18">
              <a:extLst>
                <a:ext uri="{FF2B5EF4-FFF2-40B4-BE49-F238E27FC236}">
                  <a16:creationId xmlns:a16="http://schemas.microsoft.com/office/drawing/2014/main" id="{6CEE1CA2-8DDF-468B-B5E5-B584B84BD6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99" name="Freeform 19">
              <a:extLst>
                <a:ext uri="{FF2B5EF4-FFF2-40B4-BE49-F238E27FC236}">
                  <a16:creationId xmlns:a16="http://schemas.microsoft.com/office/drawing/2014/main" id="{AAA4172B-3921-482A-ABEF-E70C9242A4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00" name="Freeform 20">
              <a:extLst>
                <a:ext uri="{FF2B5EF4-FFF2-40B4-BE49-F238E27FC236}">
                  <a16:creationId xmlns:a16="http://schemas.microsoft.com/office/drawing/2014/main" id="{6D277B64-E367-442D-B59F-993A458565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01" name="Freeform 21">
              <a:extLst>
                <a:ext uri="{FF2B5EF4-FFF2-40B4-BE49-F238E27FC236}">
                  <a16:creationId xmlns:a16="http://schemas.microsoft.com/office/drawing/2014/main" id="{B4BA4199-8677-44FF-BD30-63130A0F5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02" name="Freeform 22">
              <a:extLst>
                <a:ext uri="{FF2B5EF4-FFF2-40B4-BE49-F238E27FC236}">
                  <a16:creationId xmlns:a16="http://schemas.microsoft.com/office/drawing/2014/main" id="{A890CEB5-09DD-4185-9405-A39BA6405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04" name="Group 103">
            <a:extLst>
              <a:ext uri="{FF2B5EF4-FFF2-40B4-BE49-F238E27FC236}">
                <a16:creationId xmlns:a16="http://schemas.microsoft.com/office/drawing/2014/main" id="{3B88DAD3-AF6F-4D6C-8512-7239A69A40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84823" y="-786"/>
            <a:ext cx="2356675" cy="6854040"/>
            <a:chOff x="6627813" y="194833"/>
            <a:chExt cx="1952625" cy="5678918"/>
          </a:xfrm>
        </p:grpSpPr>
        <p:sp>
          <p:nvSpPr>
            <p:cNvPr id="105" name="Freeform 27">
              <a:extLst>
                <a:ext uri="{FF2B5EF4-FFF2-40B4-BE49-F238E27FC236}">
                  <a16:creationId xmlns:a16="http://schemas.microsoft.com/office/drawing/2014/main" id="{1BA39A29-3A4E-4822-A540-9AD6ACCBA9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06" name="Freeform 28">
              <a:extLst>
                <a:ext uri="{FF2B5EF4-FFF2-40B4-BE49-F238E27FC236}">
                  <a16:creationId xmlns:a16="http://schemas.microsoft.com/office/drawing/2014/main" id="{B2ACACE6-15B3-4FAF-AA08-E1006B3FD5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07" name="Freeform 29">
              <a:extLst>
                <a:ext uri="{FF2B5EF4-FFF2-40B4-BE49-F238E27FC236}">
                  <a16:creationId xmlns:a16="http://schemas.microsoft.com/office/drawing/2014/main" id="{1F9A4D9A-69F4-4FEC-B0DE-DD76F476E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08" name="Freeform 30">
              <a:extLst>
                <a:ext uri="{FF2B5EF4-FFF2-40B4-BE49-F238E27FC236}">
                  <a16:creationId xmlns:a16="http://schemas.microsoft.com/office/drawing/2014/main" id="{E92DC9B5-F16D-4C41-824C-822DE7AA00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09" name="Freeform 31">
              <a:extLst>
                <a:ext uri="{FF2B5EF4-FFF2-40B4-BE49-F238E27FC236}">
                  <a16:creationId xmlns:a16="http://schemas.microsoft.com/office/drawing/2014/main" id="{E737D559-8865-4000-A777-792FF67549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10" name="Freeform 32">
              <a:extLst>
                <a:ext uri="{FF2B5EF4-FFF2-40B4-BE49-F238E27FC236}">
                  <a16:creationId xmlns:a16="http://schemas.microsoft.com/office/drawing/2014/main" id="{B1C2147A-442E-40A4-8A97-FF053B9D2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11" name="Freeform 33">
              <a:extLst>
                <a:ext uri="{FF2B5EF4-FFF2-40B4-BE49-F238E27FC236}">
                  <a16:creationId xmlns:a16="http://schemas.microsoft.com/office/drawing/2014/main" id="{B138F17C-6D47-4F1B-BE44-4A47FBCFF3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12" name="Freeform 34">
              <a:extLst>
                <a:ext uri="{FF2B5EF4-FFF2-40B4-BE49-F238E27FC236}">
                  <a16:creationId xmlns:a16="http://schemas.microsoft.com/office/drawing/2014/main" id="{1BCD5498-C801-426F-9CDD-B84178E72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13" name="Freeform 35">
              <a:extLst>
                <a:ext uri="{FF2B5EF4-FFF2-40B4-BE49-F238E27FC236}">
                  <a16:creationId xmlns:a16="http://schemas.microsoft.com/office/drawing/2014/main" id="{6DB0639C-39E0-4218-B7D1-0408D870F4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14" name="Freeform 36">
              <a:extLst>
                <a:ext uri="{FF2B5EF4-FFF2-40B4-BE49-F238E27FC236}">
                  <a16:creationId xmlns:a16="http://schemas.microsoft.com/office/drawing/2014/main" id="{72715634-CCEA-4B5D-94D7-E2C090EA1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15" name="Freeform 37">
              <a:extLst>
                <a:ext uri="{FF2B5EF4-FFF2-40B4-BE49-F238E27FC236}">
                  <a16:creationId xmlns:a16="http://schemas.microsoft.com/office/drawing/2014/main" id="{6BE08C78-1349-4408-8CE2-ED20F3244D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16" name="Freeform 38">
              <a:extLst>
                <a:ext uri="{FF2B5EF4-FFF2-40B4-BE49-F238E27FC236}">
                  <a16:creationId xmlns:a16="http://schemas.microsoft.com/office/drawing/2014/main" id="{642D5BF8-EF6C-43FC-947B-6986882110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pic>
        <p:nvPicPr>
          <p:cNvPr id="8" name="Picture 7" descr="Statue of Selu, indigenous woman holding a small basket in one hand and looking down at a corn stalk growing">
            <a:extLst>
              <a:ext uri="{FF2B5EF4-FFF2-40B4-BE49-F238E27FC236}">
                <a16:creationId xmlns:a16="http://schemas.microsoft.com/office/drawing/2014/main" id="{869B9164-DC0D-4403-845C-7AB970727351}"/>
              </a:ext>
            </a:extLst>
          </p:cNvPr>
          <p:cNvPicPr>
            <a:picLocks noChangeAspect="1"/>
          </p:cNvPicPr>
          <p:nvPr/>
        </p:nvPicPr>
        <p:blipFill rotWithShape="1">
          <a:blip r:embed="rId3">
            <a:extLst>
              <a:ext uri="{28A0092B-C50C-407E-A947-70E740481C1C}">
                <a14:useLocalDpi xmlns:a14="http://schemas.microsoft.com/office/drawing/2010/main" val="0"/>
              </a:ext>
            </a:extLst>
          </a:blip>
          <a:srcRect l="35169" r="26453"/>
          <a:stretch/>
        </p:blipFill>
        <p:spPr>
          <a:xfrm>
            <a:off x="-2650" y="10"/>
            <a:ext cx="3681047" cy="6857990"/>
          </a:xfrm>
          <a:prstGeom prst="rect">
            <a:avLst/>
          </a:prstGeom>
        </p:spPr>
      </p:pic>
      <p:sp>
        <p:nvSpPr>
          <p:cNvPr id="2" name="Title 1">
            <a:extLst>
              <a:ext uri="{FF2B5EF4-FFF2-40B4-BE49-F238E27FC236}">
                <a16:creationId xmlns:a16="http://schemas.microsoft.com/office/drawing/2014/main" id="{DFBF545E-213C-4700-887F-DC1AA37306CD}"/>
              </a:ext>
            </a:extLst>
          </p:cNvPr>
          <p:cNvSpPr txBox="1">
            <a:spLocks noGrp="1"/>
          </p:cNvSpPr>
          <p:nvPr>
            <p:ph type="title" idx="4294967295"/>
          </p:nvPr>
        </p:nvSpPr>
        <p:spPr>
          <a:xfrm>
            <a:off x="5825066" y="2514600"/>
            <a:ext cx="5681134" cy="226278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600"/>
              </a:spcAft>
              <a:buClrTx/>
              <a:buSzTx/>
              <a:buFontTx/>
              <a:buNone/>
              <a:tabLst/>
              <a:defRPr/>
            </a:pPr>
            <a:r>
              <a:rPr kumimoji="0" lang="en-US" sz="4400" b="0" i="0" u="none" strike="noStrike" kern="1200" cap="none" spc="0" normalizeH="0" baseline="0" noProof="0" dirty="0" err="1">
                <a:ln>
                  <a:noFill/>
                </a:ln>
                <a:solidFill>
                  <a:schemeClr val="tx1">
                    <a:lumMod val="85000"/>
                    <a:lumOff val="15000"/>
                  </a:schemeClr>
                </a:solidFill>
                <a:effectLst/>
                <a:uLnTx/>
                <a:uFillTx/>
                <a:latin typeface="+mj-lt"/>
                <a:ea typeface="+mj-ea"/>
                <a:cs typeface="+mj-cs"/>
              </a:rPr>
              <a:t>Selu’s</a:t>
            </a:r>
            <a:r>
              <a:rPr kumimoji="0" lang="en-US" sz="4400" b="0" i="0" u="none" strike="noStrike" kern="1200" cap="none" spc="0" normalizeH="0" baseline="0" noProof="0" dirty="0">
                <a:ln>
                  <a:noFill/>
                </a:ln>
                <a:solidFill>
                  <a:schemeClr val="tx1">
                    <a:lumMod val="85000"/>
                    <a:lumOff val="15000"/>
                  </a:schemeClr>
                </a:solidFill>
                <a:effectLst/>
                <a:uLnTx/>
                <a:uFillTx/>
                <a:latin typeface="+mj-lt"/>
                <a:ea typeface="+mj-ea"/>
                <a:cs typeface="+mj-cs"/>
              </a:rPr>
              <a:t> footsteps</a:t>
            </a:r>
          </a:p>
        </p:txBody>
      </p:sp>
      <p:sp>
        <p:nvSpPr>
          <p:cNvPr id="118" name="Rectangle 117">
            <a:extLst>
              <a:ext uri="{FF2B5EF4-FFF2-40B4-BE49-F238E27FC236}">
                <a16:creationId xmlns:a16="http://schemas.microsoft.com/office/drawing/2014/main" id="{8841A10E-0F0E-4596-8888-870D709254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57599"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0" name="Freeform 33">
            <a:extLst>
              <a:ext uri="{FF2B5EF4-FFF2-40B4-BE49-F238E27FC236}">
                <a16:creationId xmlns:a16="http://schemas.microsoft.com/office/drawing/2014/main" id="{29B1E55C-E51F-4093-A2A8-137C3E9014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657599"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621785DF-E19A-496F-B6A8-BD13D3F3494D}"/>
              </a:ext>
              <a:ext uri="{C183D7F6-B498-43B3-948B-1728B52AA6E4}">
                <adec:decorative xmlns:adec="http://schemas.microsoft.com/office/drawing/2017/decorative" val="1"/>
              </a:ext>
            </a:extLst>
          </p:cNvPr>
          <p:cNvSpPr txBox="1">
            <a:spLocks/>
          </p:cNvSpPr>
          <p:nvPr/>
        </p:nvSpPr>
        <p:spPr>
          <a:xfrm>
            <a:off x="2589212" y="2133600"/>
            <a:ext cx="8915400" cy="3777622"/>
          </a:xfrm>
          <a:prstGeom prst="rect">
            <a:avLst/>
          </a:prstGeom>
        </p:spPr>
        <p:txBody>
          <a:bodyPr anchor="t"/>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dirty="0"/>
          </a:p>
        </p:txBody>
      </p:sp>
    </p:spTree>
    <p:extLst>
      <p:ext uri="{BB962C8B-B14F-4D97-AF65-F5344CB8AC3E}">
        <p14:creationId xmlns:p14="http://schemas.microsoft.com/office/powerpoint/2010/main" val="4876926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1"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2"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3"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4"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5"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6"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7"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8"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9"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0"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1"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2"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4" name="Group 23">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5"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6"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7"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8"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9"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0"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1"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2"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3"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4"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5"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6"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38" name="Rectangle 37">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0" name="Freeform 6">
            <a:extLst>
              <a:ext uri="{FF2B5EF4-FFF2-40B4-BE49-F238E27FC236}">
                <a16:creationId xmlns:a16="http://schemas.microsoft.com/office/drawing/2014/main" id="{7BD08880-457D-4C62-A3B5-6A9B0878C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42" name="Rectangle 41">
            <a:extLst>
              <a:ext uri="{FF2B5EF4-FFF2-40B4-BE49-F238E27FC236}">
                <a16:creationId xmlns:a16="http://schemas.microsoft.com/office/drawing/2014/main" id="{95FFA5E0-4C70-431D-A19D-18415F6C4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5 corn cobs, each with a distinct pattern of multicolored kernels, lined up side by side&#10;">
            <a:extLst>
              <a:ext uri="{FF2B5EF4-FFF2-40B4-BE49-F238E27FC236}">
                <a16:creationId xmlns:a16="http://schemas.microsoft.com/office/drawing/2014/main" id="{C63CDBC0-9FB5-438A-A0C9-55228E668A40}"/>
              </a:ext>
            </a:extLst>
          </p:cNvPr>
          <p:cNvPicPr>
            <a:picLocks noChangeAspect="1"/>
          </p:cNvPicPr>
          <p:nvPr/>
        </p:nvPicPr>
        <p:blipFill rotWithShape="1">
          <a:blip r:embed="rId3">
            <a:extLst>
              <a:ext uri="{28A0092B-C50C-407E-A947-70E740481C1C}">
                <a14:useLocalDpi xmlns:a14="http://schemas.microsoft.com/office/drawing/2010/main" val="0"/>
              </a:ext>
            </a:extLst>
          </a:blip>
          <a:srcRect l="9091" t="28481"/>
          <a:stretch/>
        </p:blipFill>
        <p:spPr>
          <a:xfrm>
            <a:off x="20" y="10"/>
            <a:ext cx="12191980" cy="6857990"/>
          </a:xfrm>
          <a:prstGeom prst="rect">
            <a:avLst/>
          </a:prstGeom>
        </p:spPr>
      </p:pic>
      <p:sp>
        <p:nvSpPr>
          <p:cNvPr id="44" name="Freeform 5">
            <a:extLst>
              <a:ext uri="{FF2B5EF4-FFF2-40B4-BE49-F238E27FC236}">
                <a16:creationId xmlns:a16="http://schemas.microsoft.com/office/drawing/2014/main" id="{4536C52F-C11B-4718-8B63-3E4A43465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3632297"/>
            <a:ext cx="10602096" cy="2170389"/>
          </a:xfrm>
          <a:custGeom>
            <a:avLst/>
            <a:gdLst>
              <a:gd name="T0" fmla="*/ 2253 w 2259"/>
              <a:gd name="T1" fmla="*/ 195 h 413"/>
              <a:gd name="T2" fmla="*/ 2064 w 2259"/>
              <a:gd name="T3" fmla="*/ 7 h 413"/>
              <a:gd name="T4" fmla="*/ 2062 w 2259"/>
              <a:gd name="T5" fmla="*/ 5 h 413"/>
              <a:gd name="T6" fmla="*/ 2048 w 2259"/>
              <a:gd name="T7" fmla="*/ 0 h 413"/>
              <a:gd name="T8" fmla="*/ 891 w 2259"/>
              <a:gd name="T9" fmla="*/ 0 h 413"/>
              <a:gd name="T10" fmla="*/ 851 w 2259"/>
              <a:gd name="T11" fmla="*/ 0 h 413"/>
              <a:gd name="T12" fmla="*/ 541 w 2259"/>
              <a:gd name="T13" fmla="*/ 0 h 413"/>
              <a:gd name="T14" fmla="*/ 54 w 2259"/>
              <a:gd name="T15" fmla="*/ 0 h 413"/>
              <a:gd name="T16" fmla="*/ 0 w 2259"/>
              <a:gd name="T17" fmla="*/ 0 h 413"/>
              <a:gd name="T18" fmla="*/ 0 w 2259"/>
              <a:gd name="T19" fmla="*/ 413 h 413"/>
              <a:gd name="T20" fmla="*/ 54 w 2259"/>
              <a:gd name="T21" fmla="*/ 413 h 413"/>
              <a:gd name="T22" fmla="*/ 541 w 2259"/>
              <a:gd name="T23" fmla="*/ 413 h 413"/>
              <a:gd name="T24" fmla="*/ 851 w 2259"/>
              <a:gd name="T25" fmla="*/ 413 h 413"/>
              <a:gd name="T26" fmla="*/ 891 w 2259"/>
              <a:gd name="T27" fmla="*/ 413 h 413"/>
              <a:gd name="T28" fmla="*/ 2048 w 2259"/>
              <a:gd name="T29" fmla="*/ 413 h 413"/>
              <a:gd name="T30" fmla="*/ 2062 w 2259"/>
              <a:gd name="T31" fmla="*/ 408 h 413"/>
              <a:gd name="T32" fmla="*/ 2064 w 2259"/>
              <a:gd name="T33" fmla="*/ 406 h 413"/>
              <a:gd name="T34" fmla="*/ 2253 w 2259"/>
              <a:gd name="T35" fmla="*/ 217 h 413"/>
              <a:gd name="T36" fmla="*/ 2253 w 2259"/>
              <a:gd name="T37" fmla="*/ 1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9" h="413">
                <a:moveTo>
                  <a:pt x="2253" y="195"/>
                </a:moveTo>
                <a:cubicBezTo>
                  <a:pt x="2064" y="7"/>
                  <a:pt x="2064" y="7"/>
                  <a:pt x="2064" y="7"/>
                </a:cubicBezTo>
                <a:cubicBezTo>
                  <a:pt x="2064" y="6"/>
                  <a:pt x="2063" y="5"/>
                  <a:pt x="2062" y="5"/>
                </a:cubicBezTo>
                <a:cubicBezTo>
                  <a:pt x="2058" y="2"/>
                  <a:pt x="2053" y="0"/>
                  <a:pt x="2048" y="0"/>
                </a:cubicBezTo>
                <a:cubicBezTo>
                  <a:pt x="891" y="0"/>
                  <a:pt x="891" y="0"/>
                  <a:pt x="891" y="0"/>
                </a:cubicBezTo>
                <a:cubicBezTo>
                  <a:pt x="851" y="0"/>
                  <a:pt x="851" y="0"/>
                  <a:pt x="851" y="0"/>
                </a:cubicBezTo>
                <a:cubicBezTo>
                  <a:pt x="541" y="0"/>
                  <a:pt x="541" y="0"/>
                  <a:pt x="541" y="0"/>
                </a:cubicBezTo>
                <a:cubicBezTo>
                  <a:pt x="54" y="0"/>
                  <a:pt x="54" y="0"/>
                  <a:pt x="54" y="0"/>
                </a:cubicBezTo>
                <a:cubicBezTo>
                  <a:pt x="0" y="0"/>
                  <a:pt x="0" y="0"/>
                  <a:pt x="0" y="0"/>
                </a:cubicBezTo>
                <a:cubicBezTo>
                  <a:pt x="0" y="413"/>
                  <a:pt x="0" y="413"/>
                  <a:pt x="0" y="413"/>
                </a:cubicBezTo>
                <a:cubicBezTo>
                  <a:pt x="54" y="413"/>
                  <a:pt x="54" y="413"/>
                  <a:pt x="54" y="413"/>
                </a:cubicBezTo>
                <a:cubicBezTo>
                  <a:pt x="541" y="413"/>
                  <a:pt x="541" y="413"/>
                  <a:pt x="541" y="413"/>
                </a:cubicBezTo>
                <a:cubicBezTo>
                  <a:pt x="851" y="413"/>
                  <a:pt x="851" y="413"/>
                  <a:pt x="851" y="413"/>
                </a:cubicBezTo>
                <a:cubicBezTo>
                  <a:pt x="891" y="413"/>
                  <a:pt x="891" y="413"/>
                  <a:pt x="891" y="413"/>
                </a:cubicBezTo>
                <a:cubicBezTo>
                  <a:pt x="2048" y="413"/>
                  <a:pt x="2048" y="413"/>
                  <a:pt x="2048" y="413"/>
                </a:cubicBezTo>
                <a:cubicBezTo>
                  <a:pt x="2053" y="413"/>
                  <a:pt x="2058" y="411"/>
                  <a:pt x="2062" y="408"/>
                </a:cubicBezTo>
                <a:cubicBezTo>
                  <a:pt x="2063" y="407"/>
                  <a:pt x="2064" y="406"/>
                  <a:pt x="2064" y="406"/>
                </a:cubicBezTo>
                <a:cubicBezTo>
                  <a:pt x="2253" y="217"/>
                  <a:pt x="2253" y="217"/>
                  <a:pt x="2253" y="217"/>
                </a:cubicBezTo>
                <a:cubicBezTo>
                  <a:pt x="2259" y="211"/>
                  <a:pt x="2259" y="201"/>
                  <a:pt x="2253" y="195"/>
                </a:cubicBezTo>
                <a:close/>
              </a:path>
            </a:pathLst>
          </a:custGeom>
          <a:solidFill>
            <a:schemeClr val="accent1">
              <a:alpha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DFBF545E-213C-4700-887F-DC1AA37306CD}"/>
              </a:ext>
            </a:extLst>
          </p:cNvPr>
          <p:cNvSpPr txBox="1">
            <a:spLocks noGrp="1"/>
          </p:cNvSpPr>
          <p:nvPr>
            <p:ph type="title" idx="4294967295"/>
          </p:nvPr>
        </p:nvSpPr>
        <p:spPr>
          <a:xfrm>
            <a:off x="1083733" y="3962400"/>
            <a:ext cx="8458200" cy="95891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600"/>
              </a:spcAft>
              <a:buClrTx/>
              <a:buSzTx/>
              <a:buFontTx/>
              <a:buNone/>
              <a:tabLst/>
              <a:defRPr/>
            </a:pPr>
            <a:r>
              <a:rPr kumimoji="0" lang="en-US" sz="4400" b="0" i="0" u="none" strike="noStrike" kern="1200" cap="none" spc="0" normalizeH="0" baseline="0" noProof="0" dirty="0">
                <a:ln>
                  <a:noFill/>
                </a:ln>
                <a:solidFill>
                  <a:srgbClr val="FEFFFF"/>
                </a:solidFill>
                <a:effectLst/>
                <a:uLnTx/>
                <a:uFillTx/>
                <a:latin typeface="+mj-lt"/>
                <a:ea typeface="+mj-ea"/>
                <a:cs typeface="+mj-cs"/>
              </a:rPr>
              <a:t>What questions do you have?</a:t>
            </a:r>
          </a:p>
        </p:txBody>
      </p:sp>
      <p:sp>
        <p:nvSpPr>
          <p:cNvPr id="3" name="Content Placeholder 2">
            <a:extLst>
              <a:ext uri="{FF2B5EF4-FFF2-40B4-BE49-F238E27FC236}">
                <a16:creationId xmlns:a16="http://schemas.microsoft.com/office/drawing/2014/main" id="{621785DF-E19A-496F-B6A8-BD13D3F3494D}"/>
              </a:ext>
              <a:ext uri="{C183D7F6-B498-43B3-948B-1728B52AA6E4}">
                <adec:decorative xmlns:adec="http://schemas.microsoft.com/office/drawing/2017/decorative" val="1"/>
              </a:ext>
            </a:extLst>
          </p:cNvPr>
          <p:cNvSpPr txBox="1">
            <a:spLocks/>
          </p:cNvSpPr>
          <p:nvPr/>
        </p:nvSpPr>
        <p:spPr>
          <a:xfrm>
            <a:off x="2589212" y="2133600"/>
            <a:ext cx="8915400" cy="3777622"/>
          </a:xfrm>
          <a:prstGeom prst="rect">
            <a:avLst/>
          </a:prstGeom>
        </p:spPr>
        <p:txBody>
          <a:bodyPr anchor="t"/>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en-US" dirty="0"/>
          </a:p>
        </p:txBody>
      </p:sp>
      <p:pic>
        <p:nvPicPr>
          <p:cNvPr id="37" name="Picture 36" descr="National Park Service Logo, an arrowhead with mountains, sequoia tree, buffalo, and lake" title="NPS Logo">
            <a:extLst>
              <a:ext uri="{FF2B5EF4-FFF2-40B4-BE49-F238E27FC236}">
                <a16:creationId xmlns:a16="http://schemas.microsoft.com/office/drawing/2014/main" id="{89A0B48C-D81B-48D0-A95C-45EC756777B5}"/>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11200"/>
                    </a14:imgEffect>
                    <a14:imgEffect>
                      <a14:saturation sat="0"/>
                    </a14:imgEffect>
                    <a14:imgEffect>
                      <a14:brightnessContrast bright="-20000" contrast="40000"/>
                    </a14:imgEffect>
                  </a14:imgLayer>
                </a14:imgProps>
              </a:ext>
            </a:extLst>
          </a:blip>
          <a:stretch>
            <a:fillRect/>
          </a:stretch>
        </p:blipFill>
        <p:spPr>
          <a:xfrm>
            <a:off x="10354574" y="5800861"/>
            <a:ext cx="558800" cy="714375"/>
          </a:xfrm>
          <a:prstGeom prst="rect">
            <a:avLst/>
          </a:prstGeom>
        </p:spPr>
      </p:pic>
      <p:pic>
        <p:nvPicPr>
          <p:cNvPr id="39" name="Picture 38" descr="Seeking paths in nature logo, black spiral with words &quot;Seeking Paths in Nature&quot; on outside curve&#10;&#10;" title="SPIN Logo">
            <a:extLst>
              <a:ext uri="{FF2B5EF4-FFF2-40B4-BE49-F238E27FC236}">
                <a16:creationId xmlns:a16="http://schemas.microsoft.com/office/drawing/2014/main" id="{366958A7-A969-4582-A406-2E09CE39170A}"/>
              </a:ext>
            </a:extLst>
          </p:cNvPr>
          <p:cNvPicPr>
            <a:picLocks noChangeAspect="1"/>
          </p:cNvPicPr>
          <p:nvPr/>
        </p:nvPicPr>
        <p:blipFill>
          <a:blip r:embed="rId6"/>
          <a:stretch>
            <a:fillRect/>
          </a:stretch>
        </p:blipFill>
        <p:spPr>
          <a:xfrm>
            <a:off x="11088776" y="5830264"/>
            <a:ext cx="666980" cy="714375"/>
          </a:xfrm>
          <a:prstGeom prst="rect">
            <a:avLst/>
          </a:prstGeom>
        </p:spPr>
      </p:pic>
    </p:spTree>
    <p:extLst>
      <p:ext uri="{BB962C8B-B14F-4D97-AF65-F5344CB8AC3E}">
        <p14:creationId xmlns:p14="http://schemas.microsoft.com/office/powerpoint/2010/main" val="30933218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21" name="Group 84">
            <a:extLst>
              <a:ext uri="{FF2B5EF4-FFF2-40B4-BE49-F238E27FC236}">
                <a16:creationId xmlns:a16="http://schemas.microsoft.com/office/drawing/2014/main" id="{8D44E099-FC66-4167-A593-8F6FBB5EE0E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86" name="Freeform 11">
              <a:extLst>
                <a:ext uri="{FF2B5EF4-FFF2-40B4-BE49-F238E27FC236}">
                  <a16:creationId xmlns:a16="http://schemas.microsoft.com/office/drawing/2014/main" id="{47171E04-FEC4-4208-A619-A786E42348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87" name="Freeform 12">
              <a:extLst>
                <a:ext uri="{FF2B5EF4-FFF2-40B4-BE49-F238E27FC236}">
                  <a16:creationId xmlns:a16="http://schemas.microsoft.com/office/drawing/2014/main" id="{F3DE8019-884E-41C9-A54C-AC668CA52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88" name="Freeform 13">
              <a:extLst>
                <a:ext uri="{FF2B5EF4-FFF2-40B4-BE49-F238E27FC236}">
                  <a16:creationId xmlns:a16="http://schemas.microsoft.com/office/drawing/2014/main" id="{462C1647-5880-4037-8FCE-16E1F646C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89" name="Freeform 14">
              <a:extLst>
                <a:ext uri="{FF2B5EF4-FFF2-40B4-BE49-F238E27FC236}">
                  <a16:creationId xmlns:a16="http://schemas.microsoft.com/office/drawing/2014/main" id="{C91082BE-FDAA-4A80-88B6-C5F5AD0C29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90" name="Freeform 15">
              <a:extLst>
                <a:ext uri="{FF2B5EF4-FFF2-40B4-BE49-F238E27FC236}">
                  <a16:creationId xmlns:a16="http://schemas.microsoft.com/office/drawing/2014/main" id="{059FE918-3CB9-43E6-8025-22A9C21C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91" name="Freeform 16">
              <a:extLst>
                <a:ext uri="{FF2B5EF4-FFF2-40B4-BE49-F238E27FC236}">
                  <a16:creationId xmlns:a16="http://schemas.microsoft.com/office/drawing/2014/main" id="{E30464D7-34FF-42C8-8686-C3A865E90C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92" name="Freeform 17">
              <a:extLst>
                <a:ext uri="{FF2B5EF4-FFF2-40B4-BE49-F238E27FC236}">
                  <a16:creationId xmlns:a16="http://schemas.microsoft.com/office/drawing/2014/main" id="{07281894-7888-434B-BC17-FB67B4879C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93" name="Freeform 18">
              <a:extLst>
                <a:ext uri="{FF2B5EF4-FFF2-40B4-BE49-F238E27FC236}">
                  <a16:creationId xmlns:a16="http://schemas.microsoft.com/office/drawing/2014/main" id="{7CDF6636-2EE5-4477-B1E7-136C9B4F3C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94" name="Freeform 19">
              <a:extLst>
                <a:ext uri="{FF2B5EF4-FFF2-40B4-BE49-F238E27FC236}">
                  <a16:creationId xmlns:a16="http://schemas.microsoft.com/office/drawing/2014/main" id="{6A01C238-0F7D-4DF5-A879-3290200089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95" name="Freeform 20">
              <a:extLst>
                <a:ext uri="{FF2B5EF4-FFF2-40B4-BE49-F238E27FC236}">
                  <a16:creationId xmlns:a16="http://schemas.microsoft.com/office/drawing/2014/main" id="{AA10B8D3-BE6D-40AB-BA54-12C4758E5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96" name="Freeform 21">
              <a:extLst>
                <a:ext uri="{FF2B5EF4-FFF2-40B4-BE49-F238E27FC236}">
                  <a16:creationId xmlns:a16="http://schemas.microsoft.com/office/drawing/2014/main" id="{4CD8C1DF-88C2-4F11-AA23-36D5B5BD3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97" name="Freeform 22">
              <a:extLst>
                <a:ext uri="{FF2B5EF4-FFF2-40B4-BE49-F238E27FC236}">
                  <a16:creationId xmlns:a16="http://schemas.microsoft.com/office/drawing/2014/main" id="{9AF01696-99FF-4093-938A-38D0C7223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22" name="Group 98">
            <a:extLst>
              <a:ext uri="{FF2B5EF4-FFF2-40B4-BE49-F238E27FC236}">
                <a16:creationId xmlns:a16="http://schemas.microsoft.com/office/drawing/2014/main" id="{629FAB3C-6A93-4306-8525-B9FC787B15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100" name="Freeform 27">
              <a:extLst>
                <a:ext uri="{FF2B5EF4-FFF2-40B4-BE49-F238E27FC236}">
                  <a16:creationId xmlns:a16="http://schemas.microsoft.com/office/drawing/2014/main" id="{8838005D-B3A9-4E56-9BFB-3DD99E4BBB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01" name="Freeform 28">
              <a:extLst>
                <a:ext uri="{FF2B5EF4-FFF2-40B4-BE49-F238E27FC236}">
                  <a16:creationId xmlns:a16="http://schemas.microsoft.com/office/drawing/2014/main" id="{6450237E-A2DE-4BA3-AF9F-06399E5CF1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02" name="Freeform 29">
              <a:extLst>
                <a:ext uri="{FF2B5EF4-FFF2-40B4-BE49-F238E27FC236}">
                  <a16:creationId xmlns:a16="http://schemas.microsoft.com/office/drawing/2014/main" id="{A643E849-3FBA-4248-B0DF-9D6737E23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03" name="Freeform 30">
              <a:extLst>
                <a:ext uri="{FF2B5EF4-FFF2-40B4-BE49-F238E27FC236}">
                  <a16:creationId xmlns:a16="http://schemas.microsoft.com/office/drawing/2014/main" id="{231C0782-59AA-4C4F-8B86-85102F701A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04" name="Freeform 31">
              <a:extLst>
                <a:ext uri="{FF2B5EF4-FFF2-40B4-BE49-F238E27FC236}">
                  <a16:creationId xmlns:a16="http://schemas.microsoft.com/office/drawing/2014/main" id="{E19975F5-4F93-41BF-9A6D-1E6CFDFF1D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05" name="Freeform 32">
              <a:extLst>
                <a:ext uri="{FF2B5EF4-FFF2-40B4-BE49-F238E27FC236}">
                  <a16:creationId xmlns:a16="http://schemas.microsoft.com/office/drawing/2014/main" id="{AE6458FC-D3D9-469F-A8FB-0431BD156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06" name="Freeform 33">
              <a:extLst>
                <a:ext uri="{FF2B5EF4-FFF2-40B4-BE49-F238E27FC236}">
                  <a16:creationId xmlns:a16="http://schemas.microsoft.com/office/drawing/2014/main" id="{90B9693F-2248-4DB8-A528-52C13C636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07" name="Freeform 34">
              <a:extLst>
                <a:ext uri="{FF2B5EF4-FFF2-40B4-BE49-F238E27FC236}">
                  <a16:creationId xmlns:a16="http://schemas.microsoft.com/office/drawing/2014/main" id="{11CC5E15-09A8-41A0-930D-434F7D8D6F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08" name="Freeform 35">
              <a:extLst>
                <a:ext uri="{FF2B5EF4-FFF2-40B4-BE49-F238E27FC236}">
                  <a16:creationId xmlns:a16="http://schemas.microsoft.com/office/drawing/2014/main" id="{B5566C56-67EC-43D7-A3D2-3CCBEDAFC6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09" name="Freeform 36">
              <a:extLst>
                <a:ext uri="{FF2B5EF4-FFF2-40B4-BE49-F238E27FC236}">
                  <a16:creationId xmlns:a16="http://schemas.microsoft.com/office/drawing/2014/main" id="{CF74AC36-5E17-4D3B-A93B-1645741EBF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10" name="Freeform 37">
              <a:extLst>
                <a:ext uri="{FF2B5EF4-FFF2-40B4-BE49-F238E27FC236}">
                  <a16:creationId xmlns:a16="http://schemas.microsoft.com/office/drawing/2014/main" id="{39818481-D2FB-4507-B11D-8C6342ACF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11" name="Freeform 38">
              <a:extLst>
                <a:ext uri="{FF2B5EF4-FFF2-40B4-BE49-F238E27FC236}">
                  <a16:creationId xmlns:a16="http://schemas.microsoft.com/office/drawing/2014/main" id="{E996F5F0-3979-44D1-9AE3-1251DA5D2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23" name="Rectangle 112">
            <a:extLst>
              <a:ext uri="{FF2B5EF4-FFF2-40B4-BE49-F238E27FC236}">
                <a16:creationId xmlns:a16="http://schemas.microsoft.com/office/drawing/2014/main" id="{05C469C2-FE8F-491E-9139-7E7F8BB38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4" name="Freeform 6">
            <a:extLst>
              <a:ext uri="{FF2B5EF4-FFF2-40B4-BE49-F238E27FC236}">
                <a16:creationId xmlns:a16="http://schemas.microsoft.com/office/drawing/2014/main" id="{6538C979-F14E-4C6B-BE04-38CC5D7C13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125" name="Rectangle 116">
            <a:extLst>
              <a:ext uri="{FF2B5EF4-FFF2-40B4-BE49-F238E27FC236}">
                <a16:creationId xmlns:a16="http://schemas.microsoft.com/office/drawing/2014/main" id="{82DFDDF5-5A97-449D-8AA3-6FC1491E28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Photograph of several ears of multicolored Indian corn with kernels in shades of red, yellow, orange, black, and white, some tied together with natural twine.">
            <a:extLst>
              <a:ext uri="{FF2B5EF4-FFF2-40B4-BE49-F238E27FC236}">
                <a16:creationId xmlns:a16="http://schemas.microsoft.com/office/drawing/2014/main" id="{C2916649-0F85-403C-91EF-F8E8F8A826C1}"/>
              </a:ext>
            </a:extLst>
          </p:cNvPr>
          <p:cNvPicPr>
            <a:picLocks noChangeAspect="1"/>
          </p:cNvPicPr>
          <p:nvPr/>
        </p:nvPicPr>
        <p:blipFill rotWithShape="1">
          <a:blip r:embed="rId3"/>
          <a:srcRect t="1308" r="-2" b="3467"/>
          <a:stretch/>
        </p:blipFill>
        <p:spPr>
          <a:xfrm>
            <a:off x="20" y="10"/>
            <a:ext cx="8092178" cy="6857990"/>
          </a:xfrm>
          <a:custGeom>
            <a:avLst/>
            <a:gdLst/>
            <a:ahLst/>
            <a:cxnLst/>
            <a:rect l="l" t="t" r="r" b="b"/>
            <a:pathLst>
              <a:path w="8092198" h="6858000">
                <a:moveTo>
                  <a:pt x="0" y="0"/>
                </a:moveTo>
                <a:lnTo>
                  <a:pt x="3412067" y="0"/>
                </a:lnTo>
                <a:lnTo>
                  <a:pt x="3536897" y="0"/>
                </a:lnTo>
                <a:cubicBezTo>
                  <a:pt x="3536897" y="0"/>
                  <a:pt x="3536897" y="0"/>
                  <a:pt x="7979176" y="4443265"/>
                </a:cubicBezTo>
                <a:cubicBezTo>
                  <a:pt x="8129873" y="4593996"/>
                  <a:pt x="8129873" y="4843028"/>
                  <a:pt x="7979176" y="4993759"/>
                </a:cubicBezTo>
                <a:cubicBezTo>
                  <a:pt x="7979176" y="4993759"/>
                  <a:pt x="7979176" y="4993759"/>
                  <a:pt x="6272840" y="6700475"/>
                </a:cubicBezTo>
                <a:lnTo>
                  <a:pt x="6115350" y="6858000"/>
                </a:lnTo>
                <a:lnTo>
                  <a:pt x="0" y="6858000"/>
                </a:lnTo>
                <a:close/>
              </a:path>
            </a:pathLst>
          </a:custGeom>
          <a:ln>
            <a:solidFill>
              <a:schemeClr val="accent1"/>
            </a:solidFill>
          </a:ln>
        </p:spPr>
      </p:pic>
      <p:sp>
        <p:nvSpPr>
          <p:cNvPr id="126" name="Freeform 5">
            <a:extLst>
              <a:ext uri="{FF2B5EF4-FFF2-40B4-BE49-F238E27FC236}">
                <a16:creationId xmlns:a16="http://schemas.microsoft.com/office/drawing/2014/main" id="{ACF4FBA6-A921-4843-A1DC-DF918927A0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3632297"/>
            <a:ext cx="10602096" cy="2170389"/>
          </a:xfrm>
          <a:custGeom>
            <a:avLst/>
            <a:gdLst>
              <a:gd name="T0" fmla="*/ 2253 w 2259"/>
              <a:gd name="T1" fmla="*/ 195 h 413"/>
              <a:gd name="T2" fmla="*/ 2064 w 2259"/>
              <a:gd name="T3" fmla="*/ 7 h 413"/>
              <a:gd name="T4" fmla="*/ 2062 w 2259"/>
              <a:gd name="T5" fmla="*/ 5 h 413"/>
              <a:gd name="T6" fmla="*/ 2048 w 2259"/>
              <a:gd name="T7" fmla="*/ 0 h 413"/>
              <a:gd name="T8" fmla="*/ 891 w 2259"/>
              <a:gd name="T9" fmla="*/ 0 h 413"/>
              <a:gd name="T10" fmla="*/ 851 w 2259"/>
              <a:gd name="T11" fmla="*/ 0 h 413"/>
              <a:gd name="T12" fmla="*/ 541 w 2259"/>
              <a:gd name="T13" fmla="*/ 0 h 413"/>
              <a:gd name="T14" fmla="*/ 54 w 2259"/>
              <a:gd name="T15" fmla="*/ 0 h 413"/>
              <a:gd name="T16" fmla="*/ 0 w 2259"/>
              <a:gd name="T17" fmla="*/ 0 h 413"/>
              <a:gd name="T18" fmla="*/ 0 w 2259"/>
              <a:gd name="T19" fmla="*/ 413 h 413"/>
              <a:gd name="T20" fmla="*/ 54 w 2259"/>
              <a:gd name="T21" fmla="*/ 413 h 413"/>
              <a:gd name="T22" fmla="*/ 541 w 2259"/>
              <a:gd name="T23" fmla="*/ 413 h 413"/>
              <a:gd name="T24" fmla="*/ 851 w 2259"/>
              <a:gd name="T25" fmla="*/ 413 h 413"/>
              <a:gd name="T26" fmla="*/ 891 w 2259"/>
              <a:gd name="T27" fmla="*/ 413 h 413"/>
              <a:gd name="T28" fmla="*/ 2048 w 2259"/>
              <a:gd name="T29" fmla="*/ 413 h 413"/>
              <a:gd name="T30" fmla="*/ 2062 w 2259"/>
              <a:gd name="T31" fmla="*/ 408 h 413"/>
              <a:gd name="T32" fmla="*/ 2064 w 2259"/>
              <a:gd name="T33" fmla="*/ 406 h 413"/>
              <a:gd name="T34" fmla="*/ 2253 w 2259"/>
              <a:gd name="T35" fmla="*/ 217 h 413"/>
              <a:gd name="T36" fmla="*/ 2253 w 2259"/>
              <a:gd name="T37" fmla="*/ 1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9" h="413">
                <a:moveTo>
                  <a:pt x="2253" y="195"/>
                </a:moveTo>
                <a:cubicBezTo>
                  <a:pt x="2064" y="7"/>
                  <a:pt x="2064" y="7"/>
                  <a:pt x="2064" y="7"/>
                </a:cubicBezTo>
                <a:cubicBezTo>
                  <a:pt x="2064" y="6"/>
                  <a:pt x="2063" y="5"/>
                  <a:pt x="2062" y="5"/>
                </a:cubicBezTo>
                <a:cubicBezTo>
                  <a:pt x="2058" y="2"/>
                  <a:pt x="2053" y="0"/>
                  <a:pt x="2048" y="0"/>
                </a:cubicBezTo>
                <a:cubicBezTo>
                  <a:pt x="891" y="0"/>
                  <a:pt x="891" y="0"/>
                  <a:pt x="891" y="0"/>
                </a:cubicBezTo>
                <a:cubicBezTo>
                  <a:pt x="851" y="0"/>
                  <a:pt x="851" y="0"/>
                  <a:pt x="851" y="0"/>
                </a:cubicBezTo>
                <a:cubicBezTo>
                  <a:pt x="541" y="0"/>
                  <a:pt x="541" y="0"/>
                  <a:pt x="541" y="0"/>
                </a:cubicBezTo>
                <a:cubicBezTo>
                  <a:pt x="54" y="0"/>
                  <a:pt x="54" y="0"/>
                  <a:pt x="54" y="0"/>
                </a:cubicBezTo>
                <a:cubicBezTo>
                  <a:pt x="0" y="0"/>
                  <a:pt x="0" y="0"/>
                  <a:pt x="0" y="0"/>
                </a:cubicBezTo>
                <a:cubicBezTo>
                  <a:pt x="0" y="413"/>
                  <a:pt x="0" y="413"/>
                  <a:pt x="0" y="413"/>
                </a:cubicBezTo>
                <a:cubicBezTo>
                  <a:pt x="54" y="413"/>
                  <a:pt x="54" y="413"/>
                  <a:pt x="54" y="413"/>
                </a:cubicBezTo>
                <a:cubicBezTo>
                  <a:pt x="541" y="413"/>
                  <a:pt x="541" y="413"/>
                  <a:pt x="541" y="413"/>
                </a:cubicBezTo>
                <a:cubicBezTo>
                  <a:pt x="851" y="413"/>
                  <a:pt x="851" y="413"/>
                  <a:pt x="851" y="413"/>
                </a:cubicBezTo>
                <a:cubicBezTo>
                  <a:pt x="891" y="413"/>
                  <a:pt x="891" y="413"/>
                  <a:pt x="891" y="413"/>
                </a:cubicBezTo>
                <a:cubicBezTo>
                  <a:pt x="2048" y="413"/>
                  <a:pt x="2048" y="413"/>
                  <a:pt x="2048" y="413"/>
                </a:cubicBezTo>
                <a:cubicBezTo>
                  <a:pt x="2053" y="413"/>
                  <a:pt x="2058" y="411"/>
                  <a:pt x="2062" y="408"/>
                </a:cubicBezTo>
                <a:cubicBezTo>
                  <a:pt x="2063" y="407"/>
                  <a:pt x="2064" y="406"/>
                  <a:pt x="2064" y="406"/>
                </a:cubicBezTo>
                <a:cubicBezTo>
                  <a:pt x="2253" y="217"/>
                  <a:pt x="2253" y="217"/>
                  <a:pt x="2253" y="217"/>
                </a:cubicBezTo>
                <a:cubicBezTo>
                  <a:pt x="2259" y="211"/>
                  <a:pt x="2259" y="201"/>
                  <a:pt x="2253" y="195"/>
                </a:cubicBezTo>
                <a:close/>
              </a:path>
            </a:pathLst>
          </a:custGeom>
          <a:solidFill>
            <a:schemeClr val="accent1">
              <a:alpha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1083733" y="3962400"/>
            <a:ext cx="8458200" cy="958911"/>
          </a:xfrm>
        </p:spPr>
        <p:txBody>
          <a:bodyPr vert="horz" lIns="91440" tIns="45720" rIns="91440" bIns="45720" rtlCol="0" anchor="b">
            <a:normAutofit/>
          </a:bodyPr>
          <a:lstStyle/>
          <a:p>
            <a:pPr>
              <a:lnSpc>
                <a:spcPct val="90000"/>
              </a:lnSpc>
            </a:pPr>
            <a:r>
              <a:rPr lang="en-US" sz="3700" dirty="0">
                <a:solidFill>
                  <a:srgbClr val="FEFFFF"/>
                </a:solidFill>
              </a:rPr>
              <a:t>Additional Activity: Historic Photos</a:t>
            </a:r>
          </a:p>
        </p:txBody>
      </p:sp>
    </p:spTree>
    <p:extLst>
      <p:ext uri="{BB962C8B-B14F-4D97-AF65-F5344CB8AC3E}">
        <p14:creationId xmlns:p14="http://schemas.microsoft.com/office/powerpoint/2010/main" val="23580595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21" name="Group 120">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22"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23"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24"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25"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26"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27"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85"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86"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87"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88"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89"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90"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92" name="Group 191">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193"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94"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95"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96"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97"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98"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99"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200"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201"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02"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03"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04"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06" name="Rectangle 205">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8" name="Freeform 6">
            <a:extLst>
              <a:ext uri="{FF2B5EF4-FFF2-40B4-BE49-F238E27FC236}">
                <a16:creationId xmlns:a16="http://schemas.microsoft.com/office/drawing/2014/main" id="{7BD08880-457D-4C62-A3B5-6A9B0878C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210" name="Rectangle 209">
            <a:extLst>
              <a:ext uri="{FF2B5EF4-FFF2-40B4-BE49-F238E27FC236}">
                <a16:creationId xmlns:a16="http://schemas.microsoft.com/office/drawing/2014/main" id="{6D356F1A-690D-401E-8CF3-E4686CDFE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212" name="Group 211">
            <a:extLst>
              <a:ext uri="{FF2B5EF4-FFF2-40B4-BE49-F238E27FC236}">
                <a16:creationId xmlns:a16="http://schemas.microsoft.com/office/drawing/2014/main" id="{F398A7BA-9279-4363-9D59-238782AB6B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57608" y="228600"/>
            <a:ext cx="2851523" cy="6638625"/>
            <a:chOff x="2487613" y="285750"/>
            <a:chExt cx="2428875" cy="5654676"/>
          </a:xfrm>
        </p:grpSpPr>
        <p:sp>
          <p:nvSpPr>
            <p:cNvPr id="213" name="Freeform 11">
              <a:extLst>
                <a:ext uri="{FF2B5EF4-FFF2-40B4-BE49-F238E27FC236}">
                  <a16:creationId xmlns:a16="http://schemas.microsoft.com/office/drawing/2014/main" id="{8ACCBEEF-7085-4833-8335-E4613C0A1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14" name="Freeform 12">
              <a:extLst>
                <a:ext uri="{FF2B5EF4-FFF2-40B4-BE49-F238E27FC236}">
                  <a16:creationId xmlns:a16="http://schemas.microsoft.com/office/drawing/2014/main" id="{B39C0EC5-6C91-409A-AB3F-D66AF23E9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15" name="Freeform 13">
              <a:extLst>
                <a:ext uri="{FF2B5EF4-FFF2-40B4-BE49-F238E27FC236}">
                  <a16:creationId xmlns:a16="http://schemas.microsoft.com/office/drawing/2014/main" id="{4D4A9340-30CF-474C-AC93-3E9048DFE9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16" name="Freeform 14">
              <a:extLst>
                <a:ext uri="{FF2B5EF4-FFF2-40B4-BE49-F238E27FC236}">
                  <a16:creationId xmlns:a16="http://schemas.microsoft.com/office/drawing/2014/main" id="{C2D90565-D660-46B2-B574-5A6E37C8B1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17" name="Freeform 15">
              <a:extLst>
                <a:ext uri="{FF2B5EF4-FFF2-40B4-BE49-F238E27FC236}">
                  <a16:creationId xmlns:a16="http://schemas.microsoft.com/office/drawing/2014/main" id="{4ADDF1F8-3D32-49F9-8A53-B01C2D92CC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18" name="Freeform 16">
              <a:extLst>
                <a:ext uri="{FF2B5EF4-FFF2-40B4-BE49-F238E27FC236}">
                  <a16:creationId xmlns:a16="http://schemas.microsoft.com/office/drawing/2014/main" id="{DD712377-DF82-454C-8AF4-CA6811292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219" name="Freeform 17">
              <a:extLst>
                <a:ext uri="{FF2B5EF4-FFF2-40B4-BE49-F238E27FC236}">
                  <a16:creationId xmlns:a16="http://schemas.microsoft.com/office/drawing/2014/main" id="{694E1871-CC0E-4704-902D-A324F58E4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220" name="Freeform 18">
              <a:extLst>
                <a:ext uri="{FF2B5EF4-FFF2-40B4-BE49-F238E27FC236}">
                  <a16:creationId xmlns:a16="http://schemas.microsoft.com/office/drawing/2014/main" id="{6CEE1CA2-8DDF-468B-B5E5-B584B84BD6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21" name="Freeform 19">
              <a:extLst>
                <a:ext uri="{FF2B5EF4-FFF2-40B4-BE49-F238E27FC236}">
                  <a16:creationId xmlns:a16="http://schemas.microsoft.com/office/drawing/2014/main" id="{AAA4172B-3921-482A-ABEF-E70C9242A4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22" name="Freeform 20">
              <a:extLst>
                <a:ext uri="{FF2B5EF4-FFF2-40B4-BE49-F238E27FC236}">
                  <a16:creationId xmlns:a16="http://schemas.microsoft.com/office/drawing/2014/main" id="{6D277B64-E367-442D-B59F-993A458565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23" name="Freeform 21">
              <a:extLst>
                <a:ext uri="{FF2B5EF4-FFF2-40B4-BE49-F238E27FC236}">
                  <a16:creationId xmlns:a16="http://schemas.microsoft.com/office/drawing/2014/main" id="{B4BA4199-8677-44FF-BD30-63130A0F5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24" name="Freeform 22">
              <a:extLst>
                <a:ext uri="{FF2B5EF4-FFF2-40B4-BE49-F238E27FC236}">
                  <a16:creationId xmlns:a16="http://schemas.microsoft.com/office/drawing/2014/main" id="{A890CEB5-09DD-4185-9405-A39BA6405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26" name="Group 225">
            <a:extLst>
              <a:ext uri="{FF2B5EF4-FFF2-40B4-BE49-F238E27FC236}">
                <a16:creationId xmlns:a16="http://schemas.microsoft.com/office/drawing/2014/main" id="{3B88DAD3-AF6F-4D6C-8512-7239A69A40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84823" y="-786"/>
            <a:ext cx="2356675" cy="6854040"/>
            <a:chOff x="6627813" y="194833"/>
            <a:chExt cx="1952625" cy="5678918"/>
          </a:xfrm>
        </p:grpSpPr>
        <p:sp>
          <p:nvSpPr>
            <p:cNvPr id="227" name="Freeform 27">
              <a:extLst>
                <a:ext uri="{FF2B5EF4-FFF2-40B4-BE49-F238E27FC236}">
                  <a16:creationId xmlns:a16="http://schemas.microsoft.com/office/drawing/2014/main" id="{1BA39A29-3A4E-4822-A540-9AD6ACCBA9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28" name="Freeform 28">
              <a:extLst>
                <a:ext uri="{FF2B5EF4-FFF2-40B4-BE49-F238E27FC236}">
                  <a16:creationId xmlns:a16="http://schemas.microsoft.com/office/drawing/2014/main" id="{B2ACACE6-15B3-4FAF-AA08-E1006B3FD5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29" name="Freeform 29">
              <a:extLst>
                <a:ext uri="{FF2B5EF4-FFF2-40B4-BE49-F238E27FC236}">
                  <a16:creationId xmlns:a16="http://schemas.microsoft.com/office/drawing/2014/main" id="{1F9A4D9A-69F4-4FEC-B0DE-DD76F476E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30" name="Freeform 30">
              <a:extLst>
                <a:ext uri="{FF2B5EF4-FFF2-40B4-BE49-F238E27FC236}">
                  <a16:creationId xmlns:a16="http://schemas.microsoft.com/office/drawing/2014/main" id="{E92DC9B5-F16D-4C41-824C-822DE7AA00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31" name="Freeform 31">
              <a:extLst>
                <a:ext uri="{FF2B5EF4-FFF2-40B4-BE49-F238E27FC236}">
                  <a16:creationId xmlns:a16="http://schemas.microsoft.com/office/drawing/2014/main" id="{E737D559-8865-4000-A777-792FF67549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232" name="Freeform 32">
              <a:extLst>
                <a:ext uri="{FF2B5EF4-FFF2-40B4-BE49-F238E27FC236}">
                  <a16:creationId xmlns:a16="http://schemas.microsoft.com/office/drawing/2014/main" id="{B1C2147A-442E-40A4-8A97-FF053B9D2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233" name="Freeform 33">
              <a:extLst>
                <a:ext uri="{FF2B5EF4-FFF2-40B4-BE49-F238E27FC236}">
                  <a16:creationId xmlns:a16="http://schemas.microsoft.com/office/drawing/2014/main" id="{B138F17C-6D47-4F1B-BE44-4A47FBCFF3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234" name="Freeform 34">
              <a:extLst>
                <a:ext uri="{FF2B5EF4-FFF2-40B4-BE49-F238E27FC236}">
                  <a16:creationId xmlns:a16="http://schemas.microsoft.com/office/drawing/2014/main" id="{1BCD5498-C801-426F-9CDD-B84178E72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235" name="Freeform 35">
              <a:extLst>
                <a:ext uri="{FF2B5EF4-FFF2-40B4-BE49-F238E27FC236}">
                  <a16:creationId xmlns:a16="http://schemas.microsoft.com/office/drawing/2014/main" id="{6DB0639C-39E0-4218-B7D1-0408D870F4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36" name="Freeform 36">
              <a:extLst>
                <a:ext uri="{FF2B5EF4-FFF2-40B4-BE49-F238E27FC236}">
                  <a16:creationId xmlns:a16="http://schemas.microsoft.com/office/drawing/2014/main" id="{72715634-CCEA-4B5D-94D7-E2C090EA1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37" name="Freeform 37">
              <a:extLst>
                <a:ext uri="{FF2B5EF4-FFF2-40B4-BE49-F238E27FC236}">
                  <a16:creationId xmlns:a16="http://schemas.microsoft.com/office/drawing/2014/main" id="{6BE08C78-1349-4408-8CE2-ED20F3244D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38" name="Freeform 38">
              <a:extLst>
                <a:ext uri="{FF2B5EF4-FFF2-40B4-BE49-F238E27FC236}">
                  <a16:creationId xmlns:a16="http://schemas.microsoft.com/office/drawing/2014/main" id="{642D5BF8-EF6C-43FC-947B-6986882110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 name="Title 1">
            <a:extLst>
              <a:ext uri="{FF2B5EF4-FFF2-40B4-BE49-F238E27FC236}">
                <a16:creationId xmlns:a16="http://schemas.microsoft.com/office/drawing/2014/main" id="{690E2508-088C-49FE-B191-850B49983A82}"/>
              </a:ext>
            </a:extLst>
          </p:cNvPr>
          <p:cNvSpPr txBox="1">
            <a:spLocks noGrp="1"/>
          </p:cNvSpPr>
          <p:nvPr>
            <p:ph type="title" idx="4294967295"/>
          </p:nvPr>
        </p:nvSpPr>
        <p:spPr>
          <a:xfrm>
            <a:off x="4676149" y="-212731"/>
            <a:ext cx="6804470" cy="11519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600"/>
              </a:spcAft>
              <a:buClrTx/>
              <a:buSzTx/>
              <a:buFontTx/>
              <a:buNone/>
              <a:tabLst/>
              <a:defRPr/>
            </a:pPr>
            <a:r>
              <a:rPr kumimoji="0" lang="en-US" sz="4800" b="1" i="0" u="none" strike="noStrike" kern="1200" cap="none" spc="0" normalizeH="0" baseline="0" noProof="0" dirty="0">
                <a:ln>
                  <a:noFill/>
                </a:ln>
                <a:solidFill>
                  <a:schemeClr val="tx1">
                    <a:lumMod val="85000"/>
                    <a:lumOff val="15000"/>
                  </a:schemeClr>
                </a:solidFill>
                <a:effectLst/>
                <a:uLnTx/>
                <a:uFillTx/>
                <a:latin typeface="+mj-lt"/>
                <a:ea typeface="+mj-ea"/>
                <a:cs typeface="+mj-cs"/>
              </a:rPr>
              <a:t>Historic Photos Activity </a:t>
            </a:r>
          </a:p>
        </p:txBody>
      </p:sp>
      <p:sp>
        <p:nvSpPr>
          <p:cNvPr id="240" name="Rectangle 239">
            <a:extLst>
              <a:ext uri="{FF2B5EF4-FFF2-40B4-BE49-F238E27FC236}">
                <a16:creationId xmlns:a16="http://schemas.microsoft.com/office/drawing/2014/main" id="{8841A10E-0F0E-4596-8888-870D709254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57599"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2" name="Freeform 33">
            <a:extLst>
              <a:ext uri="{FF2B5EF4-FFF2-40B4-BE49-F238E27FC236}">
                <a16:creationId xmlns:a16="http://schemas.microsoft.com/office/drawing/2014/main" id="{29B1E55C-E51F-4093-A2A8-137C3E9014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657599"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pic>
        <p:nvPicPr>
          <p:cNvPr id="5" name="Picture 4" descr="Illustration of corn cobs lying side by side with multicolored kernels">
            <a:extLst>
              <a:ext uri="{FF2B5EF4-FFF2-40B4-BE49-F238E27FC236}">
                <a16:creationId xmlns:a16="http://schemas.microsoft.com/office/drawing/2014/main" id="{B8D5D1F5-0770-489D-8AC2-F335A4B3B184}"/>
              </a:ext>
            </a:extLst>
          </p:cNvPr>
          <p:cNvPicPr>
            <a:picLocks noChangeAspect="1"/>
          </p:cNvPicPr>
          <p:nvPr/>
        </p:nvPicPr>
        <p:blipFill rotWithShape="1">
          <a:blip r:embed="rId3">
            <a:extLst>
              <a:ext uri="{28A0092B-C50C-407E-A947-70E740481C1C}">
                <a14:useLocalDpi xmlns:a14="http://schemas.microsoft.com/office/drawing/2010/main" val="0"/>
              </a:ext>
            </a:extLst>
          </a:blip>
          <a:srcRect l="29390" r="32232"/>
          <a:stretch/>
        </p:blipFill>
        <p:spPr>
          <a:xfrm>
            <a:off x="-2650" y="10"/>
            <a:ext cx="3681047" cy="6857990"/>
          </a:xfrm>
          <a:prstGeom prst="rect">
            <a:avLst/>
          </a:prstGeom>
        </p:spPr>
      </p:pic>
      <p:sp>
        <p:nvSpPr>
          <p:cNvPr id="3" name="TextBox 2">
            <a:extLst>
              <a:ext uri="{FF2B5EF4-FFF2-40B4-BE49-F238E27FC236}">
                <a16:creationId xmlns:a16="http://schemas.microsoft.com/office/drawing/2014/main" id="{6FD44B6D-07F8-4759-A97B-5DC5C7AFF685}"/>
              </a:ext>
            </a:extLst>
          </p:cNvPr>
          <p:cNvSpPr txBox="1"/>
          <p:nvPr/>
        </p:nvSpPr>
        <p:spPr>
          <a:xfrm>
            <a:off x="5006745" y="844059"/>
            <a:ext cx="6230923" cy="5545364"/>
          </a:xfrm>
          <a:prstGeom prst="rect">
            <a:avLst/>
          </a:prstGeom>
          <a:noFill/>
        </p:spPr>
        <p:txBody>
          <a:bodyPr wrap="square" rtlCol="0">
            <a:spAutoFit/>
          </a:bodyPr>
          <a:lstStyle/>
          <a:p>
            <a:pPr marL="0" marR="0">
              <a:lnSpc>
                <a:spcPct val="115000"/>
              </a:lnSpc>
              <a:spcBef>
                <a:spcPts val="0"/>
              </a:spcBef>
              <a:spcAft>
                <a:spcPts val="1000"/>
              </a:spcAft>
            </a:pPr>
            <a:r>
              <a:rPr lang="en-US" sz="1800" i="1" dirty="0">
                <a:effectLst/>
                <a:latin typeface="Calibri" panose="020F0502020204030204" pitchFamily="34" charset="0"/>
                <a:ea typeface="Calibri" panose="020F0502020204030204" pitchFamily="34" charset="0"/>
                <a:cs typeface="Calibri" panose="020F0502020204030204" pitchFamily="34" charset="0"/>
              </a:rPr>
              <a:t>The Historic Photos activity allows students to see the people, places, buildings, methods, and tools in the cultivation of corn. All images are from the Great Smoky Mountains area, mostly from the Cherokee, NC area. </a:t>
            </a: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Calibri" panose="020F0502020204030204" pitchFamily="34" charset="0"/>
              </a:rPr>
              <a:t>Procedure: </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Calibri" panose="020F0502020204030204" pitchFamily="34" charset="0"/>
              </a:rPr>
              <a:t>• Pass out the historic photos and ask students:</a:t>
            </a:r>
          </a:p>
          <a:p>
            <a:pPr marL="742950" lvl="1" indent="-285750">
              <a:spcAft>
                <a:spcPts val="1000"/>
              </a:spcAft>
              <a:buFont typeface="Courier New" panose="02070309020205020404" pitchFamily="49" charset="0"/>
              <a:buChar char="o"/>
            </a:pPr>
            <a:r>
              <a:rPr lang="en-US" i="1" dirty="0">
                <a:effectLst/>
                <a:latin typeface="Calibri" panose="020F0502020204030204" pitchFamily="34" charset="0"/>
                <a:ea typeface="Calibri" panose="020F0502020204030204" pitchFamily="34" charset="0"/>
                <a:cs typeface="Calibri" panose="020F0502020204030204" pitchFamily="34" charset="0"/>
              </a:rPr>
              <a:t>What do these photos have in common?</a:t>
            </a:r>
          </a:p>
          <a:p>
            <a:pPr marL="742950" lvl="1" indent="-285750">
              <a:spcAft>
                <a:spcPts val="1000"/>
              </a:spcAft>
              <a:buFont typeface="Courier New" panose="02070309020205020404" pitchFamily="49" charset="0"/>
              <a:buChar char="o"/>
            </a:pPr>
            <a:r>
              <a:rPr lang="en-US" i="1" dirty="0">
                <a:effectLst/>
                <a:latin typeface="Calibri" panose="020F0502020204030204" pitchFamily="34" charset="0"/>
                <a:ea typeface="Calibri" panose="020F0502020204030204" pitchFamily="34" charset="0"/>
                <a:cs typeface="Calibri" panose="020F0502020204030204" pitchFamily="34" charset="0"/>
              </a:rPr>
              <a:t>What do you notice? What do you wonder about? What do they remind you of?</a:t>
            </a:r>
          </a:p>
          <a:p>
            <a:pPr marL="742950" lvl="1" indent="-285750">
              <a:spcAft>
                <a:spcPts val="1000"/>
              </a:spcAft>
              <a:buFont typeface="Courier New" panose="02070309020205020404" pitchFamily="49" charset="0"/>
              <a:buChar char="o"/>
            </a:pPr>
            <a:r>
              <a:rPr lang="en-US" i="1" dirty="0">
                <a:effectLst/>
                <a:latin typeface="Calibri" panose="020F0502020204030204" pitchFamily="34" charset="0"/>
                <a:ea typeface="Calibri" panose="020F0502020204030204" pitchFamily="34" charset="0"/>
                <a:cs typeface="Calibri" panose="020F0502020204030204" pitchFamily="34" charset="0"/>
              </a:rPr>
              <a:t>Put them in order any way that might represent how corn is processed or used.</a:t>
            </a:r>
          </a:p>
          <a:p>
            <a:pPr marL="742950" lvl="1" indent="-285750">
              <a:spcAft>
                <a:spcPts val="1000"/>
              </a:spcAft>
              <a:buFont typeface="Courier New" panose="02070309020205020404" pitchFamily="49" charset="0"/>
              <a:buChar char="o"/>
            </a:pPr>
            <a:r>
              <a:rPr lang="en-US" i="1" dirty="0">
                <a:effectLst/>
                <a:latin typeface="Calibri" panose="020F0502020204030204" pitchFamily="34" charset="0"/>
                <a:ea typeface="Calibri" panose="020F0502020204030204" pitchFamily="34" charset="0"/>
                <a:cs typeface="Calibri" panose="020F0502020204030204" pitchFamily="34" charset="0"/>
              </a:rPr>
              <a:t>Justify and discuss the answers.</a:t>
            </a:r>
          </a:p>
          <a:p>
            <a:pPr marL="742950" lvl="1" indent="-285750">
              <a:spcAft>
                <a:spcPts val="1000"/>
              </a:spcAft>
              <a:buFont typeface="Courier New" panose="02070309020205020404" pitchFamily="49" charset="0"/>
              <a:buChar char="o"/>
            </a:pPr>
            <a:r>
              <a:rPr lang="en-US" i="1" dirty="0">
                <a:effectLst/>
                <a:latin typeface="Calibri" panose="020F0502020204030204" pitchFamily="34" charset="0"/>
                <a:ea typeface="Calibri" panose="020F0502020204030204" pitchFamily="34" charset="0"/>
                <a:cs typeface="Calibri" panose="020F0502020204030204" pitchFamily="34" charset="0"/>
              </a:rPr>
              <a:t>What is different about how corn was managed and processed in the past with how it might be today?</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Calibri" panose="020F0502020204030204" pitchFamily="34" charset="0"/>
              </a:rPr>
              <a:t>• Text on photos can help support answers.</a:t>
            </a:r>
          </a:p>
        </p:txBody>
      </p:sp>
    </p:spTree>
    <p:extLst>
      <p:ext uri="{BB962C8B-B14F-4D97-AF65-F5344CB8AC3E}">
        <p14:creationId xmlns:p14="http://schemas.microsoft.com/office/powerpoint/2010/main" val="643378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hoto from the archives of Great Smoky Mountains National Park showing a man standing behind two oxen that are pulling a plow that he is holding upright. In the background is a corn field that is half plowed and half showing the dead corn stalks from last years harvest. ">
            <a:extLst>
              <a:ext uri="{FF2B5EF4-FFF2-40B4-BE49-F238E27FC236}">
                <a16:creationId xmlns:a16="http://schemas.microsoft.com/office/drawing/2014/main" id="{A7279FC0-1112-4C76-B01C-36B3752290A3}"/>
              </a:ext>
            </a:extLst>
          </p:cNvPr>
          <p:cNvPicPr>
            <a:picLocks noChangeAspect="1"/>
          </p:cNvPicPr>
          <p:nvPr/>
        </p:nvPicPr>
        <p:blipFill>
          <a:blip r:embed="rId3"/>
          <a:stretch>
            <a:fillRect/>
          </a:stretch>
        </p:blipFill>
        <p:spPr>
          <a:xfrm>
            <a:off x="1981200" y="228355"/>
            <a:ext cx="9519920" cy="5620194"/>
          </a:xfrm>
          <a:prstGeom prst="rect">
            <a:avLst/>
          </a:prstGeom>
        </p:spPr>
      </p:pic>
      <p:sp>
        <p:nvSpPr>
          <p:cNvPr id="6" name="Title 5">
            <a:extLst>
              <a:ext uri="{FF2B5EF4-FFF2-40B4-BE49-F238E27FC236}">
                <a16:creationId xmlns:a16="http://schemas.microsoft.com/office/drawing/2014/main" id="{003CA418-663A-4EEE-9DF7-100FC5425B4C}"/>
              </a:ext>
            </a:extLst>
          </p:cNvPr>
          <p:cNvSpPr txBox="1">
            <a:spLocks noGrp="1"/>
          </p:cNvSpPr>
          <p:nvPr>
            <p:ph type="title" idx="4294967295"/>
          </p:nvPr>
        </p:nvSpPr>
        <p:spPr>
          <a:xfrm>
            <a:off x="1981200" y="6044870"/>
            <a:ext cx="596392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1936 Cherokee Man Plowing Cornfield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(GSMNP Collections) </a:t>
            </a:r>
          </a:p>
        </p:txBody>
      </p:sp>
    </p:spTree>
    <p:extLst>
      <p:ext uri="{BB962C8B-B14F-4D97-AF65-F5344CB8AC3E}">
        <p14:creationId xmlns:p14="http://schemas.microsoft.com/office/powerpoint/2010/main" val="9836799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historic photo taken in 1937 from Mingus Mill in Great Smoky Mountains National Park. The image is of a large, round mill stone that has diagonal lines in it. Behind is an identical sized mill stone with opposite diagonal lines carved in it. They are laid on top of one another and corn is ground between the grooves of the  two stones. ">
            <a:extLst>
              <a:ext uri="{FF2B5EF4-FFF2-40B4-BE49-F238E27FC236}">
                <a16:creationId xmlns:a16="http://schemas.microsoft.com/office/drawing/2014/main" id="{2F00B49A-1D15-4644-BDCA-CE1AF8642515}"/>
              </a:ext>
            </a:extLst>
          </p:cNvPr>
          <p:cNvPicPr>
            <a:picLocks noChangeAspect="1"/>
          </p:cNvPicPr>
          <p:nvPr/>
        </p:nvPicPr>
        <p:blipFill>
          <a:blip r:embed="rId3"/>
          <a:stretch>
            <a:fillRect/>
          </a:stretch>
        </p:blipFill>
        <p:spPr>
          <a:xfrm>
            <a:off x="1981200" y="136915"/>
            <a:ext cx="9519920" cy="5656127"/>
          </a:xfrm>
          <a:prstGeom prst="rect">
            <a:avLst/>
          </a:prstGeom>
        </p:spPr>
      </p:pic>
      <p:sp>
        <p:nvSpPr>
          <p:cNvPr id="6" name="Title 5">
            <a:extLst>
              <a:ext uri="{FF2B5EF4-FFF2-40B4-BE49-F238E27FC236}">
                <a16:creationId xmlns:a16="http://schemas.microsoft.com/office/drawing/2014/main" id="{003CA418-663A-4EEE-9DF7-100FC5425B4C}"/>
              </a:ext>
            </a:extLst>
          </p:cNvPr>
          <p:cNvSpPr txBox="1">
            <a:spLocks noGrp="1"/>
          </p:cNvSpPr>
          <p:nvPr>
            <p:ph type="title" idx="4294967295"/>
          </p:nvPr>
        </p:nvSpPr>
        <p:spPr>
          <a:xfrm>
            <a:off x="1981200" y="6044870"/>
            <a:ext cx="596392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1937 Mingus Mill – Mill Stone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(GSMNP Collections) </a:t>
            </a:r>
          </a:p>
        </p:txBody>
      </p:sp>
    </p:spTree>
    <p:extLst>
      <p:ext uri="{BB962C8B-B14F-4D97-AF65-F5344CB8AC3E}">
        <p14:creationId xmlns:p14="http://schemas.microsoft.com/office/powerpoint/2010/main" val="29733415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photo from 1920 taken in Great Smoky Mountains National Park. A young boy is sitting on a dark horse with bags of corn that he is preparing to take to the mill in Cades Cove. ">
            <a:extLst>
              <a:ext uri="{FF2B5EF4-FFF2-40B4-BE49-F238E27FC236}">
                <a16:creationId xmlns:a16="http://schemas.microsoft.com/office/drawing/2014/main" id="{5727B8FF-2CE9-4099-B989-5293A4FD0B8A}"/>
              </a:ext>
            </a:extLst>
          </p:cNvPr>
          <p:cNvPicPr>
            <a:picLocks noChangeAspect="1"/>
          </p:cNvPicPr>
          <p:nvPr/>
        </p:nvPicPr>
        <p:blipFill>
          <a:blip r:embed="rId3"/>
          <a:stretch>
            <a:fillRect/>
          </a:stretch>
        </p:blipFill>
        <p:spPr>
          <a:xfrm>
            <a:off x="2037080" y="228355"/>
            <a:ext cx="8117840" cy="5570799"/>
          </a:xfrm>
          <a:prstGeom prst="rect">
            <a:avLst/>
          </a:prstGeom>
        </p:spPr>
      </p:pic>
      <p:sp>
        <p:nvSpPr>
          <p:cNvPr id="6" name="Title 5">
            <a:extLst>
              <a:ext uri="{FF2B5EF4-FFF2-40B4-BE49-F238E27FC236}">
                <a16:creationId xmlns:a16="http://schemas.microsoft.com/office/drawing/2014/main" id="{003CA418-663A-4EEE-9DF7-100FC5425B4C}"/>
              </a:ext>
            </a:extLst>
          </p:cNvPr>
          <p:cNvSpPr txBox="1">
            <a:spLocks noGrp="1"/>
          </p:cNvSpPr>
          <p:nvPr>
            <p:ph type="title" idx="4294967295"/>
          </p:nvPr>
        </p:nvSpPr>
        <p:spPr>
          <a:xfrm>
            <a:off x="1981200" y="6044870"/>
            <a:ext cx="596392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1920 Boy taking corn to the mill (Cades Cove)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(GSMNP Collections) </a:t>
            </a:r>
          </a:p>
        </p:txBody>
      </p:sp>
    </p:spTree>
    <p:extLst>
      <p:ext uri="{BB962C8B-B14F-4D97-AF65-F5344CB8AC3E}">
        <p14:creationId xmlns:p14="http://schemas.microsoft.com/office/powerpoint/2010/main" val="35991199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historic black and white photo of Mollie Running Wolfe, of Cherokee, North Carolina. Mollie is using a traditional long handled pounding mortar to grind corn in a semi hollowed out log that standing up and is as tall as her knees. The log is a traditional pestle. ">
            <a:extLst>
              <a:ext uri="{FF2B5EF4-FFF2-40B4-BE49-F238E27FC236}">
                <a16:creationId xmlns:a16="http://schemas.microsoft.com/office/drawing/2014/main" id="{43906BE0-3C3C-4AD0-B1AB-017B43BC8F22}"/>
              </a:ext>
            </a:extLst>
          </p:cNvPr>
          <p:cNvPicPr>
            <a:picLocks noChangeAspect="1"/>
          </p:cNvPicPr>
          <p:nvPr/>
        </p:nvPicPr>
        <p:blipFill>
          <a:blip r:embed="rId3"/>
          <a:stretch>
            <a:fillRect/>
          </a:stretch>
        </p:blipFill>
        <p:spPr>
          <a:xfrm>
            <a:off x="2636520" y="130645"/>
            <a:ext cx="4653280" cy="6596710"/>
          </a:xfrm>
          <a:prstGeom prst="rect">
            <a:avLst/>
          </a:prstGeom>
        </p:spPr>
      </p:pic>
      <p:sp>
        <p:nvSpPr>
          <p:cNvPr id="6" name="Title 5">
            <a:extLst>
              <a:ext uri="{FF2B5EF4-FFF2-40B4-BE49-F238E27FC236}">
                <a16:creationId xmlns:a16="http://schemas.microsoft.com/office/drawing/2014/main" id="{003CA418-663A-4EEE-9DF7-100FC5425B4C}"/>
              </a:ext>
            </a:extLst>
          </p:cNvPr>
          <p:cNvSpPr txBox="1">
            <a:spLocks noGrp="1"/>
          </p:cNvSpPr>
          <p:nvPr>
            <p:ph type="title" idx="4294967295"/>
          </p:nvPr>
        </p:nvSpPr>
        <p:spPr>
          <a:xfrm>
            <a:off x="7421880" y="5414950"/>
            <a:ext cx="4241800"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Mollie Running Wolf pounding corn (date unknown)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(GSMNP Collections) </a:t>
            </a:r>
          </a:p>
        </p:txBody>
      </p:sp>
    </p:spTree>
    <p:extLst>
      <p:ext uri="{BB962C8B-B14F-4D97-AF65-F5344CB8AC3E}">
        <p14:creationId xmlns:p14="http://schemas.microsoft.com/office/powerpoint/2010/main" val="38606180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historic black and white photo of a mature corn field in Cherokee, NC in the Oconaluftee area of what is now Great Smoky Mountains National Park. The field is in a low lying valley surrounded by mountains. ">
            <a:extLst>
              <a:ext uri="{FF2B5EF4-FFF2-40B4-BE49-F238E27FC236}">
                <a16:creationId xmlns:a16="http://schemas.microsoft.com/office/drawing/2014/main" id="{F25071F2-C323-4132-9741-F3DBFD2D27F2}"/>
              </a:ext>
            </a:extLst>
          </p:cNvPr>
          <p:cNvPicPr>
            <a:picLocks noChangeAspect="1"/>
          </p:cNvPicPr>
          <p:nvPr/>
        </p:nvPicPr>
        <p:blipFill>
          <a:blip r:embed="rId3"/>
          <a:stretch>
            <a:fillRect/>
          </a:stretch>
        </p:blipFill>
        <p:spPr>
          <a:xfrm>
            <a:off x="2180890" y="124103"/>
            <a:ext cx="8633235" cy="5920767"/>
          </a:xfrm>
          <a:prstGeom prst="rect">
            <a:avLst/>
          </a:prstGeom>
        </p:spPr>
      </p:pic>
      <p:sp>
        <p:nvSpPr>
          <p:cNvPr id="6" name="Title 5">
            <a:extLst>
              <a:ext uri="{FF2B5EF4-FFF2-40B4-BE49-F238E27FC236}">
                <a16:creationId xmlns:a16="http://schemas.microsoft.com/office/drawing/2014/main" id="{003CA418-663A-4EEE-9DF7-100FC5425B4C}"/>
              </a:ext>
            </a:extLst>
          </p:cNvPr>
          <p:cNvSpPr txBox="1">
            <a:spLocks noGrp="1"/>
          </p:cNvSpPr>
          <p:nvPr>
            <p:ph type="title" idx="4294967295"/>
          </p:nvPr>
        </p:nvSpPr>
        <p:spPr>
          <a:xfrm>
            <a:off x="2052320" y="6113807"/>
            <a:ext cx="596392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Oconaluftee (Cherokee, NC) Cornfield – Pre-1940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(GSMNP Collections) </a:t>
            </a:r>
          </a:p>
        </p:txBody>
      </p:sp>
    </p:spTree>
    <p:extLst>
      <p:ext uri="{BB962C8B-B14F-4D97-AF65-F5344CB8AC3E}">
        <p14:creationId xmlns:p14="http://schemas.microsoft.com/office/powerpoint/2010/main" val="19382174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istoric black and white photo from 1937 in Great Smoky Mountains National Park. It is showing a stack of dried corn tops that is twice as tall as the wooden fence that surrounds it. In the foreground are the stalks of the corn plants that are left in the field for grazing cattle. ">
            <a:extLst>
              <a:ext uri="{FF2B5EF4-FFF2-40B4-BE49-F238E27FC236}">
                <a16:creationId xmlns:a16="http://schemas.microsoft.com/office/drawing/2014/main" id="{474FB408-857D-49C3-8133-A56F811839E5}"/>
              </a:ext>
            </a:extLst>
          </p:cNvPr>
          <p:cNvPicPr>
            <a:picLocks noChangeAspect="1"/>
          </p:cNvPicPr>
          <p:nvPr/>
        </p:nvPicPr>
        <p:blipFill>
          <a:blip r:embed="rId3"/>
          <a:stretch>
            <a:fillRect/>
          </a:stretch>
        </p:blipFill>
        <p:spPr>
          <a:xfrm>
            <a:off x="2052320" y="159418"/>
            <a:ext cx="9963705" cy="5896244"/>
          </a:xfrm>
          <a:prstGeom prst="rect">
            <a:avLst/>
          </a:prstGeom>
        </p:spPr>
      </p:pic>
      <p:sp>
        <p:nvSpPr>
          <p:cNvPr id="6" name="Title 5">
            <a:extLst>
              <a:ext uri="{FF2B5EF4-FFF2-40B4-BE49-F238E27FC236}">
                <a16:creationId xmlns:a16="http://schemas.microsoft.com/office/drawing/2014/main" id="{003CA418-663A-4EEE-9DF7-100FC5425B4C}"/>
              </a:ext>
            </a:extLst>
          </p:cNvPr>
          <p:cNvSpPr txBox="1">
            <a:spLocks noGrp="1"/>
          </p:cNvSpPr>
          <p:nvPr>
            <p:ph type="title" idx="4294967295"/>
          </p:nvPr>
        </p:nvSpPr>
        <p:spPr>
          <a:xfrm>
            <a:off x="2052320" y="6113807"/>
            <a:ext cx="801624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1937 Rob Brown place, corn “topped” and stacked, stalks left for grazing cattle.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(GSMNP Collections) </a:t>
            </a:r>
          </a:p>
        </p:txBody>
      </p:sp>
    </p:spTree>
    <p:extLst>
      <p:ext uri="{BB962C8B-B14F-4D97-AF65-F5344CB8AC3E}">
        <p14:creationId xmlns:p14="http://schemas.microsoft.com/office/powerpoint/2010/main" val="41975207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historic photo from the 1930's showing a small, one room wooden cabin in the woods. Off to the right of the cabin is a cleared area with two women using a traditional Cherokee mortar and pestle to grind corn. One woman is pounding the corn and the other is holding a small child in her arms. ">
            <a:extLst>
              <a:ext uri="{FF2B5EF4-FFF2-40B4-BE49-F238E27FC236}">
                <a16:creationId xmlns:a16="http://schemas.microsoft.com/office/drawing/2014/main" id="{D6BC3361-E8D8-49E6-A7FC-E05998DC8FCC}"/>
              </a:ext>
            </a:extLst>
          </p:cNvPr>
          <p:cNvPicPr>
            <a:picLocks noChangeAspect="1"/>
          </p:cNvPicPr>
          <p:nvPr/>
        </p:nvPicPr>
        <p:blipFill>
          <a:blip r:embed="rId3"/>
          <a:stretch>
            <a:fillRect/>
          </a:stretch>
        </p:blipFill>
        <p:spPr>
          <a:xfrm>
            <a:off x="2052320" y="159418"/>
            <a:ext cx="9756812" cy="5898435"/>
          </a:xfrm>
          <a:prstGeom prst="rect">
            <a:avLst/>
          </a:prstGeom>
        </p:spPr>
      </p:pic>
      <p:sp>
        <p:nvSpPr>
          <p:cNvPr id="6" name="Title 5">
            <a:extLst>
              <a:ext uri="{FF2B5EF4-FFF2-40B4-BE49-F238E27FC236}">
                <a16:creationId xmlns:a16="http://schemas.microsoft.com/office/drawing/2014/main" id="{003CA418-663A-4EEE-9DF7-100FC5425B4C}"/>
              </a:ext>
            </a:extLst>
          </p:cNvPr>
          <p:cNvSpPr txBox="1">
            <a:spLocks noGrp="1"/>
          </p:cNvSpPr>
          <p:nvPr>
            <p:ph type="title" idx="4294967295"/>
          </p:nvPr>
        </p:nvSpPr>
        <p:spPr>
          <a:xfrm>
            <a:off x="2052320" y="6113807"/>
            <a:ext cx="801624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1930s - </a:t>
            </a:r>
            <a:r>
              <a:rPr kumimoji="0" lang="en-US" sz="1600" b="0" i="0" u="none" strike="noStrike" kern="1200" cap="none" spc="0" normalizeH="0" baseline="0" noProof="0" dirty="0" err="1">
                <a:ln>
                  <a:noFill/>
                </a:ln>
                <a:solidFill>
                  <a:schemeClr val="tx1"/>
                </a:solidFill>
                <a:effectLst/>
                <a:uLnTx/>
                <a:uFillTx/>
                <a:latin typeface="+mn-lt"/>
                <a:ea typeface="+mn-ea"/>
                <a:cs typeface="+mn-cs"/>
              </a:rPr>
              <a:t>Ayunini’s</a:t>
            </a:r>
            <a:r>
              <a:rPr kumimoji="0" lang="en-US" sz="1600" b="0" i="0" u="none" strike="noStrike" kern="1200" cap="none" spc="0" normalizeH="0" baseline="0" noProof="0" dirty="0">
                <a:ln>
                  <a:noFill/>
                </a:ln>
                <a:solidFill>
                  <a:schemeClr val="tx1"/>
                </a:solidFill>
                <a:effectLst/>
                <a:uLnTx/>
                <a:uFillTx/>
                <a:latin typeface="+mn-lt"/>
                <a:ea typeface="+mn-ea"/>
                <a:cs typeface="+mn-cs"/>
              </a:rPr>
              <a:t> House – pounding corn (Mooney photo).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(GSMNP Collections) </a:t>
            </a:r>
          </a:p>
        </p:txBody>
      </p:sp>
    </p:spTree>
    <p:extLst>
      <p:ext uri="{BB962C8B-B14F-4D97-AF65-F5344CB8AC3E}">
        <p14:creationId xmlns:p14="http://schemas.microsoft.com/office/powerpoint/2010/main" val="11539904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istoric black and white photo of a woman making hominy corn at the Oconaluftee Indian Village in Cherokee, NC. The woman is sitting on the floor of a log cabin in front of a stone fireplace that has ashes in it. She is holding a woven basket filled with corn. Inside the fireplace is a cast iron kettle, a frying pan and some partially burned logs. ">
            <a:extLst>
              <a:ext uri="{FF2B5EF4-FFF2-40B4-BE49-F238E27FC236}">
                <a16:creationId xmlns:a16="http://schemas.microsoft.com/office/drawing/2014/main" id="{B7E01528-2606-4A0B-B626-1FF042DA21D0}"/>
              </a:ext>
            </a:extLst>
          </p:cNvPr>
          <p:cNvPicPr>
            <a:picLocks noChangeAspect="1"/>
          </p:cNvPicPr>
          <p:nvPr/>
        </p:nvPicPr>
        <p:blipFill>
          <a:blip r:embed="rId3"/>
          <a:stretch>
            <a:fillRect/>
          </a:stretch>
        </p:blipFill>
        <p:spPr>
          <a:xfrm>
            <a:off x="2534920" y="159418"/>
            <a:ext cx="7122160" cy="5900476"/>
          </a:xfrm>
          <a:prstGeom prst="rect">
            <a:avLst/>
          </a:prstGeom>
        </p:spPr>
      </p:pic>
      <p:sp>
        <p:nvSpPr>
          <p:cNvPr id="6" name="Title 5">
            <a:extLst>
              <a:ext uri="{FF2B5EF4-FFF2-40B4-BE49-F238E27FC236}">
                <a16:creationId xmlns:a16="http://schemas.microsoft.com/office/drawing/2014/main" id="{003CA418-663A-4EEE-9DF7-100FC5425B4C}"/>
              </a:ext>
            </a:extLst>
          </p:cNvPr>
          <p:cNvSpPr txBox="1">
            <a:spLocks noGrp="1"/>
          </p:cNvSpPr>
          <p:nvPr>
            <p:ph type="title" idx="4294967295"/>
          </p:nvPr>
        </p:nvSpPr>
        <p:spPr>
          <a:xfrm>
            <a:off x="2052320" y="6113807"/>
            <a:ext cx="801624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Woman making hominy Oconaluftee Indian Village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(GSMNP Collections) </a:t>
            </a:r>
          </a:p>
        </p:txBody>
      </p:sp>
    </p:spTree>
    <p:extLst>
      <p:ext uri="{BB962C8B-B14F-4D97-AF65-F5344CB8AC3E}">
        <p14:creationId xmlns:p14="http://schemas.microsoft.com/office/powerpoint/2010/main" val="35182487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historic black and white image of a corn crib in 1937 at the Joe Queen farm in Cherokee, NC. The corn crib looks like a small cabin with fairly large spaces between the logs. It has a shingled roof made from tree bark. There is a man standing to the left of the corn crib. ">
            <a:extLst>
              <a:ext uri="{FF2B5EF4-FFF2-40B4-BE49-F238E27FC236}">
                <a16:creationId xmlns:a16="http://schemas.microsoft.com/office/drawing/2014/main" id="{A73F51BE-6306-4C63-99B2-5986FC49FBE7}"/>
              </a:ext>
            </a:extLst>
          </p:cNvPr>
          <p:cNvPicPr>
            <a:picLocks noChangeAspect="1"/>
          </p:cNvPicPr>
          <p:nvPr/>
        </p:nvPicPr>
        <p:blipFill>
          <a:blip r:embed="rId3"/>
          <a:stretch>
            <a:fillRect/>
          </a:stretch>
        </p:blipFill>
        <p:spPr>
          <a:xfrm>
            <a:off x="2052320" y="321978"/>
            <a:ext cx="9750764" cy="5656695"/>
          </a:xfrm>
          <a:prstGeom prst="rect">
            <a:avLst/>
          </a:prstGeom>
        </p:spPr>
      </p:pic>
      <p:sp>
        <p:nvSpPr>
          <p:cNvPr id="6" name="Title 5">
            <a:extLst>
              <a:ext uri="{FF2B5EF4-FFF2-40B4-BE49-F238E27FC236}">
                <a16:creationId xmlns:a16="http://schemas.microsoft.com/office/drawing/2014/main" id="{003CA418-663A-4EEE-9DF7-100FC5425B4C}"/>
              </a:ext>
            </a:extLst>
          </p:cNvPr>
          <p:cNvSpPr txBox="1">
            <a:spLocks noGrp="1"/>
          </p:cNvSpPr>
          <p:nvPr>
            <p:ph type="title" idx="4294967295"/>
          </p:nvPr>
        </p:nvSpPr>
        <p:spPr>
          <a:xfrm>
            <a:off x="2052320" y="6113807"/>
            <a:ext cx="801624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1937 Corn Crib for storage  – Upper Joe Queen Place, Cherokee, NC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(GSMNP Collections) </a:t>
            </a:r>
          </a:p>
        </p:txBody>
      </p:sp>
    </p:spTree>
    <p:extLst>
      <p:ext uri="{BB962C8B-B14F-4D97-AF65-F5344CB8AC3E}">
        <p14:creationId xmlns:p14="http://schemas.microsoft.com/office/powerpoint/2010/main" val="237996569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0a534c1-7269-40c2-918d-afae38584fe4">
      <Terms xmlns="http://schemas.microsoft.com/office/infopath/2007/PartnerControls"/>
    </lcf76f155ced4ddcb4097134ff3c332f>
    <TaxCatchAll xmlns="31062a0d-ede8-4112-b4bb-00a9c1bc8e1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C265E31606FB14FABAC83DD59F9E248" ma:contentTypeVersion="14" ma:contentTypeDescription="Create a new document." ma:contentTypeScope="" ma:versionID="818b4db04db4c8737458556aafd4eccd">
  <xsd:schema xmlns:xsd="http://www.w3.org/2001/XMLSchema" xmlns:xs="http://www.w3.org/2001/XMLSchema" xmlns:p="http://schemas.microsoft.com/office/2006/metadata/properties" xmlns:ns2="d0a534c1-7269-40c2-918d-afae38584fe4" xmlns:ns3="06bb7941-edc7-44ca-8145-310766ba37a4" xmlns:ns4="31062a0d-ede8-4112-b4bb-00a9c1bc8e16" targetNamespace="http://schemas.microsoft.com/office/2006/metadata/properties" ma:root="true" ma:fieldsID="4de93d7551f72ab482869fa0927f6cc2" ns2:_="" ns3:_="" ns4:_="">
    <xsd:import namespace="d0a534c1-7269-40c2-918d-afae38584fe4"/>
    <xsd:import namespace="06bb7941-edc7-44ca-8145-310766ba37a4"/>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CR"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a534c1-7269-40c2-918d-afae38584f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6bb7941-edc7-44ca-8145-310766ba37a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34822ea-5c3c-4825-bbc7-f3e180c531da}" ma:internalName="TaxCatchAll" ma:showField="CatchAllData" ma:web="06bb7941-edc7-44ca-8145-310766ba37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12693A-E143-475A-B74B-339C782DF5F5}">
  <ds:schemaRefs>
    <ds:schemaRef ds:uri="http://purl.org/dc/elements/1.1/"/>
    <ds:schemaRef ds:uri="31062a0d-ede8-4112-b4bb-00a9c1bc8e16"/>
    <ds:schemaRef ds:uri="06bb7941-edc7-44ca-8145-310766ba37a4"/>
    <ds:schemaRef ds:uri="http://www.w3.org/XML/1998/namespace"/>
    <ds:schemaRef ds:uri="http://schemas.microsoft.com/office/2006/documentManagement/types"/>
    <ds:schemaRef ds:uri="http://purl.org/dc/terms/"/>
    <ds:schemaRef ds:uri="d0a534c1-7269-40c2-918d-afae38584fe4"/>
    <ds:schemaRef ds:uri="http://purl.org/dc/dcmityp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C9B110A6-156A-41AD-88CB-D2D5C58C3771}">
  <ds:schemaRefs>
    <ds:schemaRef ds:uri="http://schemas.microsoft.com/sharepoint/v3/contenttype/forms"/>
  </ds:schemaRefs>
</ds:datastoreItem>
</file>

<file path=customXml/itemProps3.xml><?xml version="1.0" encoding="utf-8"?>
<ds:datastoreItem xmlns:ds="http://schemas.openxmlformats.org/officeDocument/2006/customXml" ds:itemID="{BA810B5B-2AF3-4CDC-B56C-1008062B73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a534c1-7269-40c2-918d-afae38584fe4"/>
    <ds:schemaRef ds:uri="06bb7941-edc7-44ca-8145-310766ba37a4"/>
    <ds:schemaRef ds:uri="31062a0d-ede8-4112-b4bb-00a9c1bc8e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1400</TotalTime>
  <Words>6911</Words>
  <Application>Microsoft Office PowerPoint</Application>
  <PresentationFormat>Widescreen</PresentationFormat>
  <Paragraphs>612</Paragraphs>
  <Slides>53</Slides>
  <Notes>53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53</vt:i4>
      </vt:variant>
    </vt:vector>
  </HeadingPairs>
  <TitlesOfParts>
    <vt:vector size="64" baseType="lpstr">
      <vt:lpstr>Arial</vt:lpstr>
      <vt:lpstr>Calibri</vt:lpstr>
      <vt:lpstr>Century Gothic</vt:lpstr>
      <vt:lpstr>Courier New</vt:lpstr>
      <vt:lpstr>Helvetica Neue</vt:lpstr>
      <vt:lpstr>HelveticaNeue-Light</vt:lpstr>
      <vt:lpstr>Lato</vt:lpstr>
      <vt:lpstr>Symbol</vt:lpstr>
      <vt:lpstr>Times New Roman</vt:lpstr>
      <vt:lpstr>Wingdings 3</vt:lpstr>
      <vt:lpstr>Wisp</vt:lpstr>
      <vt:lpstr>The Genetics of Selu</vt:lpstr>
      <vt:lpstr>Legend of Selu</vt:lpstr>
      <vt:lpstr>Corn and the Cherokee</vt:lpstr>
      <vt:lpstr>Corn and the Cherokee</vt:lpstr>
      <vt:lpstr>The "Three Sisters"</vt:lpstr>
      <vt:lpstr>Corn and the Cherokee</vt:lpstr>
      <vt:lpstr>Green Corn Ceremony</vt:lpstr>
      <vt:lpstr>How do we use corn?</vt:lpstr>
      <vt:lpstr>How do we use corn?</vt:lpstr>
      <vt:lpstr>Why does some corn look different?</vt:lpstr>
      <vt:lpstr>Corn Reproduction</vt:lpstr>
      <vt:lpstr>Genetics</vt:lpstr>
      <vt:lpstr>DNA</vt:lpstr>
      <vt:lpstr>DNA</vt:lpstr>
      <vt:lpstr>Genes – sections of DNA</vt:lpstr>
      <vt:lpstr>Genes – DNA sections translating codes into traits</vt:lpstr>
      <vt:lpstr>Chromosomes</vt:lpstr>
      <vt:lpstr>Homozygous</vt:lpstr>
      <vt:lpstr>Genotype</vt:lpstr>
      <vt:lpstr>Corn Reproduction</vt:lpstr>
      <vt:lpstr>Gregor Mendel</vt:lpstr>
      <vt:lpstr>Generation F0   (Parent Plants)</vt:lpstr>
      <vt:lpstr>STEP 1:    F1 First Generation Selu</vt:lpstr>
      <vt:lpstr>F1 First Generation Selu</vt:lpstr>
      <vt:lpstr>F1 First Generation Selu</vt:lpstr>
      <vt:lpstr>F1 First Generation Selu</vt:lpstr>
      <vt:lpstr>F1 First Generation Selu</vt:lpstr>
      <vt:lpstr>F1 First Generation Selu</vt:lpstr>
      <vt:lpstr>F1 First Generation Selu</vt:lpstr>
      <vt:lpstr>STEP 2:      F2 Second Generation Selu</vt:lpstr>
      <vt:lpstr>F2 Second Generation Selu</vt:lpstr>
      <vt:lpstr>F2 Second Generation Selu</vt:lpstr>
      <vt:lpstr>Step 3:  Make Your Hypothesis!</vt:lpstr>
      <vt:lpstr>Step 4:  Test Your Hypothesis!</vt:lpstr>
      <vt:lpstr>Step 5:  Class Totals</vt:lpstr>
      <vt:lpstr>Step 5: Class Totals</vt:lpstr>
      <vt:lpstr>Step 6: Analysis</vt:lpstr>
      <vt:lpstr>Step 6: Analysis</vt:lpstr>
      <vt:lpstr>Step 6: Analysis</vt:lpstr>
      <vt:lpstr>Why does this matter?</vt:lpstr>
      <vt:lpstr>Selu’s footsteps</vt:lpstr>
      <vt:lpstr>What questions do you have?</vt:lpstr>
      <vt:lpstr>Additional Activity: Historic Photos</vt:lpstr>
      <vt:lpstr>Historic Photos Activity </vt:lpstr>
      <vt:lpstr>1936 Cherokee Man Plowing Cornfield   (GSMNP Collections) </vt:lpstr>
      <vt:lpstr>1937 Mingus Mill – Mill Stone  (GSMNP Collections) </vt:lpstr>
      <vt:lpstr>1920 Boy taking corn to the mill (Cades Cove)  (GSMNP Collections) </vt:lpstr>
      <vt:lpstr>Mollie Running Wolf pounding corn (date unknown) (GSMNP Collections) </vt:lpstr>
      <vt:lpstr>Oconaluftee (Cherokee, NC) Cornfield – Pre-1940  (GSMNP Collections) </vt:lpstr>
      <vt:lpstr>1937 Rob Brown place, corn “topped” and stacked, stalks left for grazing cattle.  (GSMNP Collections) </vt:lpstr>
      <vt:lpstr>1930s - Ayunini’s House – pounding corn (Mooney photo).  (GSMNP Collections) </vt:lpstr>
      <vt:lpstr>Woman making hominy Oconaluftee Indian Village  (GSMNP Collections) </vt:lpstr>
      <vt:lpstr>1937 Corn Crib for storage  – Upper Joe Queen Place, Cherokee, NC  (GSMNP Collections)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Genetics of Selu</dc:title>
  <dc:subject>The Genetics of Selu</dc:subject>
  <dc:creator>National Park Service</dc:creator>
  <cp:keywords>The Genetics of Selu; National Park Service</cp:keywords>
  <cp:lastModifiedBy>Helen Bowen</cp:lastModifiedBy>
  <cp:revision>543</cp:revision>
  <dcterms:created xsi:type="dcterms:W3CDTF">2020-05-05T15:18:19Z</dcterms:created>
  <dcterms:modified xsi:type="dcterms:W3CDTF">2026-05-21T17:41:42Z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0x0101004C265E31606FB14FABAC83DD59F9E248</vt:lpwstr>
  </property>
  <property fmtid="{D5CDD505-2E9C-101B-9397-08002B2CF9AE}" pid="3" name="MediaServiceImageTags">
    <vt:lpwstr/>
  </property>
</Properties>
</file>